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4"/>
  </p:notesMasterIdLst>
  <p:sldIdLst>
    <p:sldId id="271" r:id="rId2"/>
    <p:sldId id="294" r:id="rId3"/>
    <p:sldId id="299" r:id="rId4"/>
    <p:sldId id="300" r:id="rId5"/>
    <p:sldId id="293" r:id="rId6"/>
    <p:sldId id="301" r:id="rId7"/>
    <p:sldId id="302" r:id="rId8"/>
    <p:sldId id="303" r:id="rId9"/>
    <p:sldId id="304" r:id="rId10"/>
    <p:sldId id="305" r:id="rId11"/>
    <p:sldId id="306" r:id="rId12"/>
    <p:sldId id="280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1" autoAdjust="0"/>
  </p:normalViewPr>
  <p:slideViewPr>
    <p:cSldViewPr snapToGrid="0">
      <p:cViewPr varScale="1">
        <p:scale>
          <a:sx n="100" d="100"/>
          <a:sy n="100" d="100"/>
        </p:scale>
        <p:origin x="6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2368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>
                <a:latin typeface="Tahoma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2368"/>
          </a:xfrm>
          <a:prstGeom prst="rect">
            <a:avLst/>
          </a:prstGeom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EB76F9D-B203-4188-ACA4-8B30AC24C32A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6854"/>
            <a:ext cx="5608320" cy="4156475"/>
          </a:xfrm>
          <a:prstGeom prst="rect">
            <a:avLst/>
          </a:prstGeom>
        </p:spPr>
        <p:txBody>
          <a:bodyPr vert="horz" lIns="93086" tIns="46543" rIns="93086" bIns="4654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096"/>
            <a:ext cx="3037840" cy="462367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>
                <a:latin typeface="Tahoma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096"/>
            <a:ext cx="3037840" cy="462367"/>
          </a:xfrm>
          <a:prstGeom prst="rect">
            <a:avLst/>
          </a:prstGeom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0FEF1DFD-CADF-43A6-BFE2-0A15DC69F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0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2" charset="-128"/>
        <a:cs typeface="ＭＳ Ｐゴシック" pitchFamily="2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Especially the dichroic beam splitter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EF1DFD-CADF-43A6-BFE2-0A15DC69F0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N19 orbit near terminator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EF1DFD-CADF-43A6-BFE2-0A15DC69F0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8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Stable to within half a percent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EF1DFD-CADF-43A6-BFE2-0A15DC69F0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11C28C36-8BAF-4799-BB19-FA7A8F715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68299-86AC-46DE-9FE9-4389E3665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67452-9808-4AD8-B757-E83A2A016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105C-1BF5-4221-B134-806074120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1801-B713-4830-9270-E548A2171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882A-48C0-4C39-A105-0DE247483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0F374-9189-4872-9CE6-7780D4B10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E063-CA76-41D2-986F-A92127392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639F3-39CB-45EE-A3A0-B2FEFAB28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3F7D-9DDA-4A98-B664-95FEFEEFD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F6C16-272F-4C7F-BD04-A9CD24F77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3698B200-AFE5-4061-9005-416F270DF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8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pitchFamily="-111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Arial" pitchFamily="-11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Arial" pitchFamily="-11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Arial" pitchFamily="-11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Arial" pitchFamily="-111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pitchFamily="-111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pitchFamily="-111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pitchFamily="-111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pitchFamily="-111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pitchFamily="-111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34294"/>
            <a:ext cx="7526215" cy="1143000"/>
          </a:xfrm>
        </p:spPr>
        <p:txBody>
          <a:bodyPr/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Trend Quality Ozone from the OMPS Nadir Mapper and Nadir Profiler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53731" y="2633852"/>
            <a:ext cx="4679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Rich McPeters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and Colin Seftor</a:t>
            </a:r>
            <a:r>
              <a:rPr lang="en-US" sz="2000" baseline="30000" dirty="0" smtClean="0"/>
              <a:t>2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86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142740"/>
            <a:ext cx="773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AGU, New Orleans		</a:t>
            </a:r>
            <a:r>
              <a:rPr lang="en-US" dirty="0"/>
              <a:t> </a:t>
            </a:r>
            <a:r>
              <a:rPr lang="en-US" dirty="0" smtClean="0"/>
              <a:t>     		December 11, 2017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101" y="223652"/>
            <a:ext cx="1030015" cy="101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66172" y="3290520"/>
            <a:ext cx="388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NASA Goddard Space Flight Center 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Science Systems Applications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24" y="457200"/>
            <a:ext cx="8179351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2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49" y="1389336"/>
            <a:ext cx="7858125" cy="50316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90875" y="123825"/>
            <a:ext cx="2862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Tropospheric Ozone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450" y="710910"/>
            <a:ext cx="291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ed: OMI total – MLS </a:t>
            </a:r>
            <a:r>
              <a:rPr lang="en-US" dirty="0" err="1" smtClean="0"/>
              <a:t>strat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7750" y="709918"/>
            <a:ext cx="3410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blue: OMPS NM total – LP </a:t>
            </a:r>
            <a:r>
              <a:rPr lang="en-US" dirty="0" err="1" smtClean="0"/>
              <a:t>strat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8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7825"/>
            <a:ext cx="8810625" cy="449897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OMPS v2 ozone datasets are trend quality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NM total column ozone  agrees with N19 (-0.2% bias)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NM ozone </a:t>
            </a:r>
            <a:r>
              <a:rPr lang="en-US" dirty="0">
                <a:solidFill>
                  <a:schemeClr val="tx2"/>
                </a:solidFill>
              </a:rPr>
              <a:t>agrees with </a:t>
            </a:r>
            <a:r>
              <a:rPr lang="en-US" dirty="0" smtClean="0">
                <a:solidFill>
                  <a:schemeClr val="tx2"/>
                </a:solidFill>
              </a:rPr>
              <a:t>Dobson/Brewer network to within half a percent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Tropospheric ozone from OMPS agrees well with OMI/MLS ozone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NP </a:t>
            </a:r>
            <a:r>
              <a:rPr lang="en-US" dirty="0">
                <a:solidFill>
                  <a:schemeClr val="tx2"/>
                </a:solidFill>
              </a:rPr>
              <a:t>total column ozone  </a:t>
            </a:r>
            <a:r>
              <a:rPr lang="en-US" dirty="0" smtClean="0">
                <a:solidFill>
                  <a:schemeClr val="tx2"/>
                </a:solidFill>
              </a:rPr>
              <a:t>has a bias of -1.1%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NP profile agrees with N19 SBUV </a:t>
            </a:r>
            <a:r>
              <a:rPr lang="en-US" dirty="0" smtClean="0">
                <a:solidFill>
                  <a:schemeClr val="tx2"/>
                </a:solidFill>
              </a:rPr>
              <a:t>and MLS to </a:t>
            </a:r>
            <a:r>
              <a:rPr lang="en-US" dirty="0" smtClean="0">
                <a:solidFill>
                  <a:schemeClr val="tx2"/>
                </a:solidFill>
              </a:rPr>
              <a:t>about ±</a:t>
            </a:r>
            <a:r>
              <a:rPr lang="en-US" dirty="0" smtClean="0">
                <a:solidFill>
                  <a:schemeClr val="tx2"/>
                </a:solidFill>
              </a:rPr>
              <a:t>5</a:t>
            </a:r>
            <a:r>
              <a:rPr lang="en-US" dirty="0" smtClean="0">
                <a:solidFill>
                  <a:schemeClr val="tx2"/>
                </a:solidFill>
              </a:rPr>
              <a:t>%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86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101" y="223652"/>
            <a:ext cx="1030015" cy="101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64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version 2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887" y="1371600"/>
            <a:ext cx="7355219" cy="2883877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Improved scattered light and dark current correction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Corrected wavelength registration and </a:t>
            </a:r>
            <a:r>
              <a:rPr lang="en-US" dirty="0" err="1" smtClean="0">
                <a:solidFill>
                  <a:schemeClr val="tx2"/>
                </a:solidFill>
              </a:rPr>
              <a:t>bandpass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Calibration adjusted for consistency with SBUV v8.6 time series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Brion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Daumont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Malicet</a:t>
            </a:r>
            <a:r>
              <a:rPr lang="en-US" dirty="0" smtClean="0">
                <a:solidFill>
                  <a:schemeClr val="tx2"/>
                </a:solidFill>
              </a:rPr>
              <a:t> ozone cross sections used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Other instrument artifacts corrected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084" y="4744330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Goal: data that can be used to continue the MOD long term</a:t>
            </a:r>
          </a:p>
          <a:p>
            <a:r>
              <a:rPr lang="en-US" sz="2400" i="1" dirty="0" smtClean="0"/>
              <a:t>Ozone time series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602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4332" y="291329"/>
            <a:ext cx="7612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 – Merged Ozone Data: a long term time series created by merging data from a series of UV profiling instruments.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47592" y="5973289"/>
            <a:ext cx="5565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</a:rPr>
              <a:t>OMPS data will continue the time series</a:t>
            </a:r>
            <a:endParaRPr lang="en-US" sz="2400" i="1" dirty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43" y="1641526"/>
            <a:ext cx="6606860" cy="418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4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06" y="1061610"/>
            <a:ext cx="8570744" cy="38236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3317" y="5563714"/>
            <a:ext cx="5565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</a:rPr>
              <a:t>OMPS data will continue the time series</a:t>
            </a:r>
            <a:endParaRPr lang="en-US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74" y="359400"/>
            <a:ext cx="8478151" cy="482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9650" y="5648325"/>
            <a:ext cx="738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OMPS nadir mapper (NM) total column ozone agrees with ground observations to within half a percent, with near zero time dependence.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50" y="886621"/>
            <a:ext cx="8035350" cy="5047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500" y="180975"/>
            <a:ext cx="4564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Nadir Mapper (NM) vs MOD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0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75" y="219075"/>
            <a:ext cx="4418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Nadir Profiler (NP) vs MOD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38" y="1067597"/>
            <a:ext cx="7950087" cy="504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17" y="865762"/>
            <a:ext cx="7935075" cy="5556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1284" y="150981"/>
            <a:ext cx="713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NP profile comparison for one </a:t>
            </a:r>
            <a:r>
              <a:rPr lang="en-US" sz="2800" dirty="0" err="1" smtClean="0">
                <a:solidFill>
                  <a:schemeClr val="tx2"/>
                </a:solidFill>
              </a:rPr>
              <a:t>sonde</a:t>
            </a:r>
            <a:r>
              <a:rPr lang="en-US" sz="2800" dirty="0" smtClean="0">
                <a:solidFill>
                  <a:schemeClr val="tx2"/>
                </a:solidFill>
              </a:rPr>
              <a:t> station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1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1149" y="103356"/>
            <a:ext cx="7525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NP profile comparison with NOAA 19 SBUV/2 and MLS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40" y="663148"/>
            <a:ext cx="8048659" cy="598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30630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16252</TotalTime>
  <Words>273</Words>
  <Application>Microsoft Office PowerPoint</Application>
  <PresentationFormat>On-screen Show (4:3)</PresentationFormat>
  <Paragraphs>39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Tahoma</vt:lpstr>
      <vt:lpstr>Wingdings</vt:lpstr>
      <vt:lpstr>Compass</vt:lpstr>
      <vt:lpstr> Trend Quality Ozone from the OMPS Nadir Mapper and Nadir Profiler</vt:lpstr>
      <vt:lpstr>The version 2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SBUV Ozone Record: The Good, the Bad, and the Ugly</dc:title>
  <dc:creator>Rich McPeters</dc:creator>
  <cp:lastModifiedBy>Mcpeters, Richard D. (GSFC-6140)</cp:lastModifiedBy>
  <cp:revision>542</cp:revision>
  <cp:lastPrinted>2014-12-11T14:29:48Z</cp:lastPrinted>
  <dcterms:created xsi:type="dcterms:W3CDTF">2011-01-21T14:40:16Z</dcterms:created>
  <dcterms:modified xsi:type="dcterms:W3CDTF">2017-12-07T18:52:07Z</dcterms:modified>
</cp:coreProperties>
</file>