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59" r:id="rId2"/>
    <p:sldId id="393" r:id="rId3"/>
    <p:sldId id="415" r:id="rId4"/>
    <p:sldId id="396" r:id="rId5"/>
    <p:sldId id="410" r:id="rId6"/>
    <p:sldId id="412" r:id="rId7"/>
    <p:sldId id="312" r:id="rId8"/>
    <p:sldId id="315" r:id="rId9"/>
    <p:sldId id="427" r:id="rId10"/>
    <p:sldId id="428" r:id="rId11"/>
    <p:sldId id="404" r:id="rId12"/>
    <p:sldId id="377" r:id="rId13"/>
    <p:sldId id="378" r:id="rId14"/>
    <p:sldId id="374" r:id="rId15"/>
    <p:sldId id="405" r:id="rId16"/>
    <p:sldId id="426" r:id="rId17"/>
  </p:sldIdLst>
  <p:sldSz cx="9144000" cy="6858000" type="screen4x3"/>
  <p:notesSz cx="9220200" cy="6946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FFFF"/>
    <a:srgbClr val="00FF00"/>
    <a:srgbClr val="FF6600"/>
    <a:srgbClr val="000099"/>
    <a:srgbClr val="800000"/>
    <a:srgbClr val="0000FF"/>
    <a:srgbClr val="E7EDF9"/>
    <a:srgbClr val="FFFFFF"/>
    <a:srgbClr val="FFFF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5" autoAdjust="0"/>
    <p:restoredTop sz="92167" autoAdjust="0"/>
  </p:normalViewPr>
  <p:slideViewPr>
    <p:cSldViewPr>
      <p:cViewPr varScale="1">
        <p:scale>
          <a:sx n="122" d="100"/>
          <a:sy n="122" d="100"/>
        </p:scale>
        <p:origin x="-195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01" d="100"/>
          <a:sy n="101" d="100"/>
        </p:scale>
        <p:origin x="-3528" y="-108"/>
      </p:cViewPr>
      <p:guideLst>
        <p:guide orient="horz" pos="2188"/>
        <p:guide pos="29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7345"/>
          </a:xfrm>
          <a:prstGeom prst="rect">
            <a:avLst/>
          </a:prstGeom>
        </p:spPr>
        <p:txBody>
          <a:bodyPr vert="horz" lIns="92380" tIns="46190" rIns="92380" bIns="46190" rtlCol="0"/>
          <a:lstStyle>
            <a:lvl1pPr algn="l">
              <a:defRPr sz="1200"/>
            </a:lvl1pPr>
          </a:lstStyle>
          <a:p>
            <a:endParaRPr lang="en-US"/>
          </a:p>
        </p:txBody>
      </p:sp>
      <p:sp>
        <p:nvSpPr>
          <p:cNvPr id="3" name="Date Placeholder 2"/>
          <p:cNvSpPr>
            <a:spLocks noGrp="1"/>
          </p:cNvSpPr>
          <p:nvPr>
            <p:ph type="dt" sz="quarter" idx="1"/>
          </p:nvPr>
        </p:nvSpPr>
        <p:spPr>
          <a:xfrm>
            <a:off x="5222647" y="0"/>
            <a:ext cx="3995420" cy="347345"/>
          </a:xfrm>
          <a:prstGeom prst="rect">
            <a:avLst/>
          </a:prstGeom>
        </p:spPr>
        <p:txBody>
          <a:bodyPr vert="horz" lIns="92380" tIns="46190" rIns="92380" bIns="46190" rtlCol="0"/>
          <a:lstStyle>
            <a:lvl1pPr algn="r">
              <a:defRPr sz="1200"/>
            </a:lvl1pPr>
          </a:lstStyle>
          <a:p>
            <a:fld id="{40ED047A-6370-4E26-8D99-DD8C906E2907}" type="datetimeFigureOut">
              <a:rPr lang="en-US" smtClean="0"/>
              <a:pPr/>
              <a:t>3/2/2012</a:t>
            </a:fld>
            <a:endParaRPr lang="en-US"/>
          </a:p>
        </p:txBody>
      </p:sp>
      <p:sp>
        <p:nvSpPr>
          <p:cNvPr id="4" name="Footer Placeholder 3"/>
          <p:cNvSpPr>
            <a:spLocks noGrp="1"/>
          </p:cNvSpPr>
          <p:nvPr>
            <p:ph type="ftr" sz="quarter" idx="2"/>
          </p:nvPr>
        </p:nvSpPr>
        <p:spPr>
          <a:xfrm>
            <a:off x="0" y="6598349"/>
            <a:ext cx="3995420" cy="347345"/>
          </a:xfrm>
          <a:prstGeom prst="rect">
            <a:avLst/>
          </a:prstGeom>
        </p:spPr>
        <p:txBody>
          <a:bodyPr vert="horz" lIns="92380" tIns="46190" rIns="92380" bIns="46190" rtlCol="0" anchor="b"/>
          <a:lstStyle>
            <a:lvl1pPr algn="l">
              <a:defRPr sz="1200"/>
            </a:lvl1pPr>
          </a:lstStyle>
          <a:p>
            <a:endParaRPr lang="en-US"/>
          </a:p>
        </p:txBody>
      </p:sp>
      <p:sp>
        <p:nvSpPr>
          <p:cNvPr id="5" name="Slide Number Placeholder 4"/>
          <p:cNvSpPr>
            <a:spLocks noGrp="1"/>
          </p:cNvSpPr>
          <p:nvPr>
            <p:ph type="sldNum" sz="quarter" idx="3"/>
          </p:nvPr>
        </p:nvSpPr>
        <p:spPr>
          <a:xfrm>
            <a:off x="5222647" y="6598349"/>
            <a:ext cx="3995420" cy="347345"/>
          </a:xfrm>
          <a:prstGeom prst="rect">
            <a:avLst/>
          </a:prstGeom>
        </p:spPr>
        <p:txBody>
          <a:bodyPr vert="horz" lIns="92380" tIns="46190" rIns="92380" bIns="46190" rtlCol="0" anchor="b"/>
          <a:lstStyle>
            <a:lvl1pPr algn="r">
              <a:defRPr sz="1200"/>
            </a:lvl1pPr>
          </a:lstStyle>
          <a:p>
            <a:fld id="{FC350593-83F3-4D65-91EC-EC9DB8B64AAB}" type="slidenum">
              <a:rPr lang="en-US" smtClean="0"/>
              <a:pPr/>
              <a:t>‹#›</a:t>
            </a:fld>
            <a:endParaRPr 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7345"/>
          </a:xfrm>
          <a:prstGeom prst="rect">
            <a:avLst/>
          </a:prstGeom>
        </p:spPr>
        <p:txBody>
          <a:bodyPr vert="horz" lIns="92380" tIns="46190" rIns="92380" bIns="46190" rtlCol="0"/>
          <a:lstStyle>
            <a:lvl1pPr algn="l">
              <a:defRPr sz="1200"/>
            </a:lvl1pPr>
          </a:lstStyle>
          <a:p>
            <a:endParaRPr lang="en-US"/>
          </a:p>
        </p:txBody>
      </p:sp>
      <p:sp>
        <p:nvSpPr>
          <p:cNvPr id="3" name="Date Placeholder 2"/>
          <p:cNvSpPr>
            <a:spLocks noGrp="1"/>
          </p:cNvSpPr>
          <p:nvPr>
            <p:ph type="dt" idx="1"/>
          </p:nvPr>
        </p:nvSpPr>
        <p:spPr>
          <a:xfrm>
            <a:off x="5222647" y="0"/>
            <a:ext cx="3995420" cy="347345"/>
          </a:xfrm>
          <a:prstGeom prst="rect">
            <a:avLst/>
          </a:prstGeom>
        </p:spPr>
        <p:txBody>
          <a:bodyPr vert="horz" lIns="92380" tIns="46190" rIns="92380" bIns="46190" rtlCol="0"/>
          <a:lstStyle>
            <a:lvl1pPr algn="r">
              <a:defRPr sz="1200"/>
            </a:lvl1pPr>
          </a:lstStyle>
          <a:p>
            <a:fld id="{552B60C3-5470-4A8C-BED1-1155E9BAB4A0}" type="datetimeFigureOut">
              <a:rPr lang="en-US" smtClean="0"/>
              <a:pPr/>
              <a:t>3/2/2012</a:t>
            </a:fld>
            <a:endParaRPr lang="en-US"/>
          </a:p>
        </p:txBody>
      </p:sp>
      <p:sp>
        <p:nvSpPr>
          <p:cNvPr id="4" name="Slide Image Placeholder 3"/>
          <p:cNvSpPr>
            <a:spLocks noGrp="1" noRot="1" noChangeAspect="1"/>
          </p:cNvSpPr>
          <p:nvPr>
            <p:ph type="sldImg" idx="2"/>
          </p:nvPr>
        </p:nvSpPr>
        <p:spPr>
          <a:xfrm>
            <a:off x="2873375" y="522288"/>
            <a:ext cx="3473450" cy="2605087"/>
          </a:xfrm>
          <a:prstGeom prst="rect">
            <a:avLst/>
          </a:prstGeom>
          <a:noFill/>
          <a:ln w="12700">
            <a:solidFill>
              <a:prstClr val="black"/>
            </a:solidFill>
          </a:ln>
        </p:spPr>
        <p:txBody>
          <a:bodyPr vert="horz" lIns="92380" tIns="46190" rIns="92380" bIns="46190" rtlCol="0" anchor="ctr"/>
          <a:lstStyle/>
          <a:p>
            <a:endParaRPr lang="en-US"/>
          </a:p>
        </p:txBody>
      </p:sp>
      <p:sp>
        <p:nvSpPr>
          <p:cNvPr id="5" name="Notes Placeholder 4"/>
          <p:cNvSpPr>
            <a:spLocks noGrp="1"/>
          </p:cNvSpPr>
          <p:nvPr>
            <p:ph type="body" sz="quarter" idx="3"/>
          </p:nvPr>
        </p:nvSpPr>
        <p:spPr>
          <a:xfrm>
            <a:off x="922020" y="3299778"/>
            <a:ext cx="7376160" cy="3126105"/>
          </a:xfrm>
          <a:prstGeom prst="rect">
            <a:avLst/>
          </a:prstGeom>
        </p:spPr>
        <p:txBody>
          <a:bodyPr vert="horz" lIns="92380" tIns="46190" rIns="92380" bIns="461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98349"/>
            <a:ext cx="3995420" cy="347345"/>
          </a:xfrm>
          <a:prstGeom prst="rect">
            <a:avLst/>
          </a:prstGeom>
        </p:spPr>
        <p:txBody>
          <a:bodyPr vert="horz" lIns="92380" tIns="46190" rIns="92380" bIns="46190" rtlCol="0" anchor="b"/>
          <a:lstStyle>
            <a:lvl1pPr algn="l">
              <a:defRPr sz="1200"/>
            </a:lvl1pPr>
          </a:lstStyle>
          <a:p>
            <a:endParaRPr lang="en-US"/>
          </a:p>
        </p:txBody>
      </p:sp>
      <p:sp>
        <p:nvSpPr>
          <p:cNvPr id="7" name="Slide Number Placeholder 6"/>
          <p:cNvSpPr>
            <a:spLocks noGrp="1"/>
          </p:cNvSpPr>
          <p:nvPr>
            <p:ph type="sldNum" sz="quarter" idx="5"/>
          </p:nvPr>
        </p:nvSpPr>
        <p:spPr>
          <a:xfrm>
            <a:off x="5222647" y="6598349"/>
            <a:ext cx="3995420" cy="347345"/>
          </a:xfrm>
          <a:prstGeom prst="rect">
            <a:avLst/>
          </a:prstGeom>
        </p:spPr>
        <p:txBody>
          <a:bodyPr vert="horz" lIns="92380" tIns="46190" rIns="92380" bIns="46190" rtlCol="0" anchor="b"/>
          <a:lstStyle>
            <a:lvl1pPr algn="r">
              <a:defRPr sz="1200"/>
            </a:lvl1pPr>
          </a:lstStyle>
          <a:p>
            <a:fld id="{D4D6F1E8-5F9D-4662-946C-88570535D224}" type="slidenum">
              <a:rPr lang="en-US" smtClean="0"/>
              <a:pPr/>
              <a:t>‹#›</a:t>
            </a:fld>
            <a:endParaRPr lang="en-US"/>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6F1E8-5F9D-4662-946C-88570535D224}"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D6F1E8-5F9D-4662-946C-88570535D224}"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53761B-6FB0-4580-97CA-3740451E2894}"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53761B-6FB0-4580-97CA-3740451E2894}"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40376-B72C-4CF1-A9EA-57CE5D562549}"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40376-B72C-4CF1-A9EA-57CE5D562549}" type="slidenum">
              <a:rPr lang="en-US" smtClean="0"/>
              <a:pPr fontAlgn="base">
                <a:spcBef>
                  <a:spcPct val="0"/>
                </a:spcBef>
                <a:spcAft>
                  <a:spcPct val="0"/>
                </a:spcAft>
                <a:defRPr/>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B2B66C-331E-4FF4-8AE4-292349B7A02F}" type="datetimeFigureOut">
              <a:rPr lang="en-US" smtClean="0"/>
              <a:pPr/>
              <a:t>3/2/2012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B2B66C-331E-4FF4-8AE4-292349B7A02F}" type="datetimeFigureOut">
              <a:rPr lang="en-US" smtClean="0"/>
              <a:pPr/>
              <a:t>3/2/2012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B2B66C-331E-4FF4-8AE4-292349B7A02F}" type="datetimeFigureOut">
              <a:rPr lang="en-US" smtClean="0"/>
              <a:pPr/>
              <a:t>3/2/2012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B2B66C-331E-4FF4-8AE4-292349B7A02F}" type="datetimeFigureOut">
              <a:rPr lang="en-US" smtClean="0"/>
              <a:pPr/>
              <a:t>3/2/2012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B2B66C-331E-4FF4-8AE4-292349B7A02F}" type="datetimeFigureOut">
              <a:rPr lang="en-US" smtClean="0"/>
              <a:pPr/>
              <a:t>3/2/2012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B2B66C-331E-4FF4-8AE4-292349B7A02F}" type="datetimeFigureOut">
              <a:rPr lang="en-US" smtClean="0"/>
              <a:pPr/>
              <a:t>3/2/2012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B2B66C-331E-4FF4-8AE4-292349B7A02F}" type="datetimeFigureOut">
              <a:rPr lang="en-US" smtClean="0"/>
              <a:pPr/>
              <a:t>3/2/2012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B2B66C-331E-4FF4-8AE4-292349B7A02F}" type="datetimeFigureOut">
              <a:rPr lang="en-US" smtClean="0"/>
              <a:pPr/>
              <a:t>3/2/2012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2B66C-331E-4FF4-8AE4-292349B7A02F}" type="datetimeFigureOut">
              <a:rPr lang="en-US" smtClean="0"/>
              <a:pPr/>
              <a:t>3/2/2012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B2B66C-331E-4FF4-8AE4-292349B7A02F}" type="datetimeFigureOut">
              <a:rPr lang="en-US" smtClean="0"/>
              <a:pPr/>
              <a:t>3/2/2012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B2B66C-331E-4FF4-8AE4-292349B7A02F}" type="datetimeFigureOut">
              <a:rPr lang="en-US" smtClean="0"/>
              <a:pPr/>
              <a:t>3/2/2012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C38A4-73DF-4972-AB4F-016233036B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2B66C-331E-4FF4-8AE4-292349B7A02F}" type="datetimeFigureOut">
              <a:rPr lang="en-US" smtClean="0"/>
              <a:pPr/>
              <a:t>3/2/2012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C38A4-73DF-4972-AB4F-016233036B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wmf"/><Relationship Id="rId4" Type="http://schemas.openxmlformats.org/officeDocument/2006/relationships/image" Target="../media/image37.wmf"/></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wmf"/><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3.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71.jpeg"/><Relationship Id="rId12" Type="http://schemas.openxmlformats.org/officeDocument/2006/relationships/hyperlink" Target="https://geo-cape.gsfc.nasa.gov/osb/index.php?section=250"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hyperlink" Target="http://sercblog.si.edu/?p=1376" TargetMode="External"/><Relationship Id="rId5" Type="http://schemas.openxmlformats.org/officeDocument/2006/relationships/image" Target="../media/image69.png"/><Relationship Id="rId10" Type="http://schemas.openxmlformats.org/officeDocument/2006/relationships/hyperlink" Target="http://www.nasa.gov/topics/earth/features/chesapeake-quality.html" TargetMode="External"/><Relationship Id="rId4" Type="http://schemas.openxmlformats.org/officeDocument/2006/relationships/image" Target="../media/image35.png"/><Relationship Id="rId9" Type="http://schemas.openxmlformats.org/officeDocument/2006/relationships/image" Target="../media/image73.png"/><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7"/>
          <p:cNvSpPr>
            <a:spLocks noChangeArrowheads="1" noChangeShapeType="1" noTextEdit="1"/>
          </p:cNvSpPr>
          <p:nvPr/>
        </p:nvSpPr>
        <p:spPr bwMode="auto">
          <a:xfrm>
            <a:off x="914400" y="228600"/>
            <a:ext cx="8153400" cy="304800"/>
          </a:xfrm>
          <a:prstGeom prst="rect">
            <a:avLst/>
          </a:prstGeom>
        </p:spPr>
        <p:txBody>
          <a:bodyPr wrap="none" fromWordArt="1">
            <a:prstTxWarp prst="textPlain">
              <a:avLst>
                <a:gd name="adj" fmla="val 50000"/>
              </a:avLst>
            </a:prstTxWarp>
          </a:bodyPr>
          <a:lstStyle/>
          <a:p>
            <a:pPr algn="ctr">
              <a:defRPr/>
            </a:pPr>
            <a:r>
              <a:rPr lang="en-US" sz="3600" kern="10" dirty="0" smtClean="0">
                <a:ln w="6350">
                  <a:solidFill>
                    <a:schemeClr val="tx1"/>
                  </a:solidFill>
                  <a:round/>
                  <a:headEnd/>
                  <a:tailEnd/>
                </a:ln>
                <a:gradFill rotWithShape="1">
                  <a:gsLst>
                    <a:gs pos="0">
                      <a:srgbClr val="DD4B23"/>
                    </a:gs>
                    <a:gs pos="100000">
                      <a:srgbClr val="FFFF99"/>
                    </a:gs>
                  </a:gsLst>
                  <a:lin ang="5400000" scaled="1"/>
                </a:gradFill>
                <a:latin typeface="Arial Black"/>
              </a:rPr>
              <a:t>The GEO-CAPE – DISCOVER AQ Connection: Shipboard Observations on Chesapeake Bay</a:t>
            </a:r>
            <a:endParaRPr lang="en-US" sz="3600" kern="10" dirty="0">
              <a:ln w="6350">
                <a:solidFill>
                  <a:schemeClr val="tx1"/>
                </a:solidFill>
                <a:round/>
                <a:headEnd/>
                <a:tailEnd/>
              </a:ln>
              <a:gradFill rotWithShape="1">
                <a:gsLst>
                  <a:gs pos="0">
                    <a:srgbClr val="DD4B23"/>
                  </a:gs>
                  <a:gs pos="100000">
                    <a:srgbClr val="FFFF99"/>
                  </a:gs>
                </a:gsLst>
                <a:lin ang="5400000" scaled="1"/>
              </a:gradFill>
              <a:latin typeface="Arial Black"/>
            </a:endParaRPr>
          </a:p>
        </p:txBody>
      </p:sp>
      <p:pic>
        <p:nvPicPr>
          <p:cNvPr id="110596" name="Picture 4"/>
          <p:cNvPicPr>
            <a:picLocks noChangeAspect="1" noChangeArrowheads="1"/>
          </p:cNvPicPr>
          <p:nvPr/>
        </p:nvPicPr>
        <p:blipFill>
          <a:blip r:embed="rId2" cstate="email"/>
          <a:srcRect/>
          <a:stretch>
            <a:fillRect/>
          </a:stretch>
        </p:blipFill>
        <p:spPr bwMode="auto">
          <a:xfrm>
            <a:off x="-228600" y="838200"/>
            <a:ext cx="9601200" cy="6019799"/>
          </a:xfrm>
          <a:prstGeom prst="rect">
            <a:avLst/>
          </a:prstGeom>
          <a:noFill/>
          <a:ln w="9525">
            <a:noFill/>
            <a:miter lim="800000"/>
            <a:headEnd/>
            <a:tailEnd/>
          </a:ln>
          <a:effectLst>
            <a:softEdge rad="635000"/>
          </a:effectLst>
        </p:spPr>
      </p:pic>
      <p:pic>
        <p:nvPicPr>
          <p:cNvPr id="11" name="Picture 2"/>
          <p:cNvPicPr>
            <a:picLocks noChangeAspect="1" noChangeArrowheads="1"/>
          </p:cNvPicPr>
          <p:nvPr/>
        </p:nvPicPr>
        <p:blipFill>
          <a:blip r:embed="rId3" cstate="email"/>
          <a:srcRect/>
          <a:stretch>
            <a:fillRect/>
          </a:stretch>
        </p:blipFill>
        <p:spPr bwMode="auto">
          <a:xfrm>
            <a:off x="-209550" y="838200"/>
            <a:ext cx="9601200" cy="6019800"/>
          </a:xfrm>
          <a:prstGeom prst="rect">
            <a:avLst/>
          </a:prstGeom>
          <a:noFill/>
          <a:ln w="9525">
            <a:noFill/>
            <a:miter lim="800000"/>
            <a:headEnd/>
            <a:tailEnd/>
          </a:ln>
          <a:effectLst>
            <a:softEdge rad="635000"/>
          </a:effectLst>
        </p:spPr>
      </p:pic>
      <p:sp>
        <p:nvSpPr>
          <p:cNvPr id="12" name="Rectangle 128"/>
          <p:cNvSpPr>
            <a:spLocks noChangeArrowheads="1"/>
          </p:cNvSpPr>
          <p:nvPr/>
        </p:nvSpPr>
        <p:spPr bwMode="auto">
          <a:xfrm>
            <a:off x="4495801" y="6514522"/>
            <a:ext cx="4344040" cy="276999"/>
          </a:xfrm>
          <a:prstGeom prst="rect">
            <a:avLst/>
          </a:prstGeom>
          <a:solidFill>
            <a:schemeClr val="tx1"/>
          </a:solidFill>
          <a:ln w="9525">
            <a:solidFill>
              <a:schemeClr val="tx1">
                <a:lumMod val="50000"/>
                <a:lumOff val="50000"/>
              </a:schemeClr>
            </a:solidFill>
            <a:miter lim="800000"/>
            <a:headEnd/>
            <a:tailEnd/>
          </a:ln>
          <a:effectLst/>
        </p:spPr>
        <p:txBody>
          <a:bodyPr wrap="square">
            <a:spAutoFit/>
          </a:bodyPr>
          <a:lstStyle/>
          <a:p>
            <a:pPr algn="just"/>
            <a:r>
              <a:rPr lang="en-US" sz="1200" dirty="0" smtClean="0">
                <a:solidFill>
                  <a:schemeClr val="bg1"/>
                </a:solidFill>
              </a:rPr>
              <a:t>MERIS chlorophyll (http://www.coastcolour.org/site_6.html)</a:t>
            </a:r>
            <a:endParaRPr lang="en-US" sz="1200" dirty="0">
              <a:solidFill>
                <a:schemeClr val="bg1"/>
              </a:solidFill>
            </a:endParaRPr>
          </a:p>
        </p:txBody>
      </p:sp>
      <p:sp>
        <p:nvSpPr>
          <p:cNvPr id="13" name="Rectangle 12"/>
          <p:cNvSpPr/>
          <p:nvPr/>
        </p:nvSpPr>
        <p:spPr>
          <a:xfrm>
            <a:off x="228600" y="5334000"/>
            <a:ext cx="3962399" cy="584775"/>
          </a:xfrm>
          <a:prstGeom prst="rect">
            <a:avLst/>
          </a:prstGeom>
        </p:spPr>
        <p:txBody>
          <a:bodyPr wrap="square">
            <a:spAutoFit/>
          </a:bodyPr>
          <a:lstStyle/>
          <a:p>
            <a:pPr algn="ctr">
              <a:defRPr/>
            </a:pPr>
            <a:r>
              <a:rPr lang="en-US" sz="1600" b="1" dirty="0" smtClean="0"/>
              <a:t> On behalf of the </a:t>
            </a:r>
            <a:r>
              <a:rPr lang="en-US" sz="1600" b="1" dirty="0" err="1" smtClean="0"/>
              <a:t>GeoCAPE</a:t>
            </a:r>
            <a:r>
              <a:rPr lang="en-US" sz="1600" b="1" dirty="0" smtClean="0"/>
              <a:t> </a:t>
            </a:r>
          </a:p>
          <a:p>
            <a:pPr algn="ctr">
              <a:defRPr/>
            </a:pPr>
            <a:r>
              <a:rPr lang="en-US" sz="1600" b="1" dirty="0" smtClean="0"/>
              <a:t>Ocean Science Working Group</a:t>
            </a:r>
            <a:endParaRPr lang="en-US" sz="1600" b="1" dirty="0"/>
          </a:p>
        </p:txBody>
      </p:sp>
      <p:pic>
        <p:nvPicPr>
          <p:cNvPr id="15" name="Picture 14"/>
          <p:cNvPicPr preferRelativeResize="0">
            <a:picLocks noChangeArrowheads="1"/>
          </p:cNvPicPr>
          <p:nvPr/>
        </p:nvPicPr>
        <p:blipFill>
          <a:blip r:embed="rId4" cstate="email"/>
          <a:srcRect/>
          <a:stretch>
            <a:fillRect/>
          </a:stretch>
        </p:blipFill>
        <p:spPr bwMode="auto">
          <a:xfrm>
            <a:off x="76200" y="102324"/>
            <a:ext cx="457200" cy="320040"/>
          </a:xfrm>
          <a:prstGeom prst="rect">
            <a:avLst/>
          </a:prstGeom>
          <a:noFill/>
          <a:ln w="9525">
            <a:noFill/>
            <a:miter lim="800000"/>
            <a:headEnd/>
            <a:tailEnd/>
          </a:ln>
        </p:spPr>
      </p:pic>
      <p:pic>
        <p:nvPicPr>
          <p:cNvPr id="16" name="Picture 220" descr="webglobe"/>
          <p:cNvPicPr>
            <a:picLocks noChangeAspect="1" noChangeArrowheads="1"/>
          </p:cNvPicPr>
          <p:nvPr/>
        </p:nvPicPr>
        <p:blipFill>
          <a:blip r:embed="rId5" cstate="email"/>
          <a:srcRect/>
          <a:stretch>
            <a:fillRect/>
          </a:stretch>
        </p:blipFill>
        <p:spPr bwMode="auto">
          <a:xfrm>
            <a:off x="533400" y="109673"/>
            <a:ext cx="280987" cy="280987"/>
          </a:xfrm>
          <a:prstGeom prst="rect">
            <a:avLst/>
          </a:prstGeom>
          <a:noFill/>
          <a:ln w="9525">
            <a:noFill/>
            <a:miter lim="800000"/>
            <a:headEnd/>
            <a:tailEnd/>
          </a:ln>
        </p:spPr>
      </p:pic>
      <p:sp>
        <p:nvSpPr>
          <p:cNvPr id="14" name="Rectangle 2"/>
          <p:cNvSpPr>
            <a:spLocks noChangeArrowheads="1"/>
          </p:cNvSpPr>
          <p:nvPr/>
        </p:nvSpPr>
        <p:spPr bwMode="auto">
          <a:xfrm>
            <a:off x="0" y="606623"/>
            <a:ext cx="9144000" cy="307777"/>
          </a:xfrm>
          <a:prstGeom prst="rect">
            <a:avLst/>
          </a:prstGeom>
          <a:noFill/>
          <a:ln w="9525">
            <a:noFill/>
            <a:miter lim="800000"/>
            <a:headEnd/>
            <a:tailEnd/>
          </a:ln>
        </p:spPr>
        <p:txBody>
          <a:bodyPr wrap="square" anchor="ctr">
            <a:spAutoFit/>
          </a:bodyPr>
          <a:lstStyle/>
          <a:p>
            <a:pPr algn="ctr"/>
            <a:r>
              <a:rPr lang="en-US" sz="1400" b="1" dirty="0" smtClean="0">
                <a:solidFill>
                  <a:schemeClr val="bg1"/>
                </a:solidFill>
                <a:ea typeface="Times New Roman" pitchFamily="18" charset="0"/>
                <a:cs typeface="TimesNewRoman"/>
              </a:rPr>
              <a:t>CBODAQ Campaign: GEO-CAPE </a:t>
            </a:r>
            <a:r>
              <a:rPr lang="en-US" sz="1400" b="1" u="sng" dirty="0" smtClean="0">
                <a:solidFill>
                  <a:schemeClr val="bg1"/>
                </a:solidFill>
                <a:ea typeface="Times New Roman" pitchFamily="18" charset="0"/>
                <a:cs typeface="TimesNewRoman"/>
              </a:rPr>
              <a:t>C</a:t>
            </a:r>
            <a:r>
              <a:rPr lang="en-US" sz="1400" b="1" dirty="0" smtClean="0">
                <a:solidFill>
                  <a:schemeClr val="bg1"/>
                </a:solidFill>
                <a:ea typeface="Times New Roman" pitchFamily="18" charset="0"/>
                <a:cs typeface="TimesNewRoman"/>
              </a:rPr>
              <a:t>hesapeake </a:t>
            </a:r>
            <a:r>
              <a:rPr lang="en-US" sz="1400" b="1" u="sng" dirty="0" smtClean="0">
                <a:solidFill>
                  <a:schemeClr val="bg1"/>
                </a:solidFill>
                <a:ea typeface="Times New Roman" pitchFamily="18" charset="0"/>
                <a:cs typeface="TimesNewRoman"/>
              </a:rPr>
              <a:t>B</a:t>
            </a:r>
            <a:r>
              <a:rPr lang="en-US" sz="1400" b="1" dirty="0" smtClean="0">
                <a:solidFill>
                  <a:schemeClr val="bg1"/>
                </a:solidFill>
                <a:ea typeface="Times New Roman" pitchFamily="18" charset="0"/>
                <a:cs typeface="TimesNewRoman"/>
              </a:rPr>
              <a:t>ay </a:t>
            </a:r>
            <a:r>
              <a:rPr lang="en-US" sz="1400" b="1" u="sng" dirty="0" smtClean="0">
                <a:solidFill>
                  <a:schemeClr val="bg1"/>
                </a:solidFill>
                <a:ea typeface="Times New Roman" pitchFamily="18" charset="0"/>
                <a:cs typeface="TimesNewRoman"/>
              </a:rPr>
              <a:t>O</a:t>
            </a:r>
            <a:r>
              <a:rPr lang="en-US" sz="1400" b="1" dirty="0" smtClean="0">
                <a:solidFill>
                  <a:schemeClr val="bg1"/>
                </a:solidFill>
                <a:ea typeface="Times New Roman" pitchFamily="18" charset="0"/>
                <a:cs typeface="TimesNewRoman"/>
              </a:rPr>
              <a:t>ceanographic campaign with </a:t>
            </a:r>
            <a:r>
              <a:rPr lang="en-US" sz="1400" b="1" u="sng" dirty="0" smtClean="0">
                <a:solidFill>
                  <a:schemeClr val="bg1"/>
                </a:solidFill>
                <a:ea typeface="Times New Roman" pitchFamily="18" charset="0"/>
                <a:cs typeface="TimesNewRoman"/>
              </a:rPr>
              <a:t>D</a:t>
            </a:r>
            <a:r>
              <a:rPr lang="en-US" sz="1400" b="1" dirty="0" smtClean="0">
                <a:solidFill>
                  <a:schemeClr val="bg1"/>
                </a:solidFill>
                <a:ea typeface="Times New Roman" pitchFamily="18" charset="0"/>
                <a:cs typeface="TimesNewRoman"/>
              </a:rPr>
              <a:t>iscover </a:t>
            </a:r>
            <a:r>
              <a:rPr lang="en-US" sz="1400" b="1" u="sng" dirty="0" smtClean="0">
                <a:solidFill>
                  <a:schemeClr val="bg1"/>
                </a:solidFill>
                <a:ea typeface="Times New Roman" pitchFamily="18" charset="0"/>
                <a:cs typeface="TimesNewRoman"/>
              </a:rPr>
              <a:t>AQ</a:t>
            </a:r>
            <a:r>
              <a:rPr lang="en-US" sz="1400" b="1" dirty="0" smtClean="0">
                <a:solidFill>
                  <a:schemeClr val="bg1"/>
                </a:solidFill>
                <a:ea typeface="Times New Roman" pitchFamily="18" charset="0"/>
                <a:cs typeface="TimesNewRoman"/>
              </a:rPr>
              <a:t> </a:t>
            </a:r>
            <a:endParaRPr lang="en-US" sz="1400" b="1" dirty="0">
              <a:solidFill>
                <a:schemeClr val="bg1"/>
              </a:solidFill>
              <a:ea typeface="Times New Roman" pitchFamily="18" charset="0"/>
              <a:cs typeface="TimesNewRoman"/>
            </a:endParaRPr>
          </a:p>
        </p:txBody>
      </p:sp>
      <p:sp>
        <p:nvSpPr>
          <p:cNvPr id="17" name="Rectangle 16"/>
          <p:cNvSpPr/>
          <p:nvPr/>
        </p:nvSpPr>
        <p:spPr>
          <a:xfrm>
            <a:off x="304800" y="4092388"/>
            <a:ext cx="3962399" cy="1508105"/>
          </a:xfrm>
          <a:prstGeom prst="rect">
            <a:avLst/>
          </a:prstGeom>
        </p:spPr>
        <p:txBody>
          <a:bodyPr wrap="square">
            <a:spAutoFit/>
          </a:bodyPr>
          <a:lstStyle/>
          <a:p>
            <a:pPr>
              <a:defRPr/>
            </a:pPr>
            <a:r>
              <a:rPr lang="en-US" b="1" dirty="0" smtClean="0"/>
              <a:t>Maria Tzortziou</a:t>
            </a:r>
          </a:p>
          <a:p>
            <a:r>
              <a:rPr lang="en-US" sz="1400" i="1" dirty="0" smtClean="0"/>
              <a:t>Research </a:t>
            </a:r>
            <a:r>
              <a:rPr lang="en-US" sz="1400" i="1" dirty="0"/>
              <a:t>Assistant Professor</a:t>
            </a:r>
            <a:endParaRPr lang="en-US" sz="1400" dirty="0"/>
          </a:p>
          <a:p>
            <a:r>
              <a:rPr lang="en-US" sz="1400" i="1" dirty="0"/>
              <a:t>ESSIC/University of Maryland College Park</a:t>
            </a:r>
            <a:endParaRPr lang="en-US" sz="1400" dirty="0"/>
          </a:p>
          <a:p>
            <a:r>
              <a:rPr lang="en-US" sz="1400" i="1" dirty="0"/>
              <a:t>NASA/Goddard Space Flight Center</a:t>
            </a:r>
            <a:endParaRPr lang="en-US" sz="1400" dirty="0"/>
          </a:p>
          <a:p>
            <a:r>
              <a:rPr lang="en-US" sz="1400" i="1" dirty="0" smtClean="0"/>
              <a:t>maria.a.tzortziou@nasa.gov</a:t>
            </a:r>
            <a:endParaRPr lang="en-US" sz="1400" dirty="0"/>
          </a:p>
          <a:p>
            <a:pPr algn="ctr">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762000"/>
            <a:ext cx="7543800" cy="5867400"/>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nvGraphicFramePr>
        <p:xfrm>
          <a:off x="367430" y="990600"/>
          <a:ext cx="6477000" cy="5442853"/>
        </p:xfrm>
        <a:graphic>
          <a:graphicData uri="http://schemas.openxmlformats.org/drawingml/2006/table">
            <a:tbl>
              <a:tblPr/>
              <a:tblGrid>
                <a:gridCol w="6477000"/>
              </a:tblGrid>
              <a:tr h="284023">
                <a:tc>
                  <a:txBody>
                    <a:bodyPr/>
                    <a:lstStyle/>
                    <a:p>
                      <a:pPr marL="0" marR="0">
                        <a:spcBef>
                          <a:spcPts val="600"/>
                        </a:spcBef>
                        <a:spcAft>
                          <a:spcPts val="600"/>
                        </a:spcAft>
                      </a:pPr>
                      <a:r>
                        <a:rPr lang="en-US" sz="1200" b="1" dirty="0">
                          <a:latin typeface="Arial"/>
                          <a:ea typeface="Cambria"/>
                          <a:cs typeface="Cambria"/>
                        </a:rPr>
                        <a:t>Measured Parameters </a:t>
                      </a:r>
                      <a:endParaRPr lang="en-US" sz="12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1152330">
                <a:tc>
                  <a:txBody>
                    <a:bodyPr/>
                    <a:lstStyle/>
                    <a:p>
                      <a:pPr marL="0" marR="0">
                        <a:spcBef>
                          <a:spcPts val="0"/>
                        </a:spcBef>
                        <a:spcAft>
                          <a:spcPts val="0"/>
                        </a:spcAft>
                      </a:pPr>
                      <a:r>
                        <a:rPr lang="en-US" sz="1100" b="1" dirty="0">
                          <a:latin typeface="Arial"/>
                          <a:ea typeface="Cambria"/>
                          <a:cs typeface="Cambria"/>
                        </a:rPr>
                        <a:t>Water Inherent Optical Properties (IOPs):</a:t>
                      </a:r>
                      <a:endParaRPr lang="en-US" sz="1100" dirty="0">
                        <a:latin typeface="Cambria"/>
                        <a:ea typeface="Cambria"/>
                        <a:cs typeface="Cambria"/>
                      </a:endParaRPr>
                    </a:p>
                    <a:p>
                      <a:pPr marL="0" marR="0">
                        <a:spcBef>
                          <a:spcPts val="0"/>
                        </a:spcBef>
                        <a:spcAft>
                          <a:spcPts val="0"/>
                        </a:spcAft>
                      </a:pPr>
                      <a:r>
                        <a:rPr lang="en-US" sz="1100" dirty="0">
                          <a:latin typeface="Arial"/>
                          <a:ea typeface="Cambria"/>
                          <a:cs typeface="Cambria"/>
                        </a:rPr>
                        <a:t>Total in-water absorption, a, scattering, b, attenuation, c, backscattering, bb, (ac-9, ac-s, VSF3, ECO triplet, CTD) – surface measurements and in-water profiles </a:t>
                      </a:r>
                      <a:endParaRPr lang="en-US" sz="1100" dirty="0">
                        <a:latin typeface="Cambria"/>
                        <a:ea typeface="Cambria"/>
                        <a:cs typeface="Cambria"/>
                      </a:endParaRPr>
                    </a:p>
                    <a:p>
                      <a:pPr marL="0" marR="0">
                        <a:spcBef>
                          <a:spcPts val="0"/>
                        </a:spcBef>
                        <a:spcAft>
                          <a:spcPts val="0"/>
                        </a:spcAft>
                      </a:pPr>
                      <a:r>
                        <a:rPr lang="en-US" sz="1100" b="1" dirty="0">
                          <a:latin typeface="Arial"/>
                          <a:ea typeface="Cambria"/>
                          <a:cs typeface="Cambria"/>
                        </a:rPr>
                        <a:t>More Optical Parameters: </a:t>
                      </a:r>
                      <a:endParaRPr lang="en-US" sz="1100" b="0" dirty="0" smtClean="0">
                        <a:latin typeface="Cambria"/>
                        <a:ea typeface="Cambria"/>
                        <a:cs typeface="Cambria"/>
                      </a:endParaRPr>
                    </a:p>
                    <a:p>
                      <a:pPr marL="0" marR="0">
                        <a:spcBef>
                          <a:spcPts val="0"/>
                        </a:spcBef>
                        <a:spcAft>
                          <a:spcPts val="0"/>
                        </a:spcAft>
                      </a:pPr>
                      <a:r>
                        <a:rPr lang="en-US" sz="1100" dirty="0" err="1" smtClean="0">
                          <a:latin typeface="TimesNewRomanPSMT"/>
                          <a:ea typeface="Calibri"/>
                          <a:cs typeface="TimesNewRomanPSMT"/>
                        </a:rPr>
                        <a:t>Fluorometric</a:t>
                      </a:r>
                      <a:r>
                        <a:rPr lang="en-US" sz="1100" dirty="0" smtClean="0">
                          <a:latin typeface="TimesNewRomanPSMT"/>
                          <a:ea typeface="Calibri"/>
                          <a:cs typeface="TimesNewRomanPSMT"/>
                        </a:rPr>
                        <a:t> </a:t>
                      </a:r>
                      <a:r>
                        <a:rPr lang="en-US" sz="1100" dirty="0">
                          <a:latin typeface="TimesNewRomanPSMT"/>
                          <a:ea typeface="Calibri"/>
                          <a:cs typeface="TimesNewRomanPSMT"/>
                        </a:rPr>
                        <a:t>Chlorophyll-a </a:t>
                      </a:r>
                      <a:r>
                        <a:rPr lang="en-US" sz="1100" dirty="0" err="1">
                          <a:latin typeface="TimesNewRomanPSMT"/>
                          <a:ea typeface="Calibri"/>
                          <a:cs typeface="TimesNewRomanPSMT"/>
                        </a:rPr>
                        <a:t>Chl</a:t>
                      </a:r>
                      <a:r>
                        <a:rPr lang="en-US" sz="1100" dirty="0">
                          <a:latin typeface="TimesNewRomanPSMT"/>
                          <a:ea typeface="Calibri"/>
                          <a:cs typeface="TimesNewRomanPSMT"/>
                        </a:rPr>
                        <a:t>-a, phytoplankton absorption spectra, </a:t>
                      </a:r>
                      <a:r>
                        <a:rPr lang="en-US" sz="1100" dirty="0" err="1">
                          <a:latin typeface="TimesNewRomanPSMT"/>
                          <a:ea typeface="Calibri"/>
                          <a:cs typeface="TimesNewRomanPSMT"/>
                        </a:rPr>
                        <a:t>aph</a:t>
                      </a:r>
                      <a:r>
                        <a:rPr lang="en-US" sz="1100" dirty="0">
                          <a:latin typeface="TimesNewRomanPSMT"/>
                          <a:ea typeface="Calibri"/>
                          <a:cs typeface="TimesNewRomanPSMT"/>
                        </a:rPr>
                        <a:t>, non-algal particulate absorption spectra, ad, colored dissolved organic matter absorption spectra, </a:t>
                      </a:r>
                      <a:r>
                        <a:rPr lang="en-US" sz="1100" dirty="0" err="1">
                          <a:latin typeface="TimesNewRomanPSMT"/>
                          <a:ea typeface="Calibri"/>
                          <a:cs typeface="TimesNewRomanPSMT"/>
                        </a:rPr>
                        <a:t>aCDOM</a:t>
                      </a:r>
                      <a:r>
                        <a:rPr lang="en-US" sz="1100" dirty="0">
                          <a:latin typeface="TimesNewRomanPSMT"/>
                          <a:ea typeface="Calibri"/>
                          <a:cs typeface="TimesNewRomanPSMT"/>
                        </a:rPr>
                        <a:t>, CDOM fluorescence Excitation Emission Matrices, EEMs</a:t>
                      </a:r>
                      <a:endParaRPr lang="en-US" sz="11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152330">
                <a:tc>
                  <a:txBody>
                    <a:bodyPr/>
                    <a:lstStyle/>
                    <a:p>
                      <a:pPr marL="0" marR="0">
                        <a:spcBef>
                          <a:spcPts val="0"/>
                        </a:spcBef>
                        <a:spcAft>
                          <a:spcPts val="0"/>
                        </a:spcAft>
                      </a:pPr>
                      <a:r>
                        <a:rPr lang="en-US" sz="1100" b="1" dirty="0">
                          <a:latin typeface="Arial"/>
                          <a:ea typeface="Cambria"/>
                          <a:cs typeface="Cambria"/>
                        </a:rPr>
                        <a:t>Radiometry:</a:t>
                      </a:r>
                      <a:endParaRPr lang="en-US" sz="1100" dirty="0">
                        <a:latin typeface="Cambria"/>
                        <a:ea typeface="Cambria"/>
                        <a:cs typeface="Cambria"/>
                      </a:endParaRPr>
                    </a:p>
                    <a:p>
                      <a:pPr marL="0" marR="0">
                        <a:spcBef>
                          <a:spcPts val="0"/>
                        </a:spcBef>
                        <a:spcAft>
                          <a:spcPts val="0"/>
                        </a:spcAft>
                      </a:pPr>
                      <a:r>
                        <a:rPr lang="en-US" sz="1100" dirty="0">
                          <a:latin typeface="Arial"/>
                          <a:ea typeface="Cambria"/>
                          <a:cs typeface="Cambria"/>
                        </a:rPr>
                        <a:t>Surface </a:t>
                      </a:r>
                      <a:r>
                        <a:rPr lang="en-US" sz="1100" dirty="0" smtClean="0">
                          <a:latin typeface="Arial"/>
                          <a:ea typeface="Cambria"/>
                          <a:cs typeface="Cambria"/>
                        </a:rPr>
                        <a:t>Down-welling </a:t>
                      </a:r>
                      <a:r>
                        <a:rPr lang="en-US" sz="1100" dirty="0">
                          <a:latin typeface="Arial"/>
                          <a:ea typeface="Cambria"/>
                          <a:cs typeface="Cambria"/>
                        </a:rPr>
                        <a:t>Irradiance, Es, Upwelling Radiance, Lu, Down-welling Irradiance, Ed, Water-leaving radiance, </a:t>
                      </a:r>
                      <a:r>
                        <a:rPr lang="en-US" sz="1100" dirty="0" err="1">
                          <a:latin typeface="Arial"/>
                          <a:ea typeface="Cambria"/>
                          <a:cs typeface="Cambria"/>
                        </a:rPr>
                        <a:t>Lw</a:t>
                      </a:r>
                      <a:r>
                        <a:rPr lang="en-US" sz="1100" dirty="0">
                          <a:latin typeface="Arial"/>
                          <a:ea typeface="Cambria"/>
                          <a:cs typeface="Cambria"/>
                        </a:rPr>
                        <a:t>, Remote Sensing Reflectance, </a:t>
                      </a:r>
                      <a:r>
                        <a:rPr lang="en-US" sz="1100" dirty="0" err="1">
                          <a:latin typeface="Arial"/>
                          <a:ea typeface="Cambria"/>
                          <a:cs typeface="Cambria"/>
                        </a:rPr>
                        <a:t>Rrs</a:t>
                      </a:r>
                      <a:r>
                        <a:rPr lang="en-US" sz="1100" dirty="0">
                          <a:latin typeface="Arial"/>
                          <a:ea typeface="Cambria"/>
                          <a:cs typeface="Cambria"/>
                        </a:rPr>
                        <a:t>, Normalized water leaving radiance,  </a:t>
                      </a:r>
                      <a:r>
                        <a:rPr lang="en-US" sz="1100" dirty="0" err="1">
                          <a:latin typeface="Arial"/>
                          <a:ea typeface="Cambria"/>
                          <a:cs typeface="Cambria"/>
                        </a:rPr>
                        <a:t>nLw</a:t>
                      </a:r>
                      <a:r>
                        <a:rPr lang="en-US" sz="1100" dirty="0">
                          <a:latin typeface="Arial"/>
                          <a:ea typeface="Cambria"/>
                          <a:cs typeface="Cambria"/>
                        </a:rPr>
                        <a:t>, exact </a:t>
                      </a:r>
                      <a:r>
                        <a:rPr lang="en-US" sz="1100" dirty="0" err="1">
                          <a:latin typeface="Arial"/>
                          <a:ea typeface="Cambria"/>
                          <a:cs typeface="Cambria"/>
                        </a:rPr>
                        <a:t>nLw</a:t>
                      </a:r>
                      <a:r>
                        <a:rPr lang="en-US" sz="1100" dirty="0">
                          <a:latin typeface="Arial"/>
                          <a:ea typeface="Cambria"/>
                          <a:cs typeface="Cambria"/>
                        </a:rPr>
                        <a:t>, Q, </a:t>
                      </a:r>
                      <a:r>
                        <a:rPr lang="en-US" sz="1100" dirty="0" err="1">
                          <a:latin typeface="Arial"/>
                          <a:ea typeface="Cambria"/>
                          <a:cs typeface="Cambria"/>
                        </a:rPr>
                        <a:t>Fo</a:t>
                      </a:r>
                      <a:r>
                        <a:rPr lang="en-US" sz="1100" dirty="0">
                          <a:latin typeface="Arial"/>
                          <a:ea typeface="Cambria"/>
                          <a:cs typeface="Cambria"/>
                        </a:rPr>
                        <a:t>, %LL, </a:t>
                      </a:r>
                      <a:r>
                        <a:rPr lang="en-US" sz="1100" dirty="0" err="1">
                          <a:latin typeface="Arial"/>
                          <a:ea typeface="Cambria"/>
                          <a:cs typeface="Cambria"/>
                        </a:rPr>
                        <a:t>Photosynthetically</a:t>
                      </a:r>
                      <a:r>
                        <a:rPr lang="en-US" sz="1100" dirty="0">
                          <a:latin typeface="Arial"/>
                          <a:ea typeface="Cambria"/>
                          <a:cs typeface="Cambria"/>
                        </a:rPr>
                        <a:t> active radiation, PAR, Diffuse attenuation coefficient, </a:t>
                      </a:r>
                      <a:r>
                        <a:rPr lang="en-US" sz="1100" dirty="0" err="1">
                          <a:latin typeface="Arial"/>
                          <a:ea typeface="Cambria"/>
                          <a:cs typeface="Cambria"/>
                        </a:rPr>
                        <a:t>Kd</a:t>
                      </a:r>
                      <a:r>
                        <a:rPr lang="en-US" sz="1100" dirty="0">
                          <a:latin typeface="Arial"/>
                          <a:ea typeface="Cambria"/>
                          <a:cs typeface="Cambria"/>
                        </a:rPr>
                        <a:t>, </a:t>
                      </a:r>
                      <a:r>
                        <a:rPr lang="en-US" sz="1100" dirty="0" err="1">
                          <a:latin typeface="Arial"/>
                          <a:ea typeface="Cambria"/>
                          <a:cs typeface="Cambria"/>
                        </a:rPr>
                        <a:t>KdPAR</a:t>
                      </a:r>
                      <a:r>
                        <a:rPr lang="en-US" sz="1100" dirty="0">
                          <a:latin typeface="Arial"/>
                          <a:ea typeface="Cambria"/>
                          <a:cs typeface="Cambria"/>
                        </a:rPr>
                        <a:t>, </a:t>
                      </a:r>
                      <a:r>
                        <a:rPr lang="en-US" sz="1100" dirty="0" err="1">
                          <a:latin typeface="Arial"/>
                          <a:ea typeface="Cambria"/>
                          <a:cs typeface="Cambria"/>
                        </a:rPr>
                        <a:t>KLu</a:t>
                      </a:r>
                      <a:r>
                        <a:rPr lang="en-US" sz="1100" dirty="0">
                          <a:latin typeface="Arial"/>
                          <a:ea typeface="Cambria"/>
                          <a:cs typeface="Cambria"/>
                        </a:rPr>
                        <a:t>, </a:t>
                      </a:r>
                      <a:r>
                        <a:rPr lang="en-US" sz="1100" dirty="0" err="1">
                          <a:latin typeface="Arial"/>
                          <a:ea typeface="Cambria"/>
                          <a:cs typeface="Cambria"/>
                        </a:rPr>
                        <a:t>Zeu</a:t>
                      </a:r>
                      <a:r>
                        <a:rPr lang="en-US" sz="1100" dirty="0">
                          <a:latin typeface="Arial"/>
                          <a:ea typeface="Cambria"/>
                          <a:cs typeface="Cambria"/>
                        </a:rPr>
                        <a:t>, </a:t>
                      </a:r>
                      <a:r>
                        <a:rPr lang="en-US" sz="1100" dirty="0" err="1">
                          <a:latin typeface="Arial"/>
                          <a:ea typeface="Cambria"/>
                          <a:cs typeface="Cambria"/>
                        </a:rPr>
                        <a:t>Kbio</a:t>
                      </a:r>
                      <a:r>
                        <a:rPr lang="en-US" sz="1100" dirty="0">
                          <a:latin typeface="Arial"/>
                          <a:ea typeface="Cambria"/>
                          <a:cs typeface="Cambria"/>
                        </a:rPr>
                        <a:t>, </a:t>
                      </a:r>
                      <a:r>
                        <a:rPr lang="en-US" sz="1100" dirty="0" err="1">
                          <a:latin typeface="Arial"/>
                          <a:ea typeface="Cambria"/>
                          <a:cs typeface="Cambria"/>
                        </a:rPr>
                        <a:t>OCnVn</a:t>
                      </a:r>
                      <a:r>
                        <a:rPr lang="en-US" sz="1100" dirty="0">
                          <a:latin typeface="Arial"/>
                          <a:ea typeface="Cambria"/>
                          <a:cs typeface="Cambria"/>
                        </a:rPr>
                        <a:t>, etc. (C-Ops; 19-band UV-NIR sensor; 10nm FWHM) – profiles </a:t>
                      </a:r>
                      <a:endParaRPr lang="en-US" sz="1100" dirty="0">
                        <a:latin typeface="Cambria"/>
                        <a:ea typeface="Cambria"/>
                        <a:cs typeface="Cambria"/>
                      </a:endParaRPr>
                    </a:p>
                    <a:p>
                      <a:pPr marL="0" marR="0">
                        <a:spcBef>
                          <a:spcPts val="0"/>
                        </a:spcBef>
                        <a:spcAft>
                          <a:spcPts val="0"/>
                        </a:spcAft>
                      </a:pPr>
                      <a:r>
                        <a:rPr lang="en-US" sz="1100" dirty="0" smtClean="0">
                          <a:latin typeface="Arial"/>
                          <a:ea typeface="Cambria"/>
                          <a:cs typeface="Cambria"/>
                        </a:rPr>
                        <a:t>Ed</a:t>
                      </a:r>
                      <a:r>
                        <a:rPr lang="en-US" sz="1100" dirty="0">
                          <a:latin typeface="Arial"/>
                          <a:ea typeface="Cambria"/>
                          <a:cs typeface="Cambria"/>
                        </a:rPr>
                        <a:t>, Lu, Es - </a:t>
                      </a:r>
                      <a:r>
                        <a:rPr lang="en-US" sz="1100" dirty="0" err="1">
                          <a:latin typeface="Arial"/>
                          <a:ea typeface="Cambria"/>
                          <a:cs typeface="Cambria"/>
                        </a:rPr>
                        <a:t>HyperPro</a:t>
                      </a:r>
                      <a:r>
                        <a:rPr lang="en-US" sz="1100" dirty="0">
                          <a:latin typeface="Arial"/>
                          <a:ea typeface="Cambria"/>
                          <a:cs typeface="Cambria"/>
                        </a:rPr>
                        <a:t> (UV-NIR; 3nm FWHM).</a:t>
                      </a:r>
                      <a:endParaRPr lang="en-US" sz="1100" dirty="0">
                        <a:latin typeface="Cambria"/>
                        <a:ea typeface="Cambria"/>
                        <a:cs typeface="Cambria"/>
                      </a:endParaRPr>
                    </a:p>
                    <a:p>
                      <a:pPr marL="0" marR="0">
                        <a:spcBef>
                          <a:spcPts val="0"/>
                        </a:spcBef>
                        <a:spcAft>
                          <a:spcPts val="0"/>
                        </a:spcAft>
                      </a:pPr>
                      <a:r>
                        <a:rPr lang="en-US" sz="1100" dirty="0">
                          <a:latin typeface="Arial"/>
                          <a:ea typeface="Cambria"/>
                          <a:cs typeface="Cambria"/>
                        </a:rPr>
                        <a:t>NIR </a:t>
                      </a:r>
                      <a:r>
                        <a:rPr lang="en-US" sz="1100" dirty="0">
                          <a:latin typeface="Arial"/>
                          <a:ea typeface="Times New Roman"/>
                          <a:cs typeface="Cambria"/>
                        </a:rPr>
                        <a:t>hand-held above-water radiometer/</a:t>
                      </a:r>
                      <a:r>
                        <a:rPr lang="en-US" sz="1100" dirty="0">
                          <a:latin typeface="Arial"/>
                          <a:ea typeface="Cambria"/>
                          <a:cs typeface="Cambria"/>
                        </a:rPr>
                        <a:t> 350 to 880 nm 512 channels (15 days).</a:t>
                      </a:r>
                      <a:endParaRPr lang="en-US" sz="11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658474">
                <a:tc>
                  <a:txBody>
                    <a:bodyPr/>
                    <a:lstStyle/>
                    <a:p>
                      <a:pPr marL="0" marR="0">
                        <a:spcBef>
                          <a:spcPts val="0"/>
                        </a:spcBef>
                        <a:spcAft>
                          <a:spcPts val="0"/>
                        </a:spcAft>
                      </a:pPr>
                      <a:r>
                        <a:rPr lang="en-US" sz="1100" b="1" dirty="0">
                          <a:latin typeface="Arial"/>
                          <a:ea typeface="Calibri"/>
                          <a:cs typeface="Cambria"/>
                        </a:rPr>
                        <a:t>Biogeochemical variables:</a:t>
                      </a:r>
                      <a:endParaRPr lang="en-US" sz="1100" dirty="0">
                        <a:latin typeface="Cambria"/>
                        <a:ea typeface="Cambria"/>
                        <a:cs typeface="Cambria"/>
                      </a:endParaRPr>
                    </a:p>
                    <a:p>
                      <a:pPr marL="0" marR="0">
                        <a:spcBef>
                          <a:spcPts val="0"/>
                        </a:spcBef>
                        <a:spcAft>
                          <a:spcPts val="0"/>
                        </a:spcAft>
                      </a:pPr>
                      <a:r>
                        <a:rPr lang="en-US" sz="1100" dirty="0">
                          <a:latin typeface="Arial"/>
                          <a:ea typeface="Calibri"/>
                          <a:cs typeface="Cambria"/>
                        </a:rPr>
                        <a:t>Particulate Organic carbon and nitrogen, POC/PN, Dissolved Organic Carbon DOC, Total Dissolved Nitrogen, TDN, Suspended Particulate Matter, SPM; HPLC pigments (no cost); Phytoplankton cell count sample collection;</a:t>
                      </a:r>
                      <a:endParaRPr lang="en-US" sz="11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64619">
                <a:tc>
                  <a:txBody>
                    <a:bodyPr/>
                    <a:lstStyle/>
                    <a:p>
                      <a:pPr marL="0" marR="0">
                        <a:spcBef>
                          <a:spcPts val="0"/>
                        </a:spcBef>
                        <a:spcAft>
                          <a:spcPts val="0"/>
                        </a:spcAft>
                      </a:pPr>
                      <a:r>
                        <a:rPr lang="en-US" sz="1100" dirty="0">
                          <a:latin typeface="TimesNewRomanPSMT"/>
                          <a:ea typeface="Calibri"/>
                          <a:cs typeface="TimesNewRomanPSMT"/>
                        </a:rPr>
                        <a:t>Primary Productivity incubations</a:t>
                      </a:r>
                      <a:endParaRPr lang="en-US" sz="11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64619">
                <a:tc>
                  <a:txBody>
                    <a:bodyPr/>
                    <a:lstStyle/>
                    <a:p>
                      <a:pPr marL="0" marR="0">
                        <a:spcBef>
                          <a:spcPts val="0"/>
                        </a:spcBef>
                        <a:spcAft>
                          <a:spcPts val="0"/>
                        </a:spcAft>
                      </a:pPr>
                      <a:r>
                        <a:rPr lang="en-US" sz="1100" dirty="0">
                          <a:latin typeface="Arial"/>
                          <a:ea typeface="Calibri"/>
                          <a:cs typeface="Cambria"/>
                        </a:rPr>
                        <a:t>Phytoplankton cell </a:t>
                      </a:r>
                      <a:r>
                        <a:rPr lang="en-US" sz="1100" dirty="0" smtClean="0">
                          <a:latin typeface="Arial"/>
                          <a:ea typeface="Calibri"/>
                          <a:cs typeface="Cambria"/>
                        </a:rPr>
                        <a:t>counts</a:t>
                      </a:r>
                      <a:endParaRPr lang="en-US" sz="11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64619">
                <a:tc>
                  <a:txBody>
                    <a:bodyPr/>
                    <a:lstStyle/>
                    <a:p>
                      <a:pPr marL="0" marR="0">
                        <a:spcBef>
                          <a:spcPts val="0"/>
                        </a:spcBef>
                        <a:spcAft>
                          <a:spcPts val="0"/>
                        </a:spcAft>
                      </a:pPr>
                      <a:r>
                        <a:rPr lang="en-US" sz="1100" dirty="0" smtClean="0">
                          <a:latin typeface="Arial"/>
                          <a:ea typeface="Cambria"/>
                          <a:cs typeface="Cambria"/>
                        </a:rPr>
                        <a:t>O2 and partial pressure CO2 pCO2, Dissolved Inorganic Carbon DIC, Total Alkalinity TA, pH</a:t>
                      </a:r>
                      <a:endParaRPr lang="en-US" sz="1100" dirty="0">
                        <a:latin typeface="Cambria"/>
                        <a:ea typeface="Cambria"/>
                        <a:cs typeface="Cambria"/>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64619">
                <a:tc>
                  <a:txBody>
                    <a:bodyPr/>
                    <a:lstStyle/>
                    <a:p>
                      <a:pPr marL="0" marR="0">
                        <a:spcBef>
                          <a:spcPts val="0"/>
                        </a:spcBef>
                        <a:spcAft>
                          <a:spcPts val="0"/>
                        </a:spcAft>
                      </a:pPr>
                      <a:r>
                        <a:rPr lang="en-US" sz="1100" b="1" kern="1200" dirty="0" smtClean="0">
                          <a:solidFill>
                            <a:schemeClr val="tx1"/>
                          </a:solidFill>
                          <a:latin typeface="Arial" pitchFamily="34" charset="0"/>
                          <a:ea typeface="+mn-ea"/>
                          <a:cs typeface="Arial" pitchFamily="34" charset="0"/>
                        </a:rPr>
                        <a:t>Analysis for </a:t>
                      </a:r>
                      <a:r>
                        <a:rPr lang="en-US" sz="1100" b="1" kern="1200" dirty="0" err="1" smtClean="0">
                          <a:solidFill>
                            <a:schemeClr val="tx1"/>
                          </a:solidFill>
                          <a:latin typeface="Arial" pitchFamily="34" charset="0"/>
                          <a:ea typeface="+mn-ea"/>
                          <a:cs typeface="Arial" pitchFamily="34" charset="0"/>
                        </a:rPr>
                        <a:t>Vibrio</a:t>
                      </a:r>
                      <a:r>
                        <a:rPr lang="en-US" sz="1100" b="1" kern="1200" dirty="0" smtClean="0">
                          <a:solidFill>
                            <a:schemeClr val="tx1"/>
                          </a:solidFill>
                          <a:latin typeface="Arial" pitchFamily="34" charset="0"/>
                          <a:ea typeface="+mn-ea"/>
                          <a:cs typeface="Arial" pitchFamily="34" charset="0"/>
                        </a:rPr>
                        <a:t> species </a:t>
                      </a:r>
                      <a:r>
                        <a:rPr lang="en-US" sz="1100" b="0" kern="1200" dirty="0" smtClean="0">
                          <a:solidFill>
                            <a:schemeClr val="tx1"/>
                          </a:solidFill>
                          <a:latin typeface="Arial" pitchFamily="34" charset="0"/>
                          <a:ea typeface="+mn-ea"/>
                          <a:cs typeface="Arial" pitchFamily="34" charset="0"/>
                        </a:rPr>
                        <a:t>in collected water samples, including cholera </a:t>
                      </a:r>
                      <a:endParaRPr lang="en-US" sz="1100" b="0" dirty="0">
                        <a:latin typeface="Arial" pitchFamily="34" charset="0"/>
                        <a:ea typeface="Cambria"/>
                        <a:cs typeface="Arial" pitchFamily="34" charset="0"/>
                      </a:endParaRP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470750">
                <a:tc>
                  <a:txBody>
                    <a:bodyPr/>
                    <a:lstStyle/>
                    <a:p>
                      <a:pPr marL="0" marR="0">
                        <a:spcBef>
                          <a:spcPts val="0"/>
                        </a:spcBef>
                        <a:spcAft>
                          <a:spcPts val="0"/>
                        </a:spcAft>
                      </a:pPr>
                      <a:endParaRPr lang="en-US" sz="500" b="1" dirty="0" smtClean="0">
                        <a:latin typeface="Arial"/>
                        <a:ea typeface="Calibri"/>
                        <a:cs typeface="Cambria"/>
                      </a:endParaRPr>
                    </a:p>
                    <a:p>
                      <a:pPr marL="0" marR="0">
                        <a:spcBef>
                          <a:spcPts val="0"/>
                        </a:spcBef>
                        <a:spcAft>
                          <a:spcPts val="0"/>
                        </a:spcAft>
                      </a:pPr>
                      <a:r>
                        <a:rPr lang="en-US" sz="1100" b="1" dirty="0" smtClean="0">
                          <a:latin typeface="Arial"/>
                          <a:ea typeface="Calibri"/>
                          <a:cs typeface="Cambria"/>
                        </a:rPr>
                        <a:t>Measurements </a:t>
                      </a:r>
                      <a:r>
                        <a:rPr lang="en-US" sz="1100" b="1" dirty="0">
                          <a:latin typeface="Arial"/>
                          <a:ea typeface="Calibri"/>
                          <a:cs typeface="Cambria"/>
                        </a:rPr>
                        <a:t>of aerosols/trace gases:</a:t>
                      </a:r>
                      <a:endParaRPr lang="en-US" sz="1100" dirty="0">
                        <a:latin typeface="Cambria"/>
                        <a:ea typeface="Cambria"/>
                        <a:cs typeface="Cambria"/>
                      </a:endParaRPr>
                    </a:p>
                    <a:p>
                      <a:pPr marL="0" marR="0">
                        <a:spcBef>
                          <a:spcPts val="0"/>
                        </a:spcBef>
                        <a:spcAft>
                          <a:spcPts val="0"/>
                        </a:spcAft>
                      </a:pPr>
                      <a:r>
                        <a:rPr lang="en-US" sz="1100" b="1" dirty="0">
                          <a:latin typeface="Arial"/>
                          <a:ea typeface="Calibri"/>
                          <a:cs typeface="Cambria"/>
                        </a:rPr>
                        <a:t>AOD – </a:t>
                      </a:r>
                      <a:r>
                        <a:rPr lang="en-US" sz="1100" dirty="0" err="1">
                          <a:latin typeface="Arial"/>
                          <a:ea typeface="Calibri"/>
                          <a:cs typeface="Cambria"/>
                        </a:rPr>
                        <a:t>Microtops</a:t>
                      </a:r>
                      <a:r>
                        <a:rPr lang="en-US" sz="1100" dirty="0">
                          <a:latin typeface="Arial"/>
                          <a:ea typeface="Calibri"/>
                          <a:cs typeface="Cambria"/>
                        </a:rPr>
                        <a:t> instruments</a:t>
                      </a:r>
                      <a:r>
                        <a:rPr lang="en-US" sz="1100" b="1" dirty="0">
                          <a:latin typeface="Arial"/>
                          <a:ea typeface="Calibri"/>
                          <a:cs typeface="Cambria"/>
                        </a:rPr>
                        <a:t> </a:t>
                      </a:r>
                      <a:r>
                        <a:rPr lang="en-US" sz="1100" b="0" dirty="0" smtClean="0">
                          <a:latin typeface="Arial"/>
                          <a:ea typeface="Calibri"/>
                          <a:cs typeface="Cambria"/>
                        </a:rPr>
                        <a:t> </a:t>
                      </a:r>
                      <a:endParaRPr lang="en-US" sz="1100" b="0" dirty="0">
                        <a:latin typeface="Cambria"/>
                        <a:ea typeface="Cambria"/>
                        <a:cs typeface="Cambria"/>
                      </a:endParaRPr>
                    </a:p>
                    <a:p>
                      <a:pPr marL="0" marR="0">
                        <a:spcBef>
                          <a:spcPts val="0"/>
                        </a:spcBef>
                        <a:spcAft>
                          <a:spcPts val="0"/>
                        </a:spcAft>
                      </a:pPr>
                      <a:r>
                        <a:rPr lang="en-US" sz="1100" b="1" dirty="0">
                          <a:latin typeface="Arial"/>
                          <a:ea typeface="Calibri"/>
                          <a:cs typeface="Cambria"/>
                        </a:rPr>
                        <a:t>Total Column </a:t>
                      </a:r>
                      <a:r>
                        <a:rPr lang="en-US" sz="1100" b="1" dirty="0">
                          <a:latin typeface="Arial"/>
                          <a:ea typeface="Cambria"/>
                          <a:cs typeface="Cambria"/>
                        </a:rPr>
                        <a:t>NO</a:t>
                      </a:r>
                      <a:r>
                        <a:rPr lang="en-US" sz="1100" b="1" baseline="-25000" dirty="0">
                          <a:latin typeface="Arial"/>
                          <a:ea typeface="Cambria"/>
                          <a:cs typeface="Cambria"/>
                        </a:rPr>
                        <a:t>2</a:t>
                      </a:r>
                      <a:r>
                        <a:rPr lang="en-US" sz="1100" b="1" dirty="0">
                          <a:latin typeface="Arial"/>
                          <a:ea typeface="Cambria"/>
                          <a:cs typeface="Cambria"/>
                        </a:rPr>
                        <a:t>, O</a:t>
                      </a:r>
                      <a:r>
                        <a:rPr lang="en-US" sz="1100" b="1" baseline="-25000" dirty="0">
                          <a:latin typeface="Arial"/>
                          <a:ea typeface="Cambria"/>
                          <a:cs typeface="Cambria"/>
                        </a:rPr>
                        <a:t>3</a:t>
                      </a:r>
                      <a:r>
                        <a:rPr lang="en-US" sz="1100" b="1" dirty="0">
                          <a:latin typeface="Arial"/>
                          <a:ea typeface="Cambria"/>
                          <a:cs typeface="Cambria"/>
                        </a:rPr>
                        <a:t>, SO</a:t>
                      </a:r>
                      <a:r>
                        <a:rPr lang="en-US" sz="1100" b="1" baseline="-25000" dirty="0">
                          <a:latin typeface="Arial"/>
                          <a:ea typeface="Cambria"/>
                          <a:cs typeface="Cambria"/>
                        </a:rPr>
                        <a:t>2</a:t>
                      </a:r>
                      <a:r>
                        <a:rPr lang="en-US" sz="1100" b="1" dirty="0">
                          <a:latin typeface="Arial"/>
                          <a:ea typeface="Cambria"/>
                          <a:cs typeface="Cambria"/>
                        </a:rPr>
                        <a:t>, H</a:t>
                      </a:r>
                      <a:r>
                        <a:rPr lang="en-US" sz="1100" b="1" baseline="-25000" dirty="0">
                          <a:latin typeface="Arial"/>
                          <a:ea typeface="Cambria"/>
                          <a:cs typeface="Cambria"/>
                        </a:rPr>
                        <a:t>2</a:t>
                      </a:r>
                      <a:r>
                        <a:rPr lang="en-US" sz="1100" b="1" dirty="0">
                          <a:latin typeface="Arial"/>
                          <a:ea typeface="Cambria"/>
                          <a:cs typeface="Cambria"/>
                        </a:rPr>
                        <a:t>O, HCHO, </a:t>
                      </a:r>
                      <a:r>
                        <a:rPr lang="en-US" sz="1100" b="1" dirty="0" err="1">
                          <a:latin typeface="Arial"/>
                          <a:ea typeface="Cambria"/>
                          <a:cs typeface="Cambria"/>
                        </a:rPr>
                        <a:t>BrO</a:t>
                      </a:r>
                      <a:r>
                        <a:rPr lang="en-US" sz="1100" b="1" dirty="0">
                          <a:latin typeface="Arial"/>
                          <a:ea typeface="Calibri"/>
                          <a:cs typeface="Cambria"/>
                        </a:rPr>
                        <a:t> - </a:t>
                      </a:r>
                      <a:r>
                        <a:rPr lang="en-US" sz="1100" dirty="0">
                          <a:latin typeface="Arial"/>
                          <a:ea typeface="Calibri"/>
                          <a:cs typeface="Cambria"/>
                        </a:rPr>
                        <a:t>Pandora </a:t>
                      </a:r>
                      <a:r>
                        <a:rPr lang="en-US" sz="1100" dirty="0" smtClean="0">
                          <a:latin typeface="Arial"/>
                          <a:ea typeface="Calibri"/>
                          <a:cs typeface="Cambria"/>
                        </a:rPr>
                        <a:t>measurements</a:t>
                      </a:r>
                    </a:p>
                    <a:p>
                      <a:pPr marL="0" marR="0">
                        <a:spcBef>
                          <a:spcPts val="0"/>
                        </a:spcBef>
                        <a:spcAft>
                          <a:spcPts val="0"/>
                        </a:spcAft>
                      </a:pPr>
                      <a:r>
                        <a:rPr lang="en-US" sz="1100" b="1" kern="1200" dirty="0" smtClean="0">
                          <a:solidFill>
                            <a:schemeClr val="tx1"/>
                          </a:solidFill>
                          <a:latin typeface="Arial" pitchFamily="34" charset="0"/>
                          <a:ea typeface="+mn-ea"/>
                          <a:cs typeface="Arial" pitchFamily="34" charset="0"/>
                        </a:rPr>
                        <a:t>Surface O</a:t>
                      </a:r>
                      <a:r>
                        <a:rPr lang="en-US" sz="1100" b="1" kern="1200" baseline="-25000" dirty="0" smtClean="0">
                          <a:solidFill>
                            <a:schemeClr val="tx1"/>
                          </a:solidFill>
                          <a:latin typeface="Arial" pitchFamily="34" charset="0"/>
                          <a:ea typeface="+mn-ea"/>
                          <a:cs typeface="Arial" pitchFamily="34" charset="0"/>
                        </a:rPr>
                        <a:t>3</a:t>
                      </a:r>
                      <a:r>
                        <a:rPr lang="en-US" sz="1100" b="1" kern="1200" dirty="0" smtClean="0">
                          <a:solidFill>
                            <a:schemeClr val="tx1"/>
                          </a:solidFill>
                          <a:latin typeface="Arial" pitchFamily="34" charset="0"/>
                          <a:ea typeface="+mn-ea"/>
                          <a:cs typeface="Arial" pitchFamily="34" charset="0"/>
                        </a:rPr>
                        <a:t>, NO, </a:t>
                      </a:r>
                      <a:r>
                        <a:rPr lang="en-US" sz="1100" b="1" kern="1200" dirty="0" err="1" smtClean="0">
                          <a:solidFill>
                            <a:schemeClr val="tx1"/>
                          </a:solidFill>
                          <a:latin typeface="Arial" pitchFamily="34" charset="0"/>
                          <a:ea typeface="+mn-ea"/>
                          <a:cs typeface="Arial" pitchFamily="34" charset="0"/>
                        </a:rPr>
                        <a:t>NOy</a:t>
                      </a:r>
                      <a:r>
                        <a:rPr lang="en-US" sz="1100" b="1" kern="1200" dirty="0" smtClean="0">
                          <a:solidFill>
                            <a:schemeClr val="tx1"/>
                          </a:solidFill>
                          <a:latin typeface="Arial" pitchFamily="34" charset="0"/>
                          <a:ea typeface="+mn-ea"/>
                          <a:cs typeface="Arial" pitchFamily="34" charset="0"/>
                        </a:rPr>
                        <a:t> – </a:t>
                      </a:r>
                      <a:r>
                        <a:rPr lang="en-US" sz="1100" dirty="0" smtClean="0">
                          <a:latin typeface="Arial"/>
                          <a:ea typeface="Calibri"/>
                          <a:cs typeface="Cambria"/>
                        </a:rPr>
                        <a:t>In-situ</a:t>
                      </a:r>
                      <a:r>
                        <a:rPr lang="en-US" sz="1100" baseline="0" dirty="0" smtClean="0">
                          <a:latin typeface="Arial"/>
                          <a:ea typeface="Calibri"/>
                          <a:cs typeface="Cambria"/>
                        </a:rPr>
                        <a:t> sensors on the ship</a:t>
                      </a:r>
                    </a:p>
                    <a:p>
                      <a:pPr marL="0" marR="0">
                        <a:spcBef>
                          <a:spcPts val="0"/>
                        </a:spcBef>
                        <a:spcAft>
                          <a:spcPts val="0"/>
                        </a:spcAft>
                      </a:pPr>
                      <a:r>
                        <a:rPr lang="en-US" sz="1100" b="1" baseline="0" dirty="0" smtClean="0">
                          <a:latin typeface="Arial"/>
                          <a:ea typeface="Cambria"/>
                          <a:cs typeface="Arial" pitchFamily="34" charset="0"/>
                        </a:rPr>
                        <a:t>Boundary Layer Height and NRB – </a:t>
                      </a:r>
                      <a:r>
                        <a:rPr lang="en-US" sz="1100" dirty="0" err="1" smtClean="0">
                          <a:latin typeface="Arial"/>
                          <a:ea typeface="Calibri"/>
                          <a:cs typeface="Cambria"/>
                        </a:rPr>
                        <a:t>Micropulse</a:t>
                      </a:r>
                      <a:r>
                        <a:rPr lang="en-US" sz="1100" dirty="0" smtClean="0">
                          <a:latin typeface="Arial"/>
                          <a:ea typeface="Calibri"/>
                          <a:cs typeface="Cambria"/>
                        </a:rPr>
                        <a:t> </a:t>
                      </a:r>
                      <a:r>
                        <a:rPr lang="en-US" sz="1100" dirty="0" err="1" smtClean="0">
                          <a:latin typeface="Arial"/>
                          <a:ea typeface="Calibri"/>
                          <a:cs typeface="Cambria"/>
                        </a:rPr>
                        <a:t>Lidar</a:t>
                      </a:r>
                      <a:r>
                        <a:rPr lang="en-US" sz="1100" dirty="0" smtClean="0">
                          <a:latin typeface="Arial"/>
                          <a:ea typeface="Calibri"/>
                          <a:cs typeface="Cambria"/>
                        </a:rPr>
                        <a:t> (MPL) measurements</a:t>
                      </a:r>
                      <a:endParaRPr lang="en-US" sz="1100" b="1" dirty="0">
                        <a:latin typeface="Arial" pitchFamily="34" charset="0"/>
                        <a:ea typeface="Cambria"/>
                        <a:cs typeface="Arial" pitchFamily="34" charset="0"/>
                      </a:endParaRPr>
                    </a:p>
                    <a:p>
                      <a:pPr marL="0" marR="0">
                        <a:spcBef>
                          <a:spcPts val="0"/>
                        </a:spcBef>
                        <a:spcAft>
                          <a:spcPts val="0"/>
                        </a:spcAft>
                      </a:pPr>
                      <a:r>
                        <a:rPr lang="en-US" sz="1100" b="1" dirty="0" smtClean="0">
                          <a:latin typeface="Arial"/>
                          <a:ea typeface="Calibri"/>
                          <a:cs typeface="Cambria"/>
                        </a:rPr>
                        <a:t>Aerosols and Trace Gases - </a:t>
                      </a:r>
                      <a:r>
                        <a:rPr lang="en-US" sz="1100" dirty="0" smtClean="0">
                          <a:latin typeface="Arial"/>
                          <a:ea typeface="Calibri"/>
                          <a:cs typeface="Cambria"/>
                        </a:rPr>
                        <a:t>Samples of CH4, </a:t>
                      </a:r>
                    </a:p>
                    <a:p>
                      <a:pPr marL="0" marR="0">
                        <a:spcBef>
                          <a:spcPts val="0"/>
                        </a:spcBef>
                        <a:spcAft>
                          <a:spcPts val="0"/>
                        </a:spcAft>
                      </a:pPr>
                      <a:r>
                        <a:rPr lang="en-US" sz="1100" dirty="0" smtClean="0">
                          <a:latin typeface="Arial"/>
                          <a:ea typeface="Calibri"/>
                          <a:cs typeface="Cambria"/>
                        </a:rPr>
                        <a:t>Analysis for water-soluble inorganic ions; Organic analysis; </a:t>
                      </a:r>
                    </a:p>
                    <a:p>
                      <a:pPr marL="0" marR="0">
                        <a:spcBef>
                          <a:spcPts val="0"/>
                        </a:spcBef>
                        <a:spcAft>
                          <a:spcPts val="0"/>
                        </a:spcAft>
                      </a:pPr>
                      <a:r>
                        <a:rPr lang="en-US" sz="1100" dirty="0" smtClean="0">
                          <a:latin typeface="Arial"/>
                          <a:ea typeface="Calibri"/>
                          <a:cs typeface="Cambria"/>
                        </a:rPr>
                        <a:t>Detailed information on submicron size distributions.</a:t>
                      </a:r>
                      <a:r>
                        <a:rPr lang="en-US" sz="1100" baseline="0" dirty="0" smtClean="0">
                          <a:latin typeface="Cambria"/>
                          <a:ea typeface="Calibri"/>
                          <a:cs typeface="Cambria"/>
                        </a:rPr>
                        <a:t> </a:t>
                      </a:r>
                    </a:p>
                  </a:txBody>
                  <a:tcPr marL="41564" marR="41564"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17" name="Rectangle 16"/>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smtClean="0">
                <a:solidFill>
                  <a:schemeClr val="bg1"/>
                </a:solidFill>
                <a:ea typeface="Times New Roman" pitchFamily="18" charset="0"/>
                <a:cs typeface="TimesNewRoman"/>
              </a:rPr>
              <a:t>GEO-CAPE CBODAQ Campaign in the Chesapeake Bay ( 11-20 July 2011)</a:t>
            </a:r>
            <a:endParaRPr lang="en-US" sz="1400" dirty="0">
              <a:solidFill>
                <a:schemeClr val="bg1"/>
              </a:solidFill>
              <a:ea typeface="Times New Roman" pitchFamily="18" charset="0"/>
              <a:cs typeface="TimesNewRoman"/>
            </a:endParaRPr>
          </a:p>
        </p:txBody>
      </p:sp>
      <p:pic>
        <p:nvPicPr>
          <p:cNvPr id="16386" name="Picture 2"/>
          <p:cNvPicPr>
            <a:picLocks noChangeAspect="1" noChangeArrowheads="1"/>
          </p:cNvPicPr>
          <p:nvPr/>
        </p:nvPicPr>
        <p:blipFill>
          <a:blip r:embed="rId3" cstate="email"/>
          <a:srcRect/>
          <a:stretch>
            <a:fillRect/>
          </a:stretch>
        </p:blipFill>
        <p:spPr bwMode="auto">
          <a:xfrm>
            <a:off x="6096000" y="4876800"/>
            <a:ext cx="2895600" cy="1945838"/>
          </a:xfrm>
          <a:prstGeom prst="rect">
            <a:avLst/>
          </a:prstGeom>
          <a:noFill/>
          <a:ln w="57150">
            <a:solidFill>
              <a:schemeClr val="tx1"/>
            </a:solidFill>
            <a:miter lim="800000"/>
            <a:headEnd/>
            <a:tailEnd/>
          </a:ln>
        </p:spPr>
      </p:pic>
      <p:pic>
        <p:nvPicPr>
          <p:cNvPr id="14" name="Picture 13" descr="DSC_0022.JPG"/>
          <p:cNvPicPr preferRelativeResize="0">
            <a:picLocks/>
          </p:cNvPicPr>
          <p:nvPr/>
        </p:nvPicPr>
        <p:blipFill>
          <a:blip r:embed="rId4" cstate="print"/>
          <a:stretch>
            <a:fillRect/>
          </a:stretch>
        </p:blipFill>
        <p:spPr>
          <a:xfrm>
            <a:off x="6858000" y="685800"/>
            <a:ext cx="2209800" cy="1600200"/>
          </a:xfrm>
          <a:prstGeom prst="rect">
            <a:avLst/>
          </a:prstGeom>
          <a:ln w="38100">
            <a:solidFill>
              <a:schemeClr val="tx1"/>
            </a:solidFill>
          </a:ln>
        </p:spPr>
      </p:pic>
      <p:pic>
        <p:nvPicPr>
          <p:cNvPr id="20" name="Picture 19" descr="DSC_0031.JPG"/>
          <p:cNvPicPr preferRelativeResize="0">
            <a:picLocks/>
          </p:cNvPicPr>
          <p:nvPr/>
        </p:nvPicPr>
        <p:blipFill>
          <a:blip r:embed="rId5" cstate="print"/>
          <a:stretch>
            <a:fillRect/>
          </a:stretch>
        </p:blipFill>
        <p:spPr>
          <a:xfrm>
            <a:off x="6781800" y="2209800"/>
            <a:ext cx="1969008" cy="2819400"/>
          </a:xfrm>
          <a:prstGeom prst="rect">
            <a:avLst/>
          </a:prstGeom>
          <a:ln w="38100">
            <a:solidFill>
              <a:schemeClr val="tx1"/>
            </a:solidFill>
          </a:ln>
        </p:spPr>
      </p:pic>
      <p:sp>
        <p:nvSpPr>
          <p:cNvPr id="19"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21"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23" name="Picture 22"/>
          <p:cNvPicPr preferRelativeResize="0">
            <a:picLocks noChangeArrowheads="1"/>
          </p:cNvPicPr>
          <p:nvPr/>
        </p:nvPicPr>
        <p:blipFill>
          <a:blip r:embed="rId6" cstate="email"/>
          <a:srcRect/>
          <a:stretch>
            <a:fillRect/>
          </a:stretch>
        </p:blipFill>
        <p:spPr bwMode="auto">
          <a:xfrm>
            <a:off x="6575868" y="94640"/>
            <a:ext cx="411480" cy="274320"/>
          </a:xfrm>
          <a:prstGeom prst="rect">
            <a:avLst/>
          </a:prstGeom>
          <a:noFill/>
          <a:ln w="9525">
            <a:noFill/>
            <a:miter lim="800000"/>
            <a:headEnd/>
            <a:tailEnd/>
          </a:ln>
        </p:spPr>
      </p:pic>
      <p:pic>
        <p:nvPicPr>
          <p:cNvPr id="24" name="Picture 220" descr="webglobe"/>
          <p:cNvPicPr>
            <a:picLocks noChangeAspect="1" noChangeArrowheads="1"/>
          </p:cNvPicPr>
          <p:nvPr/>
        </p:nvPicPr>
        <p:blipFill>
          <a:blip r:embed="rId7"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smtClean="0">
                <a:solidFill>
                  <a:schemeClr val="bg1"/>
                </a:solidFill>
                <a:ea typeface="Times New Roman" pitchFamily="18" charset="0"/>
                <a:cs typeface="TimesNewRoman"/>
              </a:rPr>
              <a:t>Ocean Color Satellite Observations</a:t>
            </a:r>
            <a:endParaRPr lang="en-US" sz="1400" dirty="0">
              <a:solidFill>
                <a:schemeClr val="bg1"/>
              </a:solidFill>
              <a:ea typeface="Times New Roman" pitchFamily="18" charset="0"/>
              <a:cs typeface="TimesNewRoman"/>
            </a:endParaRPr>
          </a:p>
        </p:txBody>
      </p:sp>
      <p:sp>
        <p:nvSpPr>
          <p:cNvPr id="23" name="Rectangle 22"/>
          <p:cNvSpPr/>
          <p:nvPr/>
        </p:nvSpPr>
        <p:spPr>
          <a:xfrm>
            <a:off x="5257800" y="2286000"/>
            <a:ext cx="3733800" cy="1600438"/>
          </a:xfrm>
          <a:prstGeom prst="rect">
            <a:avLst/>
          </a:prstGeom>
        </p:spPr>
        <p:txBody>
          <a:bodyPr wrap="square">
            <a:spAutoFit/>
          </a:bodyPr>
          <a:lstStyle/>
          <a:p>
            <a:r>
              <a:rPr lang="en-US" sz="1400" b="1" dirty="0" smtClean="0">
                <a:solidFill>
                  <a:srgbClr val="ACC1EA"/>
                </a:solidFill>
                <a:latin typeface="+mj-lt"/>
                <a:cs typeface="Arial" pitchFamily="34" charset="0"/>
              </a:rPr>
              <a:t>MODIS-Aqua chlorophyll-a images:</a:t>
            </a:r>
          </a:p>
          <a:p>
            <a:endParaRPr lang="en-US" sz="1400" b="1" i="1" dirty="0" smtClean="0">
              <a:solidFill>
                <a:srgbClr val="ACC1EA"/>
              </a:solidFill>
              <a:latin typeface="+mj-lt"/>
              <a:cs typeface="Arial" pitchFamily="34" charset="0"/>
            </a:endParaRPr>
          </a:p>
          <a:p>
            <a:pPr>
              <a:buFont typeface="Wingdings"/>
              <a:buChar char="à"/>
            </a:pPr>
            <a:r>
              <a:rPr lang="en-US" sz="1400" b="1" i="1" dirty="0" smtClean="0">
                <a:solidFill>
                  <a:srgbClr val="ACC1EA"/>
                </a:solidFill>
                <a:latin typeface="+mj-lt"/>
                <a:cs typeface="Arial" pitchFamily="34" charset="0"/>
                <a:sym typeface="Wingdings" pitchFamily="2" charset="2"/>
              </a:rPr>
              <a:t> Strong spatial gradients close to the shore</a:t>
            </a:r>
          </a:p>
          <a:p>
            <a:pPr>
              <a:buFont typeface="Wingdings"/>
              <a:buChar char="à"/>
            </a:pPr>
            <a:r>
              <a:rPr lang="en-US" sz="1400" b="1" i="1" dirty="0" smtClean="0">
                <a:solidFill>
                  <a:srgbClr val="ACC1EA"/>
                </a:solidFill>
                <a:latin typeface="+mj-lt"/>
                <a:cs typeface="Arial" pitchFamily="34" charset="0"/>
                <a:sym typeface="Wingdings" pitchFamily="2" charset="2"/>
              </a:rPr>
              <a:t> Large variability in </a:t>
            </a:r>
            <a:r>
              <a:rPr lang="en-US" sz="1400" b="1" i="1" dirty="0" err="1" smtClean="0">
                <a:solidFill>
                  <a:srgbClr val="ACC1EA"/>
                </a:solidFill>
                <a:latin typeface="+mj-lt"/>
                <a:cs typeface="Arial" pitchFamily="34" charset="0"/>
                <a:sym typeface="Wingdings" pitchFamily="2" charset="2"/>
              </a:rPr>
              <a:t>chl</a:t>
            </a:r>
            <a:r>
              <a:rPr lang="en-US" sz="1400" b="1" i="1" dirty="0" smtClean="0">
                <a:solidFill>
                  <a:srgbClr val="ACC1EA"/>
                </a:solidFill>
                <a:latin typeface="+mj-lt"/>
                <a:cs typeface="Arial" pitchFamily="34" charset="0"/>
                <a:sym typeface="Wingdings" pitchFamily="2" charset="2"/>
              </a:rPr>
              <a:t>-a from CB-north (optically complex, turbid  waters) to the mouth of the Bay (less turbid waters).</a:t>
            </a:r>
          </a:p>
          <a:p>
            <a:pPr>
              <a:buFont typeface="Wingdings"/>
              <a:buChar char="à"/>
            </a:pPr>
            <a:r>
              <a:rPr lang="en-US" sz="1400" b="1" i="1" dirty="0" smtClean="0">
                <a:solidFill>
                  <a:srgbClr val="ACC1EA"/>
                </a:solidFill>
                <a:latin typeface="+mj-lt"/>
                <a:cs typeface="Arial" pitchFamily="34" charset="0"/>
                <a:sym typeface="Wingdings" pitchFamily="2" charset="2"/>
              </a:rPr>
              <a:t> Many days with no satellite OC imagery</a:t>
            </a:r>
            <a:endParaRPr lang="en-US" sz="1200" i="1" dirty="0" smtClean="0">
              <a:solidFill>
                <a:srgbClr val="ACC1EA"/>
              </a:solidFill>
              <a:latin typeface="+mj-lt"/>
              <a:cs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66407" y="693751"/>
            <a:ext cx="4589744" cy="6096000"/>
          </a:xfrm>
          <a:prstGeom prst="rect">
            <a:avLst/>
          </a:prstGeom>
          <a:noFill/>
          <a:ln w="9525">
            <a:noFill/>
            <a:miter lim="800000"/>
            <a:headEnd/>
            <a:tailEnd/>
          </a:ln>
        </p:spPr>
      </p:pic>
      <p:pic>
        <p:nvPicPr>
          <p:cNvPr id="15" name="Picture 3"/>
          <p:cNvPicPr>
            <a:picLocks noChangeArrowheads="1"/>
          </p:cNvPicPr>
          <p:nvPr/>
        </p:nvPicPr>
        <p:blipFill>
          <a:blip r:embed="rId4" cstate="print"/>
          <a:srcRect/>
          <a:stretch>
            <a:fillRect/>
          </a:stretch>
        </p:blipFill>
        <p:spPr bwMode="auto">
          <a:xfrm>
            <a:off x="57912" y="690703"/>
            <a:ext cx="4590288" cy="6099048"/>
          </a:xfrm>
          <a:prstGeom prst="rect">
            <a:avLst/>
          </a:prstGeom>
          <a:noFill/>
          <a:ln w="9525">
            <a:noFill/>
            <a:miter lim="800000"/>
            <a:headEnd/>
            <a:tailEnd/>
          </a:ln>
        </p:spPr>
      </p:pic>
      <p:pic>
        <p:nvPicPr>
          <p:cNvPr id="19" name="Picture 18"/>
          <p:cNvPicPr>
            <a:picLocks noChangeArrowheads="1"/>
          </p:cNvPicPr>
          <p:nvPr/>
        </p:nvPicPr>
        <p:blipFill>
          <a:blip r:embed="rId5" cstate="print"/>
          <a:srcRect/>
          <a:stretch>
            <a:fillRect/>
          </a:stretch>
        </p:blipFill>
        <p:spPr bwMode="auto">
          <a:xfrm>
            <a:off x="66115" y="685800"/>
            <a:ext cx="4590288" cy="6099048"/>
          </a:xfrm>
          <a:prstGeom prst="rect">
            <a:avLst/>
          </a:prstGeom>
          <a:noFill/>
          <a:ln w="9525">
            <a:noFill/>
            <a:miter lim="800000"/>
            <a:headEnd/>
            <a:tailEnd/>
          </a:ln>
        </p:spPr>
      </p:pic>
      <p:pic>
        <p:nvPicPr>
          <p:cNvPr id="21" name="Picture 2"/>
          <p:cNvPicPr>
            <a:picLocks noChangeArrowheads="1"/>
          </p:cNvPicPr>
          <p:nvPr/>
        </p:nvPicPr>
        <p:blipFill>
          <a:blip r:embed="rId6" cstate="print"/>
          <a:srcRect/>
          <a:stretch>
            <a:fillRect/>
          </a:stretch>
        </p:blipFill>
        <p:spPr bwMode="auto">
          <a:xfrm>
            <a:off x="60298" y="685801"/>
            <a:ext cx="4590288" cy="6126480"/>
          </a:xfrm>
          <a:prstGeom prst="rect">
            <a:avLst/>
          </a:prstGeom>
          <a:noFill/>
          <a:ln w="9525">
            <a:noFill/>
            <a:miter lim="800000"/>
            <a:headEnd/>
            <a:tailEnd/>
          </a:ln>
        </p:spPr>
      </p:pic>
      <p:pic>
        <p:nvPicPr>
          <p:cNvPr id="29" name="Picture 2"/>
          <p:cNvPicPr>
            <a:picLocks noChangeArrowheads="1"/>
          </p:cNvPicPr>
          <p:nvPr/>
        </p:nvPicPr>
        <p:blipFill>
          <a:blip r:embed="rId7" cstate="print"/>
          <a:srcRect/>
          <a:stretch>
            <a:fillRect/>
          </a:stretch>
        </p:blipFill>
        <p:spPr bwMode="auto">
          <a:xfrm>
            <a:off x="44394" y="693752"/>
            <a:ext cx="4608576" cy="6099048"/>
          </a:xfrm>
          <a:prstGeom prst="rect">
            <a:avLst/>
          </a:prstGeom>
          <a:noFill/>
          <a:ln w="9525">
            <a:noFill/>
            <a:miter lim="800000"/>
            <a:headEnd/>
            <a:tailEnd/>
          </a:ln>
        </p:spPr>
      </p:pic>
      <p:pic>
        <p:nvPicPr>
          <p:cNvPr id="34" name="Picture 2"/>
          <p:cNvPicPr>
            <a:picLocks noChangeArrowheads="1"/>
          </p:cNvPicPr>
          <p:nvPr/>
        </p:nvPicPr>
        <p:blipFill>
          <a:blip r:embed="rId8" cstate="print"/>
          <a:srcRect/>
          <a:stretch>
            <a:fillRect/>
          </a:stretch>
        </p:blipFill>
        <p:spPr bwMode="auto">
          <a:xfrm>
            <a:off x="57912" y="690703"/>
            <a:ext cx="4599432" cy="6108192"/>
          </a:xfrm>
          <a:prstGeom prst="rect">
            <a:avLst/>
          </a:prstGeom>
          <a:noFill/>
          <a:ln w="9525">
            <a:noFill/>
            <a:miter lim="800000"/>
            <a:headEnd/>
            <a:tailEnd/>
          </a:ln>
        </p:spPr>
      </p:pic>
      <p:pic>
        <p:nvPicPr>
          <p:cNvPr id="39" name="Picture 2"/>
          <p:cNvPicPr>
            <a:picLocks noChangeArrowheads="1"/>
          </p:cNvPicPr>
          <p:nvPr/>
        </p:nvPicPr>
        <p:blipFill>
          <a:blip r:embed="rId9" cstate="print"/>
          <a:srcRect/>
          <a:stretch>
            <a:fillRect/>
          </a:stretch>
        </p:blipFill>
        <p:spPr bwMode="auto">
          <a:xfrm>
            <a:off x="57912" y="693751"/>
            <a:ext cx="4590288" cy="6117336"/>
          </a:xfrm>
          <a:prstGeom prst="rect">
            <a:avLst/>
          </a:prstGeom>
          <a:noFill/>
          <a:ln w="9525">
            <a:noFill/>
            <a:miter lim="800000"/>
            <a:headEnd/>
            <a:tailEnd/>
          </a:ln>
        </p:spPr>
      </p:pic>
      <p:pic>
        <p:nvPicPr>
          <p:cNvPr id="44" name="Picture 2"/>
          <p:cNvPicPr>
            <a:picLocks noChangeArrowheads="1"/>
          </p:cNvPicPr>
          <p:nvPr/>
        </p:nvPicPr>
        <p:blipFill>
          <a:blip r:embed="rId10" cstate="print"/>
          <a:srcRect/>
          <a:stretch>
            <a:fillRect/>
          </a:stretch>
        </p:blipFill>
        <p:spPr bwMode="auto">
          <a:xfrm>
            <a:off x="58164" y="690703"/>
            <a:ext cx="4597987" cy="6108192"/>
          </a:xfrm>
          <a:prstGeom prst="rect">
            <a:avLst/>
          </a:prstGeom>
          <a:noFill/>
          <a:ln w="9525">
            <a:noFill/>
            <a:miter lim="800000"/>
            <a:headEnd/>
            <a:tailEnd/>
          </a:ln>
        </p:spPr>
      </p:pic>
      <p:pic>
        <p:nvPicPr>
          <p:cNvPr id="49" name="Picture 2"/>
          <p:cNvPicPr>
            <a:picLocks noChangeArrowheads="1"/>
          </p:cNvPicPr>
          <p:nvPr/>
        </p:nvPicPr>
        <p:blipFill>
          <a:blip r:embed="rId11" cstate="print"/>
          <a:srcRect/>
          <a:stretch>
            <a:fillRect/>
          </a:stretch>
        </p:blipFill>
        <p:spPr bwMode="auto">
          <a:xfrm>
            <a:off x="66170" y="694944"/>
            <a:ext cx="4581144" cy="6117336"/>
          </a:xfrm>
          <a:prstGeom prst="rect">
            <a:avLst/>
          </a:prstGeom>
          <a:noFill/>
          <a:ln w="9525">
            <a:noFill/>
            <a:miter lim="800000"/>
            <a:headEnd/>
            <a:tailEnd/>
          </a:ln>
        </p:spPr>
      </p:pic>
      <p:pic>
        <p:nvPicPr>
          <p:cNvPr id="56" name="Picture 2"/>
          <p:cNvPicPr>
            <a:picLocks noChangeArrowheads="1"/>
          </p:cNvPicPr>
          <p:nvPr/>
        </p:nvPicPr>
        <p:blipFill>
          <a:blip r:embed="rId12" cstate="print"/>
          <a:srcRect/>
          <a:stretch>
            <a:fillRect/>
          </a:stretch>
        </p:blipFill>
        <p:spPr bwMode="auto">
          <a:xfrm>
            <a:off x="54864" y="679042"/>
            <a:ext cx="4590087" cy="6108192"/>
          </a:xfrm>
          <a:prstGeom prst="rect">
            <a:avLst/>
          </a:prstGeom>
          <a:noFill/>
          <a:ln w="9525">
            <a:noFill/>
            <a:miter lim="800000"/>
            <a:headEnd/>
            <a:tailEnd/>
          </a:ln>
        </p:spPr>
      </p:pic>
      <p:pic>
        <p:nvPicPr>
          <p:cNvPr id="6148" name="Picture 4"/>
          <p:cNvPicPr>
            <a:picLocks noChangeAspect="1" noChangeArrowheads="1"/>
          </p:cNvPicPr>
          <p:nvPr/>
        </p:nvPicPr>
        <p:blipFill>
          <a:blip r:embed="rId13" cstate="print"/>
          <a:srcRect/>
          <a:stretch>
            <a:fillRect/>
          </a:stretch>
        </p:blipFill>
        <p:spPr bwMode="auto">
          <a:xfrm>
            <a:off x="4724401" y="4571999"/>
            <a:ext cx="476411" cy="2208307"/>
          </a:xfrm>
          <a:prstGeom prst="rect">
            <a:avLst/>
          </a:prstGeom>
          <a:noFill/>
          <a:ln w="9525">
            <a:noFill/>
            <a:miter lim="800000"/>
            <a:headEnd/>
            <a:tailEnd/>
          </a:ln>
        </p:spPr>
      </p:pic>
      <p:sp>
        <p:nvSpPr>
          <p:cNvPr id="63" name="TextBox 62"/>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07/11/11</a:t>
            </a:r>
            <a:endParaRPr lang="en-US" sz="1300" b="1" dirty="0">
              <a:solidFill>
                <a:schemeClr val="bg1"/>
              </a:solidFill>
              <a:latin typeface="Courier New" pitchFamily="49" charset="0"/>
              <a:cs typeface="Courier New" pitchFamily="49" charset="0"/>
            </a:endParaRPr>
          </a:p>
        </p:txBody>
      </p:sp>
      <p:sp>
        <p:nvSpPr>
          <p:cNvPr id="64" name="TextBox 63"/>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07/12/11</a:t>
            </a:r>
            <a:endParaRPr lang="en-US" sz="1300" b="1" dirty="0">
              <a:solidFill>
                <a:schemeClr val="bg1"/>
              </a:solidFill>
              <a:latin typeface="Courier New" pitchFamily="49" charset="0"/>
              <a:cs typeface="Courier New" pitchFamily="49" charset="0"/>
            </a:endParaRPr>
          </a:p>
        </p:txBody>
      </p:sp>
      <p:sp>
        <p:nvSpPr>
          <p:cNvPr id="65" name="TextBox 64"/>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07/13/11</a:t>
            </a:r>
            <a:endParaRPr lang="en-US" sz="1300" b="1" dirty="0">
              <a:solidFill>
                <a:schemeClr val="bg1"/>
              </a:solidFill>
              <a:latin typeface="Courier New" pitchFamily="49" charset="0"/>
              <a:cs typeface="Courier New" pitchFamily="49" charset="0"/>
            </a:endParaRPr>
          </a:p>
        </p:txBody>
      </p:sp>
      <p:sp>
        <p:nvSpPr>
          <p:cNvPr id="66" name="TextBox 65"/>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07/14/11</a:t>
            </a:r>
            <a:endParaRPr lang="en-US" sz="1300" b="1" dirty="0">
              <a:solidFill>
                <a:schemeClr val="bg1"/>
              </a:solidFill>
              <a:latin typeface="Courier New" pitchFamily="49" charset="0"/>
              <a:cs typeface="Courier New" pitchFamily="49" charset="0"/>
            </a:endParaRPr>
          </a:p>
        </p:txBody>
      </p:sp>
      <p:sp>
        <p:nvSpPr>
          <p:cNvPr id="67" name="TextBox 66"/>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07/15/11</a:t>
            </a:r>
            <a:endParaRPr lang="en-US" sz="1300" b="1" dirty="0">
              <a:solidFill>
                <a:schemeClr val="bg1"/>
              </a:solidFill>
              <a:latin typeface="Courier New" pitchFamily="49" charset="0"/>
              <a:cs typeface="Courier New" pitchFamily="49" charset="0"/>
            </a:endParaRPr>
          </a:p>
        </p:txBody>
      </p:sp>
      <p:sp>
        <p:nvSpPr>
          <p:cNvPr id="68" name="TextBox 67"/>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07/16/11</a:t>
            </a:r>
            <a:endParaRPr lang="en-US" sz="1300" b="1" dirty="0">
              <a:solidFill>
                <a:schemeClr val="bg1"/>
              </a:solidFill>
              <a:latin typeface="Courier New" pitchFamily="49" charset="0"/>
              <a:cs typeface="Courier New" pitchFamily="49" charset="0"/>
            </a:endParaRPr>
          </a:p>
        </p:txBody>
      </p:sp>
      <p:sp>
        <p:nvSpPr>
          <p:cNvPr id="69" name="TextBox 68"/>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07/17/11</a:t>
            </a:r>
            <a:endParaRPr lang="en-US" sz="1300" b="1" dirty="0">
              <a:solidFill>
                <a:schemeClr val="bg1"/>
              </a:solidFill>
              <a:latin typeface="Courier New" pitchFamily="49" charset="0"/>
              <a:cs typeface="Courier New" pitchFamily="49" charset="0"/>
            </a:endParaRPr>
          </a:p>
        </p:txBody>
      </p:sp>
      <p:sp>
        <p:nvSpPr>
          <p:cNvPr id="70" name="TextBox 69"/>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07/18/11</a:t>
            </a:r>
            <a:endParaRPr lang="en-US" sz="1300" b="1" dirty="0">
              <a:solidFill>
                <a:schemeClr val="bg1"/>
              </a:solidFill>
              <a:latin typeface="Courier New" pitchFamily="49" charset="0"/>
              <a:cs typeface="Courier New" pitchFamily="49" charset="0"/>
            </a:endParaRPr>
          </a:p>
        </p:txBody>
      </p:sp>
      <p:sp>
        <p:nvSpPr>
          <p:cNvPr id="71" name="TextBox 70"/>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07/19/11</a:t>
            </a:r>
            <a:endParaRPr lang="en-US" sz="1300" b="1" dirty="0">
              <a:solidFill>
                <a:schemeClr val="bg1"/>
              </a:solidFill>
              <a:latin typeface="Courier New" pitchFamily="49" charset="0"/>
              <a:cs typeface="Courier New" pitchFamily="49" charset="0"/>
            </a:endParaRPr>
          </a:p>
        </p:txBody>
      </p:sp>
      <p:sp>
        <p:nvSpPr>
          <p:cNvPr id="72" name="TextBox 71"/>
          <p:cNvSpPr txBox="1"/>
          <p:nvPr/>
        </p:nvSpPr>
        <p:spPr>
          <a:xfrm>
            <a:off x="4800600" y="685800"/>
            <a:ext cx="979755" cy="292388"/>
          </a:xfrm>
          <a:prstGeom prst="rect">
            <a:avLst/>
          </a:prstGeom>
          <a:solidFill>
            <a:schemeClr val="tx1"/>
          </a:solidFill>
        </p:spPr>
        <p:txBody>
          <a:bodyPr wrap="none" rtlCol="0">
            <a:spAutoFit/>
          </a:bodyPr>
          <a:lstStyle/>
          <a:p>
            <a:r>
              <a:rPr lang="en-US" sz="1300" b="1" dirty="0" smtClean="0">
                <a:solidFill>
                  <a:schemeClr val="bg1"/>
                </a:solidFill>
                <a:latin typeface="Courier New" pitchFamily="49" charset="0"/>
                <a:cs typeface="Courier New" pitchFamily="49" charset="0"/>
              </a:rPr>
              <a:t>07/20/11</a:t>
            </a:r>
            <a:endParaRPr lang="en-US" sz="1300" b="1" dirty="0">
              <a:solidFill>
                <a:schemeClr val="bg1"/>
              </a:solidFill>
              <a:latin typeface="Courier New" pitchFamily="49" charset="0"/>
              <a:cs typeface="Courier New" pitchFamily="49" charset="0"/>
            </a:endParaRPr>
          </a:p>
        </p:txBody>
      </p:sp>
      <p:sp>
        <p:nvSpPr>
          <p:cNvPr id="30"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36"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37" name="Picture 36"/>
          <p:cNvPicPr preferRelativeResize="0">
            <a:picLocks noChangeArrowheads="1"/>
          </p:cNvPicPr>
          <p:nvPr/>
        </p:nvPicPr>
        <p:blipFill>
          <a:blip r:embed="rId14" cstate="email"/>
          <a:srcRect/>
          <a:stretch>
            <a:fillRect/>
          </a:stretch>
        </p:blipFill>
        <p:spPr bwMode="auto">
          <a:xfrm>
            <a:off x="6575868" y="94640"/>
            <a:ext cx="411480" cy="274320"/>
          </a:xfrm>
          <a:prstGeom prst="rect">
            <a:avLst/>
          </a:prstGeom>
          <a:noFill/>
          <a:ln w="9525">
            <a:noFill/>
            <a:miter lim="800000"/>
            <a:headEnd/>
            <a:tailEnd/>
          </a:ln>
        </p:spPr>
      </p:pic>
      <p:pic>
        <p:nvPicPr>
          <p:cNvPr id="38" name="Picture 220" descr="webglobe"/>
          <p:cNvPicPr>
            <a:picLocks noChangeAspect="1" noChangeArrowheads="1"/>
          </p:cNvPicPr>
          <p:nvPr/>
        </p:nvPicPr>
        <p:blipFill>
          <a:blip r:embed="rId1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6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6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66"/>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6000"/>
                            </p:stCondLst>
                            <p:childTnLst>
                              <p:par>
                                <p:cTn id="23" presetID="1" presetClass="entr" presetSubtype="0" fill="hold" grpId="0" nodeType="afterEffect">
                                  <p:stCondLst>
                                    <p:cond delay="2000"/>
                                  </p:stCondLst>
                                  <p:childTnLst>
                                    <p:set>
                                      <p:cBhvr>
                                        <p:cTn id="24" dur="1" fill="hold">
                                          <p:stCondLst>
                                            <p:cond delay="0"/>
                                          </p:stCondLst>
                                        </p:cTn>
                                        <p:tgtEl>
                                          <p:spTgt spid="6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par>
                          <p:cTn id="28" fill="hold">
                            <p:stCondLst>
                              <p:cond delay="8000"/>
                            </p:stCondLst>
                            <p:childTnLst>
                              <p:par>
                                <p:cTn id="29" presetID="1" presetClass="entr" presetSubtype="0" fill="hold" grpId="0" nodeType="afterEffect">
                                  <p:stCondLst>
                                    <p:cond delay="2000"/>
                                  </p:stCondLst>
                                  <p:childTnLst>
                                    <p:set>
                                      <p:cBhvr>
                                        <p:cTn id="30" dur="1" fill="hold">
                                          <p:stCondLst>
                                            <p:cond delay="0"/>
                                          </p:stCondLst>
                                        </p:cTn>
                                        <p:tgtEl>
                                          <p:spTgt spid="68"/>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childTnLst>
                          </p:cTn>
                        </p:par>
                        <p:par>
                          <p:cTn id="34" fill="hold">
                            <p:stCondLst>
                              <p:cond delay="10000"/>
                            </p:stCondLst>
                            <p:childTnLst>
                              <p:par>
                                <p:cTn id="35" presetID="1" presetClass="entr" presetSubtype="0" fill="hold" grpId="0" nodeType="afterEffect">
                                  <p:stCondLst>
                                    <p:cond delay="2000"/>
                                  </p:stCondLst>
                                  <p:childTnLst>
                                    <p:set>
                                      <p:cBhvr>
                                        <p:cTn id="36" dur="1" fill="hold">
                                          <p:stCondLst>
                                            <p:cond delay="0"/>
                                          </p:stCondLst>
                                        </p:cTn>
                                        <p:tgtEl>
                                          <p:spTgt spid="69"/>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childTnLst>
                                </p:cTn>
                              </p:par>
                            </p:childTnLst>
                          </p:cTn>
                        </p:par>
                        <p:par>
                          <p:cTn id="40" fill="hold">
                            <p:stCondLst>
                              <p:cond delay="12000"/>
                            </p:stCondLst>
                            <p:childTnLst>
                              <p:par>
                                <p:cTn id="41" presetID="1" presetClass="entr" presetSubtype="0" fill="hold" grpId="0" nodeType="afterEffect">
                                  <p:stCondLst>
                                    <p:cond delay="2000"/>
                                  </p:stCondLst>
                                  <p:childTnLst>
                                    <p:set>
                                      <p:cBhvr>
                                        <p:cTn id="42" dur="1" fill="hold">
                                          <p:stCondLst>
                                            <p:cond delay="0"/>
                                          </p:stCondLst>
                                        </p:cTn>
                                        <p:tgtEl>
                                          <p:spTgt spid="70"/>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cTn>
                              </p:par>
                            </p:childTnLst>
                          </p:cTn>
                        </p:par>
                        <p:par>
                          <p:cTn id="46" fill="hold">
                            <p:stCondLst>
                              <p:cond delay="14000"/>
                            </p:stCondLst>
                            <p:childTnLst>
                              <p:par>
                                <p:cTn id="47" presetID="1" presetClass="entr" presetSubtype="0" fill="hold" grpId="0" nodeType="afterEffect">
                                  <p:stCondLst>
                                    <p:cond delay="2000"/>
                                  </p:stCondLst>
                                  <p:childTnLst>
                                    <p:set>
                                      <p:cBhvr>
                                        <p:cTn id="48" dur="1" fill="hold">
                                          <p:stCondLst>
                                            <p:cond delay="0"/>
                                          </p:stCondLst>
                                        </p:cTn>
                                        <p:tgtEl>
                                          <p:spTgt spid="71"/>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childTnLst>
                                </p:cTn>
                              </p:par>
                            </p:childTnLst>
                          </p:cTn>
                        </p:par>
                        <p:par>
                          <p:cTn id="52" fill="hold">
                            <p:stCondLst>
                              <p:cond delay="16000"/>
                            </p:stCondLst>
                            <p:childTnLst>
                              <p:par>
                                <p:cTn id="53" presetID="1" presetClass="entr" presetSubtype="0" fill="hold" grpId="0" nodeType="afterEffect">
                                  <p:stCondLst>
                                    <p:cond delay="2000"/>
                                  </p:stCondLst>
                                  <p:childTnLst>
                                    <p:set>
                                      <p:cBhvr>
                                        <p:cTn id="54" dur="1" fill="hold">
                                          <p:stCondLst>
                                            <p:cond delay="0"/>
                                          </p:stCondLst>
                                        </p:cTn>
                                        <p:tgtEl>
                                          <p:spTgt spid="72"/>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609600"/>
            <a:ext cx="9144000" cy="624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solidFill>
            </a:endParaRPr>
          </a:p>
        </p:txBody>
      </p:sp>
      <p:sp>
        <p:nvSpPr>
          <p:cNvPr id="66" name="Rectangle 65"/>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b="1" dirty="0" smtClean="0">
                <a:solidFill>
                  <a:schemeClr val="bg1"/>
                </a:solidFill>
                <a:ea typeface="Times New Roman" pitchFamily="18" charset="0"/>
                <a:cs typeface="TimesNewRoman"/>
              </a:rPr>
              <a:t>Aerosols</a:t>
            </a:r>
            <a:r>
              <a:rPr lang="en-US" sz="1400" dirty="0" smtClean="0">
                <a:solidFill>
                  <a:schemeClr val="bg1"/>
                </a:solidFill>
                <a:ea typeface="Times New Roman" pitchFamily="18" charset="0"/>
                <a:cs typeface="TimesNewRoman"/>
              </a:rPr>
              <a:t> (</a:t>
            </a:r>
            <a:r>
              <a:rPr lang="en-US" sz="1400" dirty="0" err="1" smtClean="0">
                <a:solidFill>
                  <a:schemeClr val="bg1"/>
                </a:solidFill>
                <a:ea typeface="Times New Roman" pitchFamily="18" charset="0"/>
                <a:cs typeface="TimesNewRoman"/>
              </a:rPr>
              <a:t>Microtops</a:t>
            </a:r>
            <a:r>
              <a:rPr lang="en-US" sz="1400" dirty="0" smtClean="0">
                <a:solidFill>
                  <a:schemeClr val="bg1"/>
                </a:solidFill>
                <a:ea typeface="Times New Roman" pitchFamily="18" charset="0"/>
                <a:cs typeface="TimesNewRoman"/>
              </a:rPr>
              <a:t> </a:t>
            </a:r>
            <a:r>
              <a:rPr lang="en-US" sz="1400" dirty="0" err="1" smtClean="0">
                <a:solidFill>
                  <a:schemeClr val="bg1"/>
                </a:solidFill>
                <a:ea typeface="Times New Roman" pitchFamily="18" charset="0"/>
                <a:cs typeface="TimesNewRoman"/>
              </a:rPr>
              <a:t>Sunphotometer</a:t>
            </a:r>
            <a:r>
              <a:rPr lang="en-US" sz="1400" dirty="0" smtClean="0">
                <a:solidFill>
                  <a:schemeClr val="bg1"/>
                </a:solidFill>
                <a:ea typeface="Times New Roman" pitchFamily="18" charset="0"/>
                <a:cs typeface="TimesNewRoman"/>
              </a:rPr>
              <a:t>)</a:t>
            </a:r>
            <a:endParaRPr lang="en-US" sz="1400" dirty="0">
              <a:solidFill>
                <a:schemeClr val="bg1"/>
              </a:solidFill>
              <a:ea typeface="Times New Roman" pitchFamily="18" charset="0"/>
              <a:cs typeface="TimesNewRoman"/>
            </a:endParaRPr>
          </a:p>
        </p:txBody>
      </p:sp>
      <p:pic>
        <p:nvPicPr>
          <p:cNvPr id="14" name="Picture 2"/>
          <p:cNvPicPr>
            <a:picLocks noChangeAspect="1" noChangeArrowheads="1"/>
          </p:cNvPicPr>
          <p:nvPr/>
        </p:nvPicPr>
        <p:blipFill>
          <a:blip r:embed="rId3" cstate="email">
            <a:lum/>
          </a:blip>
          <a:srcRect/>
          <a:stretch>
            <a:fillRect/>
          </a:stretch>
        </p:blipFill>
        <p:spPr bwMode="auto">
          <a:xfrm>
            <a:off x="601649" y="4960685"/>
            <a:ext cx="1524000" cy="1447800"/>
          </a:xfrm>
          <a:prstGeom prst="rect">
            <a:avLst/>
          </a:prstGeom>
          <a:noFill/>
          <a:ln w="9525">
            <a:noFill/>
            <a:miter lim="800000"/>
            <a:headEnd/>
            <a:tailEnd/>
          </a:ln>
        </p:spPr>
      </p:pic>
      <p:pic>
        <p:nvPicPr>
          <p:cNvPr id="15" name="Picture 2"/>
          <p:cNvPicPr>
            <a:picLocks noChangeAspect="1" noChangeArrowheads="1"/>
          </p:cNvPicPr>
          <p:nvPr/>
        </p:nvPicPr>
        <p:blipFill>
          <a:blip r:embed="rId3" cstate="email">
            <a:lum/>
          </a:blip>
          <a:srcRect/>
          <a:stretch>
            <a:fillRect/>
          </a:stretch>
        </p:blipFill>
        <p:spPr bwMode="auto">
          <a:xfrm>
            <a:off x="2125649" y="4960685"/>
            <a:ext cx="1524000" cy="1447800"/>
          </a:xfrm>
          <a:prstGeom prst="rect">
            <a:avLst/>
          </a:prstGeom>
          <a:noFill/>
          <a:ln w="9525">
            <a:noFill/>
            <a:miter lim="800000"/>
            <a:headEnd/>
            <a:tailEnd/>
          </a:ln>
        </p:spPr>
      </p:pic>
      <p:pic>
        <p:nvPicPr>
          <p:cNvPr id="16" name="Picture 2"/>
          <p:cNvPicPr>
            <a:picLocks noChangeAspect="1" noChangeArrowheads="1"/>
          </p:cNvPicPr>
          <p:nvPr/>
        </p:nvPicPr>
        <p:blipFill>
          <a:blip r:embed="rId3" cstate="email">
            <a:lum/>
          </a:blip>
          <a:srcRect/>
          <a:stretch>
            <a:fillRect/>
          </a:stretch>
        </p:blipFill>
        <p:spPr bwMode="auto">
          <a:xfrm>
            <a:off x="3628305" y="4960685"/>
            <a:ext cx="1524000" cy="1447800"/>
          </a:xfrm>
          <a:prstGeom prst="rect">
            <a:avLst/>
          </a:prstGeom>
          <a:noFill/>
          <a:ln w="9525">
            <a:noFill/>
            <a:miter lim="800000"/>
            <a:headEnd/>
            <a:tailEnd/>
          </a:ln>
        </p:spPr>
      </p:pic>
      <p:pic>
        <p:nvPicPr>
          <p:cNvPr id="17" name="Picture 2"/>
          <p:cNvPicPr>
            <a:picLocks noChangeAspect="1" noChangeArrowheads="1"/>
          </p:cNvPicPr>
          <p:nvPr/>
        </p:nvPicPr>
        <p:blipFill>
          <a:blip r:embed="rId3" cstate="email">
            <a:lum/>
          </a:blip>
          <a:srcRect/>
          <a:stretch>
            <a:fillRect/>
          </a:stretch>
        </p:blipFill>
        <p:spPr bwMode="auto">
          <a:xfrm>
            <a:off x="5152038" y="4960685"/>
            <a:ext cx="1524000" cy="1447800"/>
          </a:xfrm>
          <a:prstGeom prst="rect">
            <a:avLst/>
          </a:prstGeom>
          <a:noFill/>
          <a:ln w="9525">
            <a:noFill/>
            <a:miter lim="800000"/>
            <a:headEnd/>
            <a:tailEnd/>
          </a:ln>
        </p:spPr>
      </p:pic>
      <p:pic>
        <p:nvPicPr>
          <p:cNvPr id="18" name="Picture 2"/>
          <p:cNvPicPr>
            <a:picLocks noChangeAspect="1" noChangeArrowheads="1"/>
          </p:cNvPicPr>
          <p:nvPr/>
        </p:nvPicPr>
        <p:blipFill>
          <a:blip r:embed="rId3" cstate="email">
            <a:lum/>
          </a:blip>
          <a:srcRect/>
          <a:stretch>
            <a:fillRect/>
          </a:stretch>
        </p:blipFill>
        <p:spPr bwMode="auto">
          <a:xfrm>
            <a:off x="6652719" y="4960685"/>
            <a:ext cx="1524000" cy="1447800"/>
          </a:xfrm>
          <a:prstGeom prst="rect">
            <a:avLst/>
          </a:prstGeom>
          <a:noFill/>
          <a:ln w="9525">
            <a:noFill/>
            <a:miter lim="800000"/>
            <a:headEnd/>
            <a:tailEnd/>
          </a:ln>
        </p:spPr>
      </p:pic>
      <p:sp>
        <p:nvSpPr>
          <p:cNvPr id="19" name="Rectangle 18"/>
          <p:cNvSpPr/>
          <p:nvPr/>
        </p:nvSpPr>
        <p:spPr>
          <a:xfrm>
            <a:off x="533400" y="4800600"/>
            <a:ext cx="7848600" cy="1897049"/>
          </a:xfrm>
          <a:prstGeom prst="rect">
            <a:avLst/>
          </a:prstGeom>
          <a:solidFill>
            <a:srgbClr val="FFFFFF">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4" cstate="email"/>
          <a:srcRect/>
          <a:stretch>
            <a:fillRect/>
          </a:stretch>
        </p:blipFill>
        <p:spPr bwMode="auto">
          <a:xfrm>
            <a:off x="-220915" y="4435379"/>
            <a:ext cx="8915399" cy="2803621"/>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email"/>
          <a:srcRect/>
          <a:stretch>
            <a:fillRect/>
          </a:stretch>
        </p:blipFill>
        <p:spPr bwMode="auto">
          <a:xfrm>
            <a:off x="-228600" y="533400"/>
            <a:ext cx="9582998" cy="4419600"/>
          </a:xfrm>
          <a:prstGeom prst="rect">
            <a:avLst/>
          </a:prstGeom>
          <a:noFill/>
          <a:ln w="9525">
            <a:noFill/>
            <a:miter lim="800000"/>
            <a:headEnd/>
            <a:tailEnd/>
          </a:ln>
          <a:effectLst/>
        </p:spPr>
      </p:pic>
      <p:cxnSp>
        <p:nvCxnSpPr>
          <p:cNvPr id="24" name="Straight Connector 23"/>
          <p:cNvCxnSpPr/>
          <p:nvPr/>
        </p:nvCxnSpPr>
        <p:spPr>
          <a:xfrm>
            <a:off x="533400" y="2842452"/>
            <a:ext cx="76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 y="3123560"/>
            <a:ext cx="8991600" cy="1692771"/>
          </a:xfrm>
          <a:prstGeom prst="rect">
            <a:avLst/>
          </a:prstGeom>
          <a:solidFill>
            <a:schemeClr val="bg1"/>
          </a:solidFill>
        </p:spPr>
        <p:txBody>
          <a:bodyPr wrap="square" rtlCol="0">
            <a:spAutoFit/>
          </a:bodyPr>
          <a:lstStyle/>
          <a:p>
            <a:endParaRPr lang="en-US" sz="1300" dirty="0" smtClean="0">
              <a:sym typeface="Wingdings" pitchFamily="2" charset="2"/>
            </a:endParaRPr>
          </a:p>
          <a:p>
            <a:endParaRPr lang="en-US" sz="1300" dirty="0" smtClean="0">
              <a:sym typeface="Wingdings" pitchFamily="2" charset="2"/>
            </a:endParaRPr>
          </a:p>
          <a:p>
            <a:pPr>
              <a:buFont typeface="Wingdings" pitchFamily="2" charset="2"/>
              <a:buChar char="à"/>
            </a:pPr>
            <a:r>
              <a:rPr lang="en-US" sz="1300" dirty="0" smtClean="0">
                <a:sym typeface="Wingdings" pitchFamily="2" charset="2"/>
              </a:rPr>
              <a:t>Bad air quality days at the beginning, improving later in the week, gets worse during the last few days</a:t>
            </a:r>
          </a:p>
          <a:p>
            <a:pPr>
              <a:buFont typeface="Wingdings" pitchFamily="2" charset="2"/>
              <a:buChar char="à"/>
            </a:pPr>
            <a:r>
              <a:rPr lang="en-US" sz="1300" dirty="0" smtClean="0">
                <a:sym typeface="Wingdings" pitchFamily="2" charset="2"/>
              </a:rPr>
              <a:t>Large </a:t>
            </a:r>
            <a:r>
              <a:rPr lang="en-US" sz="1300" b="1" dirty="0" smtClean="0">
                <a:sym typeface="Wingdings" pitchFamily="2" charset="2"/>
              </a:rPr>
              <a:t>variability in AOT</a:t>
            </a:r>
            <a:r>
              <a:rPr lang="en-US" sz="1300" dirty="0" smtClean="0">
                <a:sym typeface="Wingdings" pitchFamily="2" charset="2"/>
              </a:rPr>
              <a:t>, by more than a factor of 2, in most days </a:t>
            </a:r>
          </a:p>
          <a:p>
            <a:pPr>
              <a:buFont typeface="Wingdings" pitchFamily="2" charset="2"/>
              <a:buChar char="à"/>
            </a:pPr>
            <a:r>
              <a:rPr lang="en-US" sz="1300" dirty="0" smtClean="0">
                <a:sym typeface="Wingdings" pitchFamily="2" charset="2"/>
              </a:rPr>
              <a:t> Good agreement with measurements along the western shore (CIMEL at SERC) when we were close to SERC, but larger differences as we move further away (AOT gets lower over the water)</a:t>
            </a:r>
          </a:p>
          <a:p>
            <a:pPr>
              <a:buFont typeface="Wingdings" pitchFamily="2" charset="2"/>
              <a:buChar char="à"/>
            </a:pPr>
            <a:r>
              <a:rPr lang="en-US" sz="1300" dirty="0" smtClean="0">
                <a:sym typeface="Wingdings" pitchFamily="2" charset="2"/>
              </a:rPr>
              <a:t>The </a:t>
            </a:r>
            <a:r>
              <a:rPr lang="en-US" sz="1300" b="1" dirty="0" smtClean="0">
                <a:sym typeface="Wingdings" pitchFamily="2" charset="2"/>
              </a:rPr>
              <a:t>Angstrom exponent was highly variable</a:t>
            </a:r>
            <a:r>
              <a:rPr lang="en-US" sz="1300" dirty="0" smtClean="0">
                <a:sym typeface="Wingdings" pitchFamily="2" charset="2"/>
              </a:rPr>
              <a:t>, but always &gt; 1.0, showing the large influence of urban aerosols over the Bay</a:t>
            </a:r>
          </a:p>
          <a:p>
            <a:pPr>
              <a:buFont typeface="Wingdings" pitchFamily="2" charset="2"/>
              <a:buChar char="à"/>
            </a:pPr>
            <a:endParaRPr lang="en-US" sz="1300" dirty="0" smtClean="0">
              <a:sym typeface="Wingdings" pitchFamily="2" charset="2"/>
            </a:endParaRPr>
          </a:p>
        </p:txBody>
      </p:sp>
      <p:pic>
        <p:nvPicPr>
          <p:cNvPr id="4098" name="Picture 2"/>
          <p:cNvPicPr>
            <a:picLocks noChangeAspect="1" noChangeArrowheads="1"/>
          </p:cNvPicPr>
          <p:nvPr/>
        </p:nvPicPr>
        <p:blipFill>
          <a:blip r:embed="rId6" cstate="email"/>
          <a:srcRect/>
          <a:stretch>
            <a:fillRect/>
          </a:stretch>
        </p:blipFill>
        <p:spPr bwMode="auto">
          <a:xfrm>
            <a:off x="609600" y="3124200"/>
            <a:ext cx="7467600" cy="215873"/>
          </a:xfrm>
          <a:prstGeom prst="rect">
            <a:avLst/>
          </a:prstGeom>
          <a:noFill/>
          <a:ln w="9525">
            <a:noFill/>
            <a:miter lim="800000"/>
            <a:headEnd/>
            <a:tailEnd/>
          </a:ln>
        </p:spPr>
      </p:pic>
      <p:sp>
        <p:nvSpPr>
          <p:cNvPr id="28" name="TextBox 27"/>
          <p:cNvSpPr txBox="1"/>
          <p:nvPr/>
        </p:nvSpPr>
        <p:spPr>
          <a:xfrm>
            <a:off x="8574498" y="5227704"/>
            <a:ext cx="417102" cy="1261884"/>
          </a:xfrm>
          <a:prstGeom prst="rect">
            <a:avLst/>
          </a:prstGeom>
          <a:noFill/>
        </p:spPr>
        <p:txBody>
          <a:bodyPr wrap="none" rtlCol="0">
            <a:spAutoFit/>
          </a:bodyPr>
          <a:lstStyle/>
          <a:p>
            <a:r>
              <a:rPr lang="en-US" sz="800" dirty="0" smtClean="0">
                <a:latin typeface="Arial" pitchFamily="34" charset="0"/>
                <a:cs typeface="Arial" pitchFamily="34" charset="0"/>
              </a:rPr>
              <a:t>&gt; 0.7</a:t>
            </a:r>
            <a:endParaRPr lang="en-US" sz="700" dirty="0" smtClean="0">
              <a:latin typeface="Arial" pitchFamily="34" charset="0"/>
              <a:cs typeface="Arial" pitchFamily="34" charset="0"/>
            </a:endParaRPr>
          </a:p>
          <a:p>
            <a:endParaRPr lang="en-US" sz="700" dirty="0" smtClean="0">
              <a:latin typeface="Arial" pitchFamily="34" charset="0"/>
              <a:cs typeface="Arial" pitchFamily="34" charset="0"/>
            </a:endParaRPr>
          </a:p>
          <a:p>
            <a:endParaRPr lang="en-US" sz="700" dirty="0" smtClean="0">
              <a:latin typeface="Arial" pitchFamily="34" charset="0"/>
              <a:cs typeface="Arial" pitchFamily="34" charset="0"/>
            </a:endParaRPr>
          </a:p>
          <a:p>
            <a:endParaRPr lang="en-US" sz="800" dirty="0" smtClean="0">
              <a:latin typeface="Arial" pitchFamily="34" charset="0"/>
              <a:cs typeface="Arial" pitchFamily="34" charset="0"/>
            </a:endParaRPr>
          </a:p>
          <a:p>
            <a:endParaRPr lang="en-US" sz="1200" dirty="0" smtClean="0">
              <a:latin typeface="Arial" pitchFamily="34" charset="0"/>
              <a:cs typeface="Arial" pitchFamily="34" charset="0"/>
            </a:endParaRP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&lt; 0.1</a:t>
            </a:r>
          </a:p>
          <a:p>
            <a:endParaRPr lang="en-US" sz="800" dirty="0" smtClean="0">
              <a:latin typeface="Arial" pitchFamily="34" charset="0"/>
              <a:cs typeface="Arial" pitchFamily="34" charset="0"/>
            </a:endParaRPr>
          </a:p>
          <a:p>
            <a:endParaRPr lang="en-US" sz="800" dirty="0">
              <a:latin typeface="Arial" pitchFamily="34" charset="0"/>
              <a:cs typeface="Arial" pitchFamily="34" charset="0"/>
            </a:endParaRPr>
          </a:p>
        </p:txBody>
      </p:sp>
      <p:sp>
        <p:nvSpPr>
          <p:cNvPr id="30" name="Oval 29"/>
          <p:cNvSpPr>
            <a:spLocks noChangeAspect="1"/>
          </p:cNvSpPr>
          <p:nvPr/>
        </p:nvSpPr>
        <p:spPr>
          <a:xfrm>
            <a:off x="8497222" y="6073588"/>
            <a:ext cx="45720" cy="4572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8483570" y="5946648"/>
            <a:ext cx="73152" cy="73152"/>
          </a:xfrm>
          <a:prstGeom prst="ellipse">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8475886" y="5814252"/>
            <a:ext cx="91440" cy="9144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8460518" y="5669536"/>
            <a:ext cx="118872" cy="118872"/>
          </a:xfrm>
          <a:prstGeom prst="ellipse">
            <a:avLst/>
          </a:prstGeom>
          <a:solidFill>
            <a:srgbClr val="00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8445790" y="5486400"/>
            <a:ext cx="146304" cy="146304"/>
          </a:xfrm>
          <a:prstGeom prst="ellipse">
            <a:avLst/>
          </a:prstGeom>
          <a:solidFill>
            <a:srgbClr val="00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8407370" y="5234748"/>
            <a:ext cx="228600" cy="2286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174895" y="4800600"/>
            <a:ext cx="748923" cy="400110"/>
          </a:xfrm>
          <a:prstGeom prst="rect">
            <a:avLst/>
          </a:prstGeom>
          <a:noFill/>
        </p:spPr>
        <p:txBody>
          <a:bodyPr wrap="none" rtlCol="0">
            <a:spAutoFit/>
          </a:bodyPr>
          <a:lstStyle/>
          <a:p>
            <a:pPr algn="ctr"/>
            <a:r>
              <a:rPr lang="en-US" sz="1000" b="1" dirty="0" err="1" smtClean="0"/>
              <a:t>MicroTops</a:t>
            </a:r>
            <a:endParaRPr lang="en-US" sz="1000" b="1" dirty="0" smtClean="0"/>
          </a:p>
          <a:p>
            <a:pPr algn="ctr"/>
            <a:r>
              <a:rPr lang="en-US" sz="1000" b="1" dirty="0" smtClean="0"/>
              <a:t>AOT(440)</a:t>
            </a:r>
            <a:endParaRPr lang="en-US" sz="1000" b="1" dirty="0"/>
          </a:p>
        </p:txBody>
      </p:sp>
      <p:sp>
        <p:nvSpPr>
          <p:cNvPr id="39"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40"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41" name="Picture 40"/>
          <p:cNvPicPr preferRelativeResize="0">
            <a:picLocks noChangeArrowheads="1"/>
          </p:cNvPicPr>
          <p:nvPr/>
        </p:nvPicPr>
        <p:blipFill>
          <a:blip r:embed="rId7" cstate="email"/>
          <a:srcRect/>
          <a:stretch>
            <a:fillRect/>
          </a:stretch>
        </p:blipFill>
        <p:spPr bwMode="auto">
          <a:xfrm>
            <a:off x="6575868" y="94640"/>
            <a:ext cx="411480" cy="274320"/>
          </a:xfrm>
          <a:prstGeom prst="rect">
            <a:avLst/>
          </a:prstGeom>
          <a:noFill/>
          <a:ln w="9525">
            <a:noFill/>
            <a:miter lim="800000"/>
            <a:headEnd/>
            <a:tailEnd/>
          </a:ln>
        </p:spPr>
      </p:pic>
      <p:pic>
        <p:nvPicPr>
          <p:cNvPr id="44" name="Picture 220" descr="webglobe"/>
          <p:cNvPicPr>
            <a:picLocks noChangeAspect="1" noChangeArrowheads="1"/>
          </p:cNvPicPr>
          <p:nvPr/>
        </p:nvPicPr>
        <p:blipFill>
          <a:blip r:embed="rId8"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609600"/>
            <a:ext cx="9144000" cy="624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solidFill>
            </a:endParaRPr>
          </a:p>
        </p:txBody>
      </p:sp>
      <p:sp>
        <p:nvSpPr>
          <p:cNvPr id="66" name="Rectangle 65"/>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b="1" dirty="0" smtClean="0">
                <a:solidFill>
                  <a:schemeClr val="bg1"/>
                </a:solidFill>
                <a:ea typeface="Times New Roman" pitchFamily="18" charset="0"/>
                <a:cs typeface="TimesNewRoman"/>
              </a:rPr>
              <a:t>Aerosols</a:t>
            </a:r>
            <a:r>
              <a:rPr lang="en-US" sz="1400" dirty="0" smtClean="0">
                <a:solidFill>
                  <a:schemeClr val="bg1"/>
                </a:solidFill>
                <a:ea typeface="Times New Roman" pitchFamily="18" charset="0"/>
                <a:cs typeface="TimesNewRoman"/>
              </a:rPr>
              <a:t> (</a:t>
            </a:r>
            <a:r>
              <a:rPr lang="en-US" sz="1400" dirty="0" err="1" smtClean="0">
                <a:solidFill>
                  <a:schemeClr val="bg1"/>
                </a:solidFill>
                <a:ea typeface="Times New Roman" pitchFamily="18" charset="0"/>
                <a:cs typeface="TimesNewRoman"/>
              </a:rPr>
              <a:t>Microtops</a:t>
            </a:r>
            <a:r>
              <a:rPr lang="en-US" sz="1400" dirty="0" smtClean="0">
                <a:solidFill>
                  <a:schemeClr val="bg1"/>
                </a:solidFill>
                <a:ea typeface="Times New Roman" pitchFamily="18" charset="0"/>
                <a:cs typeface="TimesNewRoman"/>
              </a:rPr>
              <a:t> </a:t>
            </a:r>
            <a:r>
              <a:rPr lang="en-US" sz="1400" dirty="0" err="1" smtClean="0">
                <a:solidFill>
                  <a:schemeClr val="bg1"/>
                </a:solidFill>
                <a:ea typeface="Times New Roman" pitchFamily="18" charset="0"/>
                <a:cs typeface="TimesNewRoman"/>
              </a:rPr>
              <a:t>Sunphotometer</a:t>
            </a:r>
            <a:r>
              <a:rPr lang="en-US" sz="1400" dirty="0" smtClean="0">
                <a:solidFill>
                  <a:schemeClr val="bg1"/>
                </a:solidFill>
                <a:ea typeface="Times New Roman" pitchFamily="18" charset="0"/>
                <a:cs typeface="TimesNewRoman"/>
              </a:rPr>
              <a:t>)</a:t>
            </a:r>
            <a:endParaRPr lang="en-US" sz="1400" dirty="0">
              <a:solidFill>
                <a:schemeClr val="bg1"/>
              </a:solidFill>
              <a:ea typeface="Times New Roman" pitchFamily="18" charset="0"/>
              <a:cs typeface="TimesNewRoman"/>
            </a:endParaRPr>
          </a:p>
        </p:txBody>
      </p:sp>
      <p:pic>
        <p:nvPicPr>
          <p:cNvPr id="2051" name="Picture 3"/>
          <p:cNvPicPr preferRelativeResize="0">
            <a:picLocks noChangeArrowheads="1"/>
          </p:cNvPicPr>
          <p:nvPr/>
        </p:nvPicPr>
        <p:blipFill>
          <a:blip r:embed="rId3" cstate="email"/>
          <a:srcRect/>
          <a:stretch>
            <a:fillRect/>
          </a:stretch>
        </p:blipFill>
        <p:spPr bwMode="auto">
          <a:xfrm>
            <a:off x="-251652" y="532760"/>
            <a:ext cx="9548052" cy="4443984"/>
          </a:xfrm>
          <a:prstGeom prst="rect">
            <a:avLst/>
          </a:prstGeom>
          <a:noFill/>
          <a:ln w="9525">
            <a:noFill/>
            <a:miter lim="800000"/>
            <a:headEnd/>
            <a:tailEnd/>
          </a:ln>
          <a:effectLst/>
        </p:spPr>
      </p:pic>
      <p:pic>
        <p:nvPicPr>
          <p:cNvPr id="24" name="Picture 2"/>
          <p:cNvPicPr>
            <a:picLocks noChangeAspect="1" noChangeArrowheads="1"/>
          </p:cNvPicPr>
          <p:nvPr/>
        </p:nvPicPr>
        <p:blipFill>
          <a:blip r:embed="rId4" cstate="email">
            <a:lum/>
          </a:blip>
          <a:srcRect/>
          <a:stretch>
            <a:fillRect/>
          </a:stretch>
        </p:blipFill>
        <p:spPr bwMode="auto">
          <a:xfrm>
            <a:off x="601649" y="4960685"/>
            <a:ext cx="1524000" cy="1447800"/>
          </a:xfrm>
          <a:prstGeom prst="rect">
            <a:avLst/>
          </a:prstGeom>
          <a:noFill/>
          <a:ln w="9525">
            <a:noFill/>
            <a:miter lim="800000"/>
            <a:headEnd/>
            <a:tailEnd/>
          </a:ln>
        </p:spPr>
      </p:pic>
      <p:pic>
        <p:nvPicPr>
          <p:cNvPr id="25" name="Picture 2"/>
          <p:cNvPicPr>
            <a:picLocks noChangeAspect="1" noChangeArrowheads="1"/>
          </p:cNvPicPr>
          <p:nvPr/>
        </p:nvPicPr>
        <p:blipFill>
          <a:blip r:embed="rId4" cstate="email">
            <a:lum/>
          </a:blip>
          <a:srcRect/>
          <a:stretch>
            <a:fillRect/>
          </a:stretch>
        </p:blipFill>
        <p:spPr bwMode="auto">
          <a:xfrm>
            <a:off x="2125649" y="4960685"/>
            <a:ext cx="1524000" cy="1447800"/>
          </a:xfrm>
          <a:prstGeom prst="rect">
            <a:avLst/>
          </a:prstGeom>
          <a:noFill/>
          <a:ln w="9525">
            <a:noFill/>
            <a:miter lim="800000"/>
            <a:headEnd/>
            <a:tailEnd/>
          </a:ln>
        </p:spPr>
      </p:pic>
      <p:pic>
        <p:nvPicPr>
          <p:cNvPr id="27" name="Picture 2"/>
          <p:cNvPicPr>
            <a:picLocks noChangeAspect="1" noChangeArrowheads="1"/>
          </p:cNvPicPr>
          <p:nvPr/>
        </p:nvPicPr>
        <p:blipFill>
          <a:blip r:embed="rId4" cstate="email">
            <a:lum/>
          </a:blip>
          <a:srcRect/>
          <a:stretch>
            <a:fillRect/>
          </a:stretch>
        </p:blipFill>
        <p:spPr bwMode="auto">
          <a:xfrm>
            <a:off x="3628305" y="4960685"/>
            <a:ext cx="1524000" cy="1447800"/>
          </a:xfrm>
          <a:prstGeom prst="rect">
            <a:avLst/>
          </a:prstGeom>
          <a:noFill/>
          <a:ln w="9525">
            <a:noFill/>
            <a:miter lim="800000"/>
            <a:headEnd/>
            <a:tailEnd/>
          </a:ln>
        </p:spPr>
      </p:pic>
      <p:pic>
        <p:nvPicPr>
          <p:cNvPr id="29" name="Picture 2"/>
          <p:cNvPicPr>
            <a:picLocks noChangeAspect="1" noChangeArrowheads="1"/>
          </p:cNvPicPr>
          <p:nvPr/>
        </p:nvPicPr>
        <p:blipFill>
          <a:blip r:embed="rId4" cstate="email">
            <a:lum/>
          </a:blip>
          <a:srcRect/>
          <a:stretch>
            <a:fillRect/>
          </a:stretch>
        </p:blipFill>
        <p:spPr bwMode="auto">
          <a:xfrm>
            <a:off x="5152038" y="4960685"/>
            <a:ext cx="1524000" cy="1447800"/>
          </a:xfrm>
          <a:prstGeom prst="rect">
            <a:avLst/>
          </a:prstGeom>
          <a:noFill/>
          <a:ln w="9525">
            <a:noFill/>
            <a:miter lim="800000"/>
            <a:headEnd/>
            <a:tailEnd/>
          </a:ln>
        </p:spPr>
      </p:pic>
      <p:pic>
        <p:nvPicPr>
          <p:cNvPr id="30" name="Picture 2"/>
          <p:cNvPicPr>
            <a:picLocks noChangeAspect="1" noChangeArrowheads="1"/>
          </p:cNvPicPr>
          <p:nvPr/>
        </p:nvPicPr>
        <p:blipFill>
          <a:blip r:embed="rId4" cstate="email">
            <a:lum/>
          </a:blip>
          <a:srcRect/>
          <a:stretch>
            <a:fillRect/>
          </a:stretch>
        </p:blipFill>
        <p:spPr bwMode="auto">
          <a:xfrm>
            <a:off x="6652719" y="4960685"/>
            <a:ext cx="1524000" cy="1447800"/>
          </a:xfrm>
          <a:prstGeom prst="rect">
            <a:avLst/>
          </a:prstGeom>
          <a:noFill/>
          <a:ln w="9525">
            <a:noFill/>
            <a:miter lim="800000"/>
            <a:headEnd/>
            <a:tailEnd/>
          </a:ln>
        </p:spPr>
      </p:pic>
      <p:sp>
        <p:nvSpPr>
          <p:cNvPr id="31" name="Rectangle 30"/>
          <p:cNvSpPr/>
          <p:nvPr/>
        </p:nvSpPr>
        <p:spPr>
          <a:xfrm>
            <a:off x="533400" y="4800600"/>
            <a:ext cx="7848600" cy="1897049"/>
          </a:xfrm>
          <a:prstGeom prst="rect">
            <a:avLst/>
          </a:prstGeom>
          <a:solidFill>
            <a:srgbClr val="FFFFFF">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a:blip r:embed="rId5" cstate="email"/>
          <a:srcRect/>
          <a:stretch>
            <a:fillRect/>
          </a:stretch>
        </p:blipFill>
        <p:spPr bwMode="auto">
          <a:xfrm>
            <a:off x="-221183" y="4572000"/>
            <a:ext cx="8915400" cy="2600257"/>
          </a:xfrm>
          <a:prstGeom prst="rect">
            <a:avLst/>
          </a:prstGeom>
          <a:noFill/>
          <a:ln w="9525">
            <a:noFill/>
            <a:miter lim="800000"/>
            <a:headEnd/>
            <a:tailEnd/>
          </a:ln>
          <a:effectLst/>
        </p:spPr>
      </p:pic>
      <p:cxnSp>
        <p:nvCxnSpPr>
          <p:cNvPr id="28" name="Straight Connector 27"/>
          <p:cNvCxnSpPr/>
          <p:nvPr/>
        </p:nvCxnSpPr>
        <p:spPr>
          <a:xfrm>
            <a:off x="533400" y="2842452"/>
            <a:ext cx="76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574498" y="5227704"/>
            <a:ext cx="417102" cy="1261884"/>
          </a:xfrm>
          <a:prstGeom prst="rect">
            <a:avLst/>
          </a:prstGeom>
          <a:noFill/>
        </p:spPr>
        <p:txBody>
          <a:bodyPr wrap="none" rtlCol="0">
            <a:spAutoFit/>
          </a:bodyPr>
          <a:lstStyle/>
          <a:p>
            <a:r>
              <a:rPr lang="en-US" sz="800" dirty="0" smtClean="0">
                <a:latin typeface="Arial" pitchFamily="34" charset="0"/>
                <a:cs typeface="Arial" pitchFamily="34" charset="0"/>
              </a:rPr>
              <a:t>&gt; 0.7</a:t>
            </a:r>
            <a:endParaRPr lang="en-US" sz="700" dirty="0" smtClean="0">
              <a:latin typeface="Arial" pitchFamily="34" charset="0"/>
              <a:cs typeface="Arial" pitchFamily="34" charset="0"/>
            </a:endParaRPr>
          </a:p>
          <a:p>
            <a:endParaRPr lang="en-US" sz="700" dirty="0" smtClean="0">
              <a:latin typeface="Arial" pitchFamily="34" charset="0"/>
              <a:cs typeface="Arial" pitchFamily="34" charset="0"/>
            </a:endParaRPr>
          </a:p>
          <a:p>
            <a:endParaRPr lang="en-US" sz="700" dirty="0" smtClean="0">
              <a:latin typeface="Arial" pitchFamily="34" charset="0"/>
              <a:cs typeface="Arial" pitchFamily="34" charset="0"/>
            </a:endParaRPr>
          </a:p>
          <a:p>
            <a:endParaRPr lang="en-US" sz="800" dirty="0" smtClean="0">
              <a:latin typeface="Arial" pitchFamily="34" charset="0"/>
              <a:cs typeface="Arial" pitchFamily="34" charset="0"/>
            </a:endParaRPr>
          </a:p>
          <a:p>
            <a:endParaRPr lang="en-US" sz="1200" dirty="0" smtClean="0">
              <a:latin typeface="Arial" pitchFamily="34" charset="0"/>
              <a:cs typeface="Arial" pitchFamily="34" charset="0"/>
            </a:endParaRP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&lt; 0.1</a:t>
            </a:r>
          </a:p>
          <a:p>
            <a:endParaRPr lang="en-US" sz="800" dirty="0" smtClean="0">
              <a:latin typeface="Arial" pitchFamily="34" charset="0"/>
              <a:cs typeface="Arial" pitchFamily="34" charset="0"/>
            </a:endParaRPr>
          </a:p>
          <a:p>
            <a:endParaRPr lang="en-US" sz="800" dirty="0">
              <a:latin typeface="Arial" pitchFamily="34" charset="0"/>
              <a:cs typeface="Arial" pitchFamily="34" charset="0"/>
            </a:endParaRPr>
          </a:p>
        </p:txBody>
      </p:sp>
      <p:sp>
        <p:nvSpPr>
          <p:cNvPr id="40" name="TextBox 39"/>
          <p:cNvSpPr txBox="1"/>
          <p:nvPr/>
        </p:nvSpPr>
        <p:spPr>
          <a:xfrm>
            <a:off x="8174895" y="4800600"/>
            <a:ext cx="748923" cy="400110"/>
          </a:xfrm>
          <a:prstGeom prst="rect">
            <a:avLst/>
          </a:prstGeom>
          <a:noFill/>
        </p:spPr>
        <p:txBody>
          <a:bodyPr wrap="none" rtlCol="0">
            <a:spAutoFit/>
          </a:bodyPr>
          <a:lstStyle/>
          <a:p>
            <a:pPr algn="ctr"/>
            <a:r>
              <a:rPr lang="en-US" sz="1000" b="1" dirty="0" err="1" smtClean="0"/>
              <a:t>MicroTops</a:t>
            </a:r>
            <a:endParaRPr lang="en-US" sz="1000" b="1" dirty="0" smtClean="0"/>
          </a:p>
          <a:p>
            <a:pPr algn="ctr"/>
            <a:r>
              <a:rPr lang="en-US" sz="1000" b="1" dirty="0" smtClean="0"/>
              <a:t>AOT(440)</a:t>
            </a:r>
            <a:endParaRPr lang="en-US" sz="1000" b="1" dirty="0"/>
          </a:p>
        </p:txBody>
      </p:sp>
      <p:sp>
        <p:nvSpPr>
          <p:cNvPr id="41" name="Oval 40"/>
          <p:cNvSpPr>
            <a:spLocks noChangeAspect="1"/>
          </p:cNvSpPr>
          <p:nvPr/>
        </p:nvSpPr>
        <p:spPr>
          <a:xfrm>
            <a:off x="8497222" y="6073588"/>
            <a:ext cx="45720" cy="4572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8483570" y="5946648"/>
            <a:ext cx="73152" cy="73152"/>
          </a:xfrm>
          <a:prstGeom prst="ellipse">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8475886" y="5814252"/>
            <a:ext cx="91440" cy="9144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8460518" y="5669536"/>
            <a:ext cx="118872" cy="118872"/>
          </a:xfrm>
          <a:prstGeom prst="ellipse">
            <a:avLst/>
          </a:prstGeom>
          <a:solidFill>
            <a:srgbClr val="00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8445790" y="5486400"/>
            <a:ext cx="146304" cy="146304"/>
          </a:xfrm>
          <a:prstGeom prst="ellipse">
            <a:avLst/>
          </a:prstGeom>
          <a:solidFill>
            <a:srgbClr val="00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8407370" y="5234748"/>
            <a:ext cx="228600" cy="2286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6200" y="3123560"/>
            <a:ext cx="8991600" cy="1692771"/>
          </a:xfrm>
          <a:prstGeom prst="rect">
            <a:avLst/>
          </a:prstGeom>
          <a:solidFill>
            <a:schemeClr val="bg1"/>
          </a:solidFill>
        </p:spPr>
        <p:txBody>
          <a:bodyPr wrap="square" rtlCol="0">
            <a:spAutoFit/>
          </a:bodyPr>
          <a:lstStyle/>
          <a:p>
            <a:endParaRPr lang="en-US" sz="1300" dirty="0" smtClean="0">
              <a:sym typeface="Wingdings" pitchFamily="2" charset="2"/>
            </a:endParaRPr>
          </a:p>
          <a:p>
            <a:endParaRPr lang="en-US" sz="1300" dirty="0" smtClean="0">
              <a:sym typeface="Wingdings" pitchFamily="2" charset="2"/>
            </a:endParaRPr>
          </a:p>
          <a:p>
            <a:pPr>
              <a:buFont typeface="Wingdings" pitchFamily="2" charset="2"/>
              <a:buChar char="à"/>
            </a:pPr>
            <a:r>
              <a:rPr lang="en-US" sz="1300" dirty="0" smtClean="0">
                <a:sym typeface="Wingdings" pitchFamily="2" charset="2"/>
              </a:rPr>
              <a:t>Bad air quality days at the beginning, improving later in the week, gets worse during the last few days</a:t>
            </a:r>
          </a:p>
          <a:p>
            <a:pPr>
              <a:buFont typeface="Wingdings" pitchFamily="2" charset="2"/>
              <a:buChar char="à"/>
            </a:pPr>
            <a:r>
              <a:rPr lang="en-US" sz="1300" dirty="0" smtClean="0">
                <a:sym typeface="Wingdings" pitchFamily="2" charset="2"/>
              </a:rPr>
              <a:t>Large </a:t>
            </a:r>
            <a:r>
              <a:rPr lang="en-US" sz="1300" b="1" dirty="0" smtClean="0">
                <a:sym typeface="Wingdings" pitchFamily="2" charset="2"/>
              </a:rPr>
              <a:t>variability in AOT</a:t>
            </a:r>
            <a:r>
              <a:rPr lang="en-US" sz="1300" dirty="0" smtClean="0">
                <a:sym typeface="Wingdings" pitchFamily="2" charset="2"/>
              </a:rPr>
              <a:t>, by more than a factor of 2, in most days </a:t>
            </a:r>
          </a:p>
          <a:p>
            <a:pPr>
              <a:buFont typeface="Wingdings" pitchFamily="2" charset="2"/>
              <a:buChar char="à"/>
            </a:pPr>
            <a:r>
              <a:rPr lang="en-US" sz="1300" dirty="0" smtClean="0">
                <a:sym typeface="Wingdings" pitchFamily="2" charset="2"/>
              </a:rPr>
              <a:t> Good agreement with measurements along the western shore (CIMEL at SERC) when we were close to SERC, but larger differences as we move further away (AOT gets lower over the water)</a:t>
            </a:r>
          </a:p>
          <a:p>
            <a:pPr>
              <a:buFont typeface="Wingdings" pitchFamily="2" charset="2"/>
              <a:buChar char="à"/>
            </a:pPr>
            <a:r>
              <a:rPr lang="en-US" sz="1300" dirty="0" smtClean="0">
                <a:sym typeface="Wingdings" pitchFamily="2" charset="2"/>
              </a:rPr>
              <a:t>The </a:t>
            </a:r>
            <a:r>
              <a:rPr lang="en-US" sz="1300" b="1" dirty="0" smtClean="0">
                <a:sym typeface="Wingdings" pitchFamily="2" charset="2"/>
              </a:rPr>
              <a:t>Angstrom exponent was highly variable</a:t>
            </a:r>
            <a:r>
              <a:rPr lang="en-US" sz="1300" dirty="0" smtClean="0">
                <a:sym typeface="Wingdings" pitchFamily="2" charset="2"/>
              </a:rPr>
              <a:t>, but always &gt; 1.0, showing the large influence of urban aerosols over the Bay</a:t>
            </a:r>
          </a:p>
          <a:p>
            <a:pPr>
              <a:buFont typeface="Wingdings" pitchFamily="2" charset="2"/>
              <a:buChar char="à"/>
            </a:pPr>
            <a:endParaRPr lang="en-US" sz="1300" dirty="0" smtClean="0">
              <a:sym typeface="Wingdings" pitchFamily="2" charset="2"/>
            </a:endParaRPr>
          </a:p>
        </p:txBody>
      </p:sp>
      <p:pic>
        <p:nvPicPr>
          <p:cNvPr id="35" name="Picture 2"/>
          <p:cNvPicPr>
            <a:picLocks noChangeAspect="1" noChangeArrowheads="1"/>
          </p:cNvPicPr>
          <p:nvPr/>
        </p:nvPicPr>
        <p:blipFill>
          <a:blip r:embed="rId6" cstate="email"/>
          <a:srcRect/>
          <a:stretch>
            <a:fillRect/>
          </a:stretch>
        </p:blipFill>
        <p:spPr bwMode="auto">
          <a:xfrm>
            <a:off x="533400" y="3124201"/>
            <a:ext cx="7620000" cy="224802"/>
          </a:xfrm>
          <a:prstGeom prst="rect">
            <a:avLst/>
          </a:prstGeom>
          <a:noFill/>
          <a:ln w="9525">
            <a:noFill/>
            <a:miter lim="800000"/>
            <a:headEnd/>
            <a:tailEnd/>
          </a:ln>
        </p:spPr>
      </p:pic>
      <p:sp>
        <p:nvSpPr>
          <p:cNvPr id="37"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47"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48" name="Picture 47"/>
          <p:cNvPicPr preferRelativeResize="0">
            <a:picLocks noChangeArrowheads="1"/>
          </p:cNvPicPr>
          <p:nvPr/>
        </p:nvPicPr>
        <p:blipFill>
          <a:blip r:embed="rId7" cstate="email"/>
          <a:srcRect/>
          <a:stretch>
            <a:fillRect/>
          </a:stretch>
        </p:blipFill>
        <p:spPr bwMode="auto">
          <a:xfrm>
            <a:off x="6575868" y="94640"/>
            <a:ext cx="411480" cy="274320"/>
          </a:xfrm>
          <a:prstGeom prst="rect">
            <a:avLst/>
          </a:prstGeom>
          <a:noFill/>
          <a:ln w="9525">
            <a:noFill/>
            <a:miter lim="800000"/>
            <a:headEnd/>
            <a:tailEnd/>
          </a:ln>
        </p:spPr>
      </p:pic>
      <p:pic>
        <p:nvPicPr>
          <p:cNvPr id="51" name="Picture 220" descr="webglobe"/>
          <p:cNvPicPr>
            <a:picLocks noChangeAspect="1" noChangeArrowheads="1"/>
          </p:cNvPicPr>
          <p:nvPr/>
        </p:nvPicPr>
        <p:blipFill>
          <a:blip r:embed="rId8"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609600"/>
            <a:ext cx="9144000" cy="624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solidFill>
            </a:endParaRPr>
          </a:p>
        </p:txBody>
      </p:sp>
      <p:sp>
        <p:nvSpPr>
          <p:cNvPr id="14" name="Rectangle 13"/>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p:nvSpPr>
        <p:spPr>
          <a:xfrm>
            <a:off x="0" y="625502"/>
            <a:ext cx="9144000" cy="276999"/>
          </a:xfrm>
          <a:prstGeom prst="rect">
            <a:avLst/>
          </a:prstGeom>
          <a:noFill/>
        </p:spPr>
        <p:txBody>
          <a:bodyPr wrap="square" rtlCol="0">
            <a:spAutoFit/>
          </a:bodyPr>
          <a:lstStyle/>
          <a:p>
            <a:pPr algn="ctr"/>
            <a:r>
              <a:rPr lang="en-US" sz="1200" b="1" dirty="0" smtClean="0"/>
              <a:t>July 18, 2011</a:t>
            </a:r>
            <a:endParaRPr lang="en-US" sz="1200" b="1" dirty="0"/>
          </a:p>
        </p:txBody>
      </p:sp>
      <p:pic>
        <p:nvPicPr>
          <p:cNvPr id="2" name="Picture 2"/>
          <p:cNvPicPr>
            <a:picLocks noChangeAspect="1" noChangeArrowheads="1"/>
          </p:cNvPicPr>
          <p:nvPr/>
        </p:nvPicPr>
        <p:blipFill>
          <a:blip r:embed="rId3" cstate="email"/>
          <a:srcRect/>
          <a:stretch>
            <a:fillRect/>
          </a:stretch>
        </p:blipFill>
        <p:spPr bwMode="auto">
          <a:xfrm>
            <a:off x="-269838" y="457200"/>
            <a:ext cx="9871038" cy="6019800"/>
          </a:xfrm>
          <a:prstGeom prst="rect">
            <a:avLst/>
          </a:prstGeom>
          <a:noFill/>
          <a:ln w="9525">
            <a:noFill/>
            <a:miter lim="800000"/>
            <a:headEnd/>
            <a:tailEnd/>
          </a:ln>
          <a:effectLst/>
        </p:spPr>
      </p:pic>
      <p:sp>
        <p:nvSpPr>
          <p:cNvPr id="20"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b="1" dirty="0" smtClean="0">
                <a:solidFill>
                  <a:schemeClr val="bg1"/>
                </a:solidFill>
                <a:ea typeface="Times New Roman" pitchFamily="18" charset="0"/>
                <a:cs typeface="TimesNewRoman"/>
              </a:rPr>
              <a:t>Column NO2 </a:t>
            </a:r>
            <a:r>
              <a:rPr lang="en-US" sz="1400" dirty="0" smtClean="0">
                <a:solidFill>
                  <a:schemeClr val="bg1"/>
                </a:solidFill>
                <a:ea typeface="Times New Roman" pitchFamily="18" charset="0"/>
                <a:cs typeface="TimesNewRoman"/>
              </a:rPr>
              <a:t>from Pandora, OMI and CMAQ</a:t>
            </a:r>
            <a:endParaRPr lang="en-US" sz="1400" dirty="0">
              <a:solidFill>
                <a:schemeClr val="bg1"/>
              </a:solidFill>
              <a:ea typeface="Times New Roman" pitchFamily="18" charset="0"/>
              <a:cs typeface="TimesNewRoman"/>
            </a:endParaRPr>
          </a:p>
        </p:txBody>
      </p:sp>
      <p:sp>
        <p:nvSpPr>
          <p:cNvPr id="28" name="TextBox 27"/>
          <p:cNvSpPr txBox="1"/>
          <p:nvPr/>
        </p:nvSpPr>
        <p:spPr>
          <a:xfrm>
            <a:off x="0" y="6127260"/>
            <a:ext cx="4742388" cy="276999"/>
          </a:xfrm>
          <a:prstGeom prst="rect">
            <a:avLst/>
          </a:prstGeom>
          <a:noFill/>
        </p:spPr>
        <p:txBody>
          <a:bodyPr wrap="none" rtlCol="0">
            <a:spAutoFit/>
          </a:bodyPr>
          <a:lstStyle/>
          <a:p>
            <a:pPr>
              <a:buFont typeface="Wingdings"/>
              <a:buChar char="à"/>
            </a:pPr>
            <a:r>
              <a:rPr lang="en-US" sz="1200" dirty="0" smtClean="0">
                <a:solidFill>
                  <a:schemeClr val="tx2">
                    <a:lumMod val="75000"/>
                  </a:schemeClr>
                </a:solidFill>
              </a:rPr>
              <a:t> Overall good agreement between Pandora and OMI Total Column NO</a:t>
            </a:r>
            <a:r>
              <a:rPr lang="en-US" sz="1200" baseline="-25000" dirty="0" smtClean="0">
                <a:solidFill>
                  <a:schemeClr val="tx2">
                    <a:lumMod val="75000"/>
                  </a:schemeClr>
                </a:solidFill>
              </a:rPr>
              <a:t>2</a:t>
            </a:r>
            <a:endParaRPr lang="en-US" sz="1200" dirty="0" smtClean="0">
              <a:solidFill>
                <a:schemeClr val="tx2">
                  <a:lumMod val="75000"/>
                </a:schemeClr>
              </a:solidFill>
            </a:endParaRPr>
          </a:p>
        </p:txBody>
      </p:sp>
      <p:sp>
        <p:nvSpPr>
          <p:cNvPr id="29" name="TextBox 28"/>
          <p:cNvSpPr txBox="1"/>
          <p:nvPr/>
        </p:nvSpPr>
        <p:spPr>
          <a:xfrm>
            <a:off x="0" y="6355860"/>
            <a:ext cx="6916189" cy="276999"/>
          </a:xfrm>
          <a:prstGeom prst="rect">
            <a:avLst/>
          </a:prstGeom>
          <a:noFill/>
        </p:spPr>
        <p:txBody>
          <a:bodyPr wrap="none" rtlCol="0">
            <a:spAutoFit/>
          </a:bodyPr>
          <a:lstStyle/>
          <a:p>
            <a:pPr>
              <a:buFont typeface="Wingdings"/>
              <a:buChar char="à"/>
            </a:pPr>
            <a:r>
              <a:rPr lang="en-US" sz="1200" dirty="0" smtClean="0">
                <a:solidFill>
                  <a:schemeClr val="tx2">
                    <a:lumMod val="75000"/>
                  </a:schemeClr>
                </a:solidFill>
              </a:rPr>
              <a:t> Consistency in the diurnal patterns predicted by the model (CMAQ) and those measured by the </a:t>
            </a:r>
            <a:r>
              <a:rPr lang="en-US" sz="1200" dirty="0" err="1" smtClean="0">
                <a:solidFill>
                  <a:schemeClr val="tx2">
                    <a:lumMod val="75000"/>
                  </a:schemeClr>
                </a:solidFill>
              </a:rPr>
              <a:t>Pandoras</a:t>
            </a:r>
            <a:endParaRPr lang="en-US" sz="1200" dirty="0" smtClean="0">
              <a:solidFill>
                <a:schemeClr val="tx2">
                  <a:lumMod val="75000"/>
                </a:schemeClr>
              </a:solidFill>
            </a:endParaRPr>
          </a:p>
        </p:txBody>
      </p:sp>
      <p:sp>
        <p:nvSpPr>
          <p:cNvPr id="30" name="TextBox 29"/>
          <p:cNvSpPr txBox="1"/>
          <p:nvPr/>
        </p:nvSpPr>
        <p:spPr>
          <a:xfrm>
            <a:off x="0" y="6581001"/>
            <a:ext cx="4234301" cy="276999"/>
          </a:xfrm>
          <a:prstGeom prst="rect">
            <a:avLst/>
          </a:prstGeom>
          <a:noFill/>
        </p:spPr>
        <p:txBody>
          <a:bodyPr wrap="none" rtlCol="0">
            <a:spAutoFit/>
          </a:bodyPr>
          <a:lstStyle/>
          <a:p>
            <a:pPr>
              <a:buFont typeface="Wingdings"/>
              <a:buChar char="à"/>
            </a:pPr>
            <a:r>
              <a:rPr lang="en-US" sz="1200" dirty="0" smtClean="0">
                <a:solidFill>
                  <a:schemeClr val="tx2">
                    <a:lumMod val="75000"/>
                  </a:schemeClr>
                </a:solidFill>
              </a:rPr>
              <a:t> Large diurnal variability in Total Column and </a:t>
            </a:r>
            <a:r>
              <a:rPr lang="en-US" sz="1200" dirty="0" err="1" smtClean="0">
                <a:solidFill>
                  <a:schemeClr val="tx2">
                    <a:lumMod val="75000"/>
                  </a:schemeClr>
                </a:solidFill>
              </a:rPr>
              <a:t>Tropospheric</a:t>
            </a:r>
            <a:r>
              <a:rPr lang="en-US" sz="1200" dirty="0" smtClean="0">
                <a:solidFill>
                  <a:schemeClr val="tx2">
                    <a:lumMod val="75000"/>
                  </a:schemeClr>
                </a:solidFill>
              </a:rPr>
              <a:t> NO</a:t>
            </a:r>
            <a:r>
              <a:rPr lang="en-US" sz="1200" baseline="-25000" dirty="0" smtClean="0">
                <a:solidFill>
                  <a:schemeClr val="tx2">
                    <a:lumMod val="75000"/>
                  </a:schemeClr>
                </a:solidFill>
              </a:rPr>
              <a:t>2</a:t>
            </a:r>
            <a:endParaRPr lang="en-US" sz="1200" dirty="0">
              <a:solidFill>
                <a:schemeClr val="tx2">
                  <a:lumMod val="75000"/>
                </a:schemeClr>
              </a:solidFill>
            </a:endParaRPr>
          </a:p>
        </p:txBody>
      </p:sp>
      <p:sp>
        <p:nvSpPr>
          <p:cNvPr id="16"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17"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18" name="Picture 17"/>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19"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609600"/>
            <a:ext cx="9144000" cy="624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solidFill>
            </a:endParaRPr>
          </a:p>
        </p:txBody>
      </p:sp>
      <p:sp>
        <p:nvSpPr>
          <p:cNvPr id="13"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b="1" dirty="0" err="1" smtClean="0">
                <a:solidFill>
                  <a:schemeClr val="bg1"/>
                </a:solidFill>
                <a:ea typeface="Times New Roman" pitchFamily="18" charset="0"/>
                <a:cs typeface="TimesNewRoman"/>
              </a:rPr>
              <a:t>Tropospheric</a:t>
            </a:r>
            <a:r>
              <a:rPr lang="en-US" sz="1400" b="1" dirty="0" smtClean="0">
                <a:solidFill>
                  <a:schemeClr val="bg1"/>
                </a:solidFill>
                <a:ea typeface="Times New Roman" pitchFamily="18" charset="0"/>
                <a:cs typeface="TimesNewRoman"/>
              </a:rPr>
              <a:t> NO and O3 </a:t>
            </a:r>
            <a:r>
              <a:rPr lang="en-US" sz="1400" dirty="0" smtClean="0">
                <a:solidFill>
                  <a:schemeClr val="bg1"/>
                </a:solidFill>
                <a:ea typeface="Times New Roman" pitchFamily="18" charset="0"/>
                <a:cs typeface="TimesNewRoman"/>
              </a:rPr>
              <a:t>from CMAQ</a:t>
            </a:r>
            <a:endParaRPr lang="en-US" sz="1400" dirty="0">
              <a:solidFill>
                <a:schemeClr val="bg1"/>
              </a:solidFill>
              <a:ea typeface="Times New Roman" pitchFamily="18" charset="0"/>
              <a:cs typeface="TimesNewRoman"/>
            </a:endParaRPr>
          </a:p>
        </p:txBody>
      </p:sp>
      <p:sp>
        <p:nvSpPr>
          <p:cNvPr id="14" name="Rectangle 13"/>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343400" y="1066800"/>
            <a:ext cx="10668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0" y="866001"/>
            <a:ext cx="9144000" cy="292388"/>
          </a:xfrm>
          <a:prstGeom prst="rect">
            <a:avLst/>
          </a:prstGeom>
          <a:noFill/>
        </p:spPr>
        <p:txBody>
          <a:bodyPr wrap="square" rtlCol="0">
            <a:spAutoFit/>
          </a:bodyPr>
          <a:lstStyle/>
          <a:p>
            <a:pPr algn="ctr"/>
            <a:r>
              <a:rPr lang="en-US" sz="1300" b="1" dirty="0" smtClean="0">
                <a:solidFill>
                  <a:srgbClr val="800000"/>
                </a:solidFill>
              </a:rPr>
              <a:t>Diurnal Variability in </a:t>
            </a:r>
            <a:r>
              <a:rPr lang="en-US" sz="1300" b="1" dirty="0" err="1" smtClean="0">
                <a:solidFill>
                  <a:srgbClr val="800000"/>
                </a:solidFill>
              </a:rPr>
              <a:t>Tropospheric</a:t>
            </a:r>
            <a:r>
              <a:rPr lang="en-US" sz="1300" b="1" dirty="0" smtClean="0">
                <a:solidFill>
                  <a:srgbClr val="800000"/>
                </a:solidFill>
              </a:rPr>
              <a:t> NO2 and O3 over the Chesapeake Bay</a:t>
            </a:r>
            <a:endParaRPr lang="en-US" sz="1300" b="1" dirty="0">
              <a:solidFill>
                <a:srgbClr val="800000"/>
              </a:solidFill>
            </a:endParaRPr>
          </a:p>
        </p:txBody>
      </p:sp>
      <p:sp>
        <p:nvSpPr>
          <p:cNvPr id="53" name="TextBox 52"/>
          <p:cNvSpPr txBox="1"/>
          <p:nvPr/>
        </p:nvSpPr>
        <p:spPr>
          <a:xfrm>
            <a:off x="609600" y="1323201"/>
            <a:ext cx="2438400" cy="276999"/>
          </a:xfrm>
          <a:prstGeom prst="rect">
            <a:avLst/>
          </a:prstGeom>
          <a:noFill/>
        </p:spPr>
        <p:txBody>
          <a:bodyPr wrap="square" rtlCol="0">
            <a:spAutoFit/>
          </a:bodyPr>
          <a:lstStyle/>
          <a:p>
            <a:pPr algn="ctr"/>
            <a:r>
              <a:rPr lang="en-US" sz="1200" b="1" dirty="0" smtClean="0"/>
              <a:t>CMAQ NO2 (Surface to 250 </a:t>
            </a:r>
            <a:r>
              <a:rPr lang="en-US" sz="1200" b="1" dirty="0" err="1" smtClean="0"/>
              <a:t>hPa</a:t>
            </a:r>
            <a:r>
              <a:rPr lang="en-US" sz="1200" b="1" dirty="0" smtClean="0"/>
              <a:t>)</a:t>
            </a:r>
            <a:endParaRPr lang="en-US" sz="1200" b="1" dirty="0"/>
          </a:p>
        </p:txBody>
      </p:sp>
      <p:sp>
        <p:nvSpPr>
          <p:cNvPr id="54" name="TextBox 53"/>
          <p:cNvSpPr txBox="1"/>
          <p:nvPr/>
        </p:nvSpPr>
        <p:spPr>
          <a:xfrm>
            <a:off x="6096000" y="1323201"/>
            <a:ext cx="2438400" cy="276999"/>
          </a:xfrm>
          <a:prstGeom prst="rect">
            <a:avLst/>
          </a:prstGeom>
          <a:noFill/>
        </p:spPr>
        <p:txBody>
          <a:bodyPr wrap="square" rtlCol="0">
            <a:spAutoFit/>
          </a:bodyPr>
          <a:lstStyle/>
          <a:p>
            <a:pPr algn="ctr"/>
            <a:r>
              <a:rPr lang="en-US" sz="1200" b="1" dirty="0" smtClean="0"/>
              <a:t>CMAQ O3 (surface to 250 </a:t>
            </a:r>
            <a:r>
              <a:rPr lang="en-US" sz="1200" b="1" dirty="0" err="1" smtClean="0"/>
              <a:t>hPa</a:t>
            </a:r>
            <a:r>
              <a:rPr lang="en-US" sz="1200" b="1" dirty="0" smtClean="0"/>
              <a:t>)</a:t>
            </a:r>
            <a:endParaRPr lang="en-US" sz="1200" b="1" dirty="0"/>
          </a:p>
        </p:txBody>
      </p:sp>
      <p:pic>
        <p:nvPicPr>
          <p:cNvPr id="113666" name="Picture 2"/>
          <p:cNvPicPr>
            <a:picLocks noChangeAspect="1" noChangeArrowheads="1"/>
          </p:cNvPicPr>
          <p:nvPr/>
        </p:nvPicPr>
        <p:blipFill>
          <a:blip r:embed="rId3" cstate="print"/>
          <a:srcRect/>
          <a:stretch>
            <a:fillRect/>
          </a:stretch>
        </p:blipFill>
        <p:spPr bwMode="auto">
          <a:xfrm>
            <a:off x="0" y="1841500"/>
            <a:ext cx="9124950" cy="3419475"/>
          </a:xfrm>
          <a:prstGeom prst="rect">
            <a:avLst/>
          </a:prstGeom>
          <a:noFill/>
          <a:ln w="9525">
            <a:noFill/>
            <a:miter lim="800000"/>
            <a:headEnd/>
            <a:tailEnd/>
          </a:ln>
        </p:spPr>
      </p:pic>
      <p:pic>
        <p:nvPicPr>
          <p:cNvPr id="113667" name="Picture 3"/>
          <p:cNvPicPr>
            <a:picLocks noChangeAspect="1" noChangeArrowheads="1"/>
          </p:cNvPicPr>
          <p:nvPr/>
        </p:nvPicPr>
        <p:blipFill>
          <a:blip r:embed="rId4" cstate="print"/>
          <a:srcRect/>
          <a:stretch>
            <a:fillRect/>
          </a:stretch>
        </p:blipFill>
        <p:spPr bwMode="auto">
          <a:xfrm>
            <a:off x="0" y="1828800"/>
            <a:ext cx="9105900" cy="3448050"/>
          </a:xfrm>
          <a:prstGeom prst="rect">
            <a:avLst/>
          </a:prstGeom>
          <a:noFill/>
          <a:ln w="9525">
            <a:noFill/>
            <a:miter lim="800000"/>
            <a:headEnd/>
            <a:tailEnd/>
          </a:ln>
        </p:spPr>
      </p:pic>
      <p:pic>
        <p:nvPicPr>
          <p:cNvPr id="113668" name="Picture 4"/>
          <p:cNvPicPr>
            <a:picLocks noChangeAspect="1" noChangeArrowheads="1"/>
          </p:cNvPicPr>
          <p:nvPr/>
        </p:nvPicPr>
        <p:blipFill>
          <a:blip r:embed="rId5" cstate="print"/>
          <a:srcRect/>
          <a:stretch>
            <a:fillRect/>
          </a:stretch>
        </p:blipFill>
        <p:spPr bwMode="auto">
          <a:xfrm>
            <a:off x="-4763" y="1828800"/>
            <a:ext cx="9124950" cy="3438525"/>
          </a:xfrm>
          <a:prstGeom prst="rect">
            <a:avLst/>
          </a:prstGeom>
          <a:noFill/>
          <a:ln w="9525">
            <a:noFill/>
            <a:miter lim="800000"/>
            <a:headEnd/>
            <a:tailEnd/>
          </a:ln>
        </p:spPr>
      </p:pic>
      <p:pic>
        <p:nvPicPr>
          <p:cNvPr id="113669" name="Picture 5"/>
          <p:cNvPicPr>
            <a:picLocks noChangeAspect="1" noChangeArrowheads="1"/>
          </p:cNvPicPr>
          <p:nvPr/>
        </p:nvPicPr>
        <p:blipFill>
          <a:blip r:embed="rId6" cstate="print"/>
          <a:srcRect/>
          <a:stretch>
            <a:fillRect/>
          </a:stretch>
        </p:blipFill>
        <p:spPr bwMode="auto">
          <a:xfrm>
            <a:off x="-23815" y="1828800"/>
            <a:ext cx="9144000" cy="3438525"/>
          </a:xfrm>
          <a:prstGeom prst="rect">
            <a:avLst/>
          </a:prstGeom>
          <a:noFill/>
          <a:ln w="9525">
            <a:noFill/>
            <a:miter lim="800000"/>
            <a:headEnd/>
            <a:tailEnd/>
          </a:ln>
        </p:spPr>
      </p:pic>
      <p:pic>
        <p:nvPicPr>
          <p:cNvPr id="113670" name="Picture 6"/>
          <p:cNvPicPr>
            <a:picLocks noChangeAspect="1" noChangeArrowheads="1"/>
          </p:cNvPicPr>
          <p:nvPr/>
        </p:nvPicPr>
        <p:blipFill>
          <a:blip r:embed="rId7" cstate="print"/>
          <a:srcRect/>
          <a:stretch>
            <a:fillRect/>
          </a:stretch>
        </p:blipFill>
        <p:spPr bwMode="auto">
          <a:xfrm>
            <a:off x="-4763" y="1841500"/>
            <a:ext cx="9105900" cy="3429000"/>
          </a:xfrm>
          <a:prstGeom prst="rect">
            <a:avLst/>
          </a:prstGeom>
          <a:noFill/>
          <a:ln w="9525">
            <a:noFill/>
            <a:miter lim="800000"/>
            <a:headEnd/>
            <a:tailEnd/>
          </a:ln>
        </p:spPr>
      </p:pic>
      <p:pic>
        <p:nvPicPr>
          <p:cNvPr id="113671" name="Picture 7"/>
          <p:cNvPicPr>
            <a:picLocks noChangeAspect="1" noChangeArrowheads="1"/>
          </p:cNvPicPr>
          <p:nvPr/>
        </p:nvPicPr>
        <p:blipFill>
          <a:blip r:embed="rId8" cstate="print"/>
          <a:srcRect/>
          <a:stretch>
            <a:fillRect/>
          </a:stretch>
        </p:blipFill>
        <p:spPr bwMode="auto">
          <a:xfrm>
            <a:off x="-12700" y="1828800"/>
            <a:ext cx="9134475" cy="3429000"/>
          </a:xfrm>
          <a:prstGeom prst="rect">
            <a:avLst/>
          </a:prstGeom>
          <a:noFill/>
          <a:ln w="9525">
            <a:noFill/>
            <a:miter lim="800000"/>
            <a:headEnd/>
            <a:tailEnd/>
          </a:ln>
        </p:spPr>
      </p:pic>
      <p:pic>
        <p:nvPicPr>
          <p:cNvPr id="113672" name="Picture 8"/>
          <p:cNvPicPr>
            <a:picLocks noChangeAspect="1" noChangeArrowheads="1"/>
          </p:cNvPicPr>
          <p:nvPr/>
        </p:nvPicPr>
        <p:blipFill>
          <a:blip r:embed="rId9" cstate="print"/>
          <a:srcRect/>
          <a:stretch>
            <a:fillRect/>
          </a:stretch>
        </p:blipFill>
        <p:spPr bwMode="auto">
          <a:xfrm>
            <a:off x="-19050" y="1838325"/>
            <a:ext cx="9124950" cy="3419475"/>
          </a:xfrm>
          <a:prstGeom prst="rect">
            <a:avLst/>
          </a:prstGeom>
          <a:noFill/>
          <a:ln w="9525">
            <a:noFill/>
            <a:miter lim="800000"/>
            <a:headEnd/>
            <a:tailEnd/>
          </a:ln>
        </p:spPr>
      </p:pic>
      <p:pic>
        <p:nvPicPr>
          <p:cNvPr id="113673" name="Picture 9"/>
          <p:cNvPicPr>
            <a:picLocks noChangeAspect="1" noChangeArrowheads="1"/>
          </p:cNvPicPr>
          <p:nvPr/>
        </p:nvPicPr>
        <p:blipFill>
          <a:blip r:embed="rId10" cstate="print"/>
          <a:srcRect/>
          <a:stretch>
            <a:fillRect/>
          </a:stretch>
        </p:blipFill>
        <p:spPr bwMode="auto">
          <a:xfrm>
            <a:off x="47625" y="1835150"/>
            <a:ext cx="9077325" cy="3457575"/>
          </a:xfrm>
          <a:prstGeom prst="rect">
            <a:avLst/>
          </a:prstGeom>
          <a:noFill/>
          <a:ln w="9525">
            <a:noFill/>
            <a:miter lim="800000"/>
            <a:headEnd/>
            <a:tailEnd/>
          </a:ln>
        </p:spPr>
      </p:pic>
      <p:pic>
        <p:nvPicPr>
          <p:cNvPr id="113674" name="Picture 10"/>
          <p:cNvPicPr>
            <a:picLocks noChangeAspect="1" noChangeArrowheads="1"/>
          </p:cNvPicPr>
          <p:nvPr/>
        </p:nvPicPr>
        <p:blipFill>
          <a:blip r:embed="rId11" cstate="print"/>
          <a:srcRect/>
          <a:stretch>
            <a:fillRect/>
          </a:stretch>
        </p:blipFill>
        <p:spPr bwMode="auto">
          <a:xfrm>
            <a:off x="-22678" y="1828800"/>
            <a:ext cx="9144000" cy="3448050"/>
          </a:xfrm>
          <a:prstGeom prst="rect">
            <a:avLst/>
          </a:prstGeom>
          <a:noFill/>
          <a:ln w="9525">
            <a:noFill/>
            <a:miter lim="800000"/>
            <a:headEnd/>
            <a:tailEnd/>
          </a:ln>
        </p:spPr>
      </p:pic>
      <p:pic>
        <p:nvPicPr>
          <p:cNvPr id="113675" name="Picture 11"/>
          <p:cNvPicPr>
            <a:picLocks noChangeAspect="1" noChangeArrowheads="1"/>
          </p:cNvPicPr>
          <p:nvPr/>
        </p:nvPicPr>
        <p:blipFill>
          <a:blip r:embed="rId12" cstate="print"/>
          <a:srcRect/>
          <a:stretch>
            <a:fillRect/>
          </a:stretch>
        </p:blipFill>
        <p:spPr bwMode="auto">
          <a:xfrm>
            <a:off x="-3175" y="1828800"/>
            <a:ext cx="9124950" cy="3438525"/>
          </a:xfrm>
          <a:prstGeom prst="rect">
            <a:avLst/>
          </a:prstGeom>
          <a:noFill/>
          <a:ln w="9525">
            <a:noFill/>
            <a:miter lim="800000"/>
            <a:headEnd/>
            <a:tailEnd/>
          </a:ln>
        </p:spPr>
      </p:pic>
      <p:pic>
        <p:nvPicPr>
          <p:cNvPr id="113676" name="Picture 12"/>
          <p:cNvPicPr>
            <a:picLocks noChangeAspect="1" noChangeArrowheads="1"/>
          </p:cNvPicPr>
          <p:nvPr/>
        </p:nvPicPr>
        <p:blipFill>
          <a:blip r:embed="rId13" cstate="print"/>
          <a:srcRect/>
          <a:stretch>
            <a:fillRect/>
          </a:stretch>
        </p:blipFill>
        <p:spPr bwMode="auto">
          <a:xfrm>
            <a:off x="0" y="1841500"/>
            <a:ext cx="9105900" cy="3409950"/>
          </a:xfrm>
          <a:prstGeom prst="rect">
            <a:avLst/>
          </a:prstGeom>
          <a:noFill/>
          <a:ln w="9525">
            <a:noFill/>
            <a:miter lim="800000"/>
            <a:headEnd/>
            <a:tailEnd/>
          </a:ln>
        </p:spPr>
      </p:pic>
      <p:pic>
        <p:nvPicPr>
          <p:cNvPr id="113677" name="Picture 13"/>
          <p:cNvPicPr>
            <a:picLocks noChangeAspect="1" noChangeArrowheads="1"/>
          </p:cNvPicPr>
          <p:nvPr/>
        </p:nvPicPr>
        <p:blipFill>
          <a:blip r:embed="rId14" cstate="print"/>
          <a:srcRect/>
          <a:stretch>
            <a:fillRect/>
          </a:stretch>
        </p:blipFill>
        <p:spPr bwMode="auto">
          <a:xfrm>
            <a:off x="-9525" y="1828800"/>
            <a:ext cx="9134475" cy="3448050"/>
          </a:xfrm>
          <a:prstGeom prst="rect">
            <a:avLst/>
          </a:prstGeom>
          <a:noFill/>
          <a:ln w="9525">
            <a:noFill/>
            <a:miter lim="800000"/>
            <a:headEnd/>
            <a:tailEnd/>
          </a:ln>
        </p:spPr>
      </p:pic>
      <p:pic>
        <p:nvPicPr>
          <p:cNvPr id="113678" name="Picture 14"/>
          <p:cNvPicPr>
            <a:picLocks noChangeAspect="1" noChangeArrowheads="1"/>
          </p:cNvPicPr>
          <p:nvPr/>
        </p:nvPicPr>
        <p:blipFill>
          <a:blip r:embed="rId15" cstate="print"/>
          <a:srcRect/>
          <a:stretch>
            <a:fillRect/>
          </a:stretch>
        </p:blipFill>
        <p:spPr bwMode="auto">
          <a:xfrm>
            <a:off x="-25400" y="1828800"/>
            <a:ext cx="9144000" cy="3438525"/>
          </a:xfrm>
          <a:prstGeom prst="rect">
            <a:avLst/>
          </a:prstGeom>
          <a:noFill/>
          <a:ln w="9525">
            <a:noFill/>
            <a:miter lim="800000"/>
            <a:headEnd/>
            <a:tailEnd/>
          </a:ln>
        </p:spPr>
      </p:pic>
      <p:pic>
        <p:nvPicPr>
          <p:cNvPr id="113679" name="Picture 15"/>
          <p:cNvPicPr>
            <a:picLocks noChangeAspect="1" noChangeArrowheads="1"/>
          </p:cNvPicPr>
          <p:nvPr/>
        </p:nvPicPr>
        <p:blipFill>
          <a:blip r:embed="rId16" cstate="print"/>
          <a:srcRect/>
          <a:stretch>
            <a:fillRect/>
          </a:stretch>
        </p:blipFill>
        <p:spPr bwMode="auto">
          <a:xfrm>
            <a:off x="-19050" y="1847850"/>
            <a:ext cx="9144000" cy="3409950"/>
          </a:xfrm>
          <a:prstGeom prst="rect">
            <a:avLst/>
          </a:prstGeom>
          <a:noFill/>
          <a:ln w="9525">
            <a:noFill/>
            <a:miter lim="800000"/>
            <a:headEnd/>
            <a:tailEnd/>
          </a:ln>
        </p:spPr>
      </p:pic>
      <p:pic>
        <p:nvPicPr>
          <p:cNvPr id="113680" name="Picture 16"/>
          <p:cNvPicPr>
            <a:picLocks noChangeAspect="1" noChangeArrowheads="1"/>
          </p:cNvPicPr>
          <p:nvPr/>
        </p:nvPicPr>
        <p:blipFill>
          <a:blip r:embed="rId17" cstate="print"/>
          <a:srcRect/>
          <a:stretch>
            <a:fillRect/>
          </a:stretch>
        </p:blipFill>
        <p:spPr bwMode="auto">
          <a:xfrm>
            <a:off x="-19050" y="1847850"/>
            <a:ext cx="9144000" cy="3419475"/>
          </a:xfrm>
          <a:prstGeom prst="rect">
            <a:avLst/>
          </a:prstGeom>
          <a:noFill/>
          <a:ln w="9525">
            <a:noFill/>
            <a:miter lim="800000"/>
            <a:headEnd/>
            <a:tailEnd/>
          </a:ln>
        </p:spPr>
      </p:pic>
      <p:pic>
        <p:nvPicPr>
          <p:cNvPr id="113681" name="Picture 17"/>
          <p:cNvPicPr>
            <a:picLocks noChangeAspect="1" noChangeArrowheads="1"/>
          </p:cNvPicPr>
          <p:nvPr/>
        </p:nvPicPr>
        <p:blipFill>
          <a:blip r:embed="rId18" cstate="print"/>
          <a:srcRect/>
          <a:stretch>
            <a:fillRect/>
          </a:stretch>
        </p:blipFill>
        <p:spPr bwMode="auto">
          <a:xfrm>
            <a:off x="-9525" y="1828800"/>
            <a:ext cx="9124950" cy="3419475"/>
          </a:xfrm>
          <a:prstGeom prst="rect">
            <a:avLst/>
          </a:prstGeom>
          <a:noFill/>
          <a:ln w="9525">
            <a:noFill/>
            <a:miter lim="800000"/>
            <a:headEnd/>
            <a:tailEnd/>
          </a:ln>
        </p:spPr>
      </p:pic>
      <p:pic>
        <p:nvPicPr>
          <p:cNvPr id="113682" name="Picture 18"/>
          <p:cNvPicPr>
            <a:picLocks noChangeAspect="1" noChangeArrowheads="1"/>
          </p:cNvPicPr>
          <p:nvPr/>
        </p:nvPicPr>
        <p:blipFill>
          <a:blip r:embed="rId19" cstate="print"/>
          <a:srcRect/>
          <a:stretch>
            <a:fillRect/>
          </a:stretch>
        </p:blipFill>
        <p:spPr bwMode="auto">
          <a:xfrm>
            <a:off x="-14287" y="1828800"/>
            <a:ext cx="9134475" cy="3429000"/>
          </a:xfrm>
          <a:prstGeom prst="rect">
            <a:avLst/>
          </a:prstGeom>
          <a:noFill/>
          <a:ln w="9525">
            <a:noFill/>
            <a:miter lim="800000"/>
            <a:headEnd/>
            <a:tailEnd/>
          </a:ln>
        </p:spPr>
      </p:pic>
      <p:pic>
        <p:nvPicPr>
          <p:cNvPr id="113683" name="Picture 19"/>
          <p:cNvPicPr>
            <a:picLocks noChangeAspect="1" noChangeArrowheads="1"/>
          </p:cNvPicPr>
          <p:nvPr/>
        </p:nvPicPr>
        <p:blipFill>
          <a:blip r:embed="rId20" cstate="print"/>
          <a:srcRect/>
          <a:stretch>
            <a:fillRect/>
          </a:stretch>
        </p:blipFill>
        <p:spPr bwMode="auto">
          <a:xfrm>
            <a:off x="-15875" y="1847850"/>
            <a:ext cx="9134475" cy="3429000"/>
          </a:xfrm>
          <a:prstGeom prst="rect">
            <a:avLst/>
          </a:prstGeom>
          <a:noFill/>
          <a:ln w="9525">
            <a:noFill/>
            <a:miter lim="800000"/>
            <a:headEnd/>
            <a:tailEnd/>
          </a:ln>
        </p:spPr>
      </p:pic>
      <p:pic>
        <p:nvPicPr>
          <p:cNvPr id="113684" name="Picture 20"/>
          <p:cNvPicPr>
            <a:picLocks noChangeAspect="1" noChangeArrowheads="1"/>
          </p:cNvPicPr>
          <p:nvPr/>
        </p:nvPicPr>
        <p:blipFill>
          <a:blip r:embed="rId21" cstate="print"/>
          <a:srcRect/>
          <a:stretch>
            <a:fillRect/>
          </a:stretch>
        </p:blipFill>
        <p:spPr bwMode="auto">
          <a:xfrm>
            <a:off x="-14287" y="1847850"/>
            <a:ext cx="9134475" cy="3429000"/>
          </a:xfrm>
          <a:prstGeom prst="rect">
            <a:avLst/>
          </a:prstGeom>
          <a:noFill/>
          <a:ln w="9525">
            <a:noFill/>
            <a:miter lim="800000"/>
            <a:headEnd/>
            <a:tailEnd/>
          </a:ln>
        </p:spPr>
      </p:pic>
      <p:pic>
        <p:nvPicPr>
          <p:cNvPr id="113685" name="Picture 21"/>
          <p:cNvPicPr>
            <a:picLocks noChangeAspect="1" noChangeArrowheads="1"/>
          </p:cNvPicPr>
          <p:nvPr/>
        </p:nvPicPr>
        <p:blipFill>
          <a:blip r:embed="rId22" cstate="print"/>
          <a:srcRect/>
          <a:stretch>
            <a:fillRect/>
          </a:stretch>
        </p:blipFill>
        <p:spPr bwMode="auto">
          <a:xfrm>
            <a:off x="-7937" y="1828800"/>
            <a:ext cx="9134475" cy="3448050"/>
          </a:xfrm>
          <a:prstGeom prst="rect">
            <a:avLst/>
          </a:prstGeom>
          <a:noFill/>
          <a:ln w="9525">
            <a:noFill/>
            <a:miter lim="800000"/>
            <a:headEnd/>
            <a:tailEnd/>
          </a:ln>
        </p:spPr>
      </p:pic>
      <p:pic>
        <p:nvPicPr>
          <p:cNvPr id="113686" name="Picture 22"/>
          <p:cNvPicPr>
            <a:picLocks noChangeAspect="1" noChangeArrowheads="1"/>
          </p:cNvPicPr>
          <p:nvPr/>
        </p:nvPicPr>
        <p:blipFill>
          <a:blip r:embed="rId23" cstate="print"/>
          <a:srcRect/>
          <a:stretch>
            <a:fillRect/>
          </a:stretch>
        </p:blipFill>
        <p:spPr bwMode="auto">
          <a:xfrm>
            <a:off x="-25400" y="1847850"/>
            <a:ext cx="9144000" cy="3409950"/>
          </a:xfrm>
          <a:prstGeom prst="rect">
            <a:avLst/>
          </a:prstGeom>
          <a:noFill/>
          <a:ln w="9525">
            <a:noFill/>
            <a:miter lim="800000"/>
            <a:headEnd/>
            <a:tailEnd/>
          </a:ln>
        </p:spPr>
      </p:pic>
      <p:pic>
        <p:nvPicPr>
          <p:cNvPr id="113687" name="Picture 23"/>
          <p:cNvPicPr>
            <a:picLocks noChangeAspect="1" noChangeArrowheads="1"/>
          </p:cNvPicPr>
          <p:nvPr/>
        </p:nvPicPr>
        <p:blipFill>
          <a:blip r:embed="rId24" cstate="print"/>
          <a:srcRect/>
          <a:stretch>
            <a:fillRect/>
          </a:stretch>
        </p:blipFill>
        <p:spPr bwMode="auto">
          <a:xfrm>
            <a:off x="-19050" y="1828800"/>
            <a:ext cx="9144000" cy="3438525"/>
          </a:xfrm>
          <a:prstGeom prst="rect">
            <a:avLst/>
          </a:prstGeom>
          <a:noFill/>
          <a:ln w="9525">
            <a:noFill/>
            <a:miter lim="800000"/>
            <a:headEnd/>
            <a:tailEnd/>
          </a:ln>
        </p:spPr>
      </p:pic>
      <p:pic>
        <p:nvPicPr>
          <p:cNvPr id="113688" name="Picture 24"/>
          <p:cNvPicPr>
            <a:picLocks noChangeAspect="1" noChangeArrowheads="1"/>
          </p:cNvPicPr>
          <p:nvPr/>
        </p:nvPicPr>
        <p:blipFill>
          <a:blip r:embed="rId25" cstate="print"/>
          <a:srcRect/>
          <a:stretch>
            <a:fillRect/>
          </a:stretch>
        </p:blipFill>
        <p:spPr bwMode="auto">
          <a:xfrm>
            <a:off x="-9525" y="1828800"/>
            <a:ext cx="9124950" cy="3467100"/>
          </a:xfrm>
          <a:prstGeom prst="rect">
            <a:avLst/>
          </a:prstGeom>
          <a:noFill/>
          <a:ln w="9525">
            <a:noFill/>
            <a:miter lim="800000"/>
            <a:headEnd/>
            <a:tailEnd/>
          </a:ln>
        </p:spPr>
      </p:pic>
      <p:pic>
        <p:nvPicPr>
          <p:cNvPr id="113689" name="Picture 25"/>
          <p:cNvPicPr>
            <a:picLocks noChangeAspect="1" noChangeArrowheads="1"/>
          </p:cNvPicPr>
          <p:nvPr/>
        </p:nvPicPr>
        <p:blipFill>
          <a:blip r:embed="rId26" cstate="print"/>
          <a:srcRect/>
          <a:stretch>
            <a:fillRect/>
          </a:stretch>
        </p:blipFill>
        <p:spPr bwMode="auto">
          <a:xfrm>
            <a:off x="-14287" y="1828800"/>
            <a:ext cx="9134475" cy="3429000"/>
          </a:xfrm>
          <a:prstGeom prst="rect">
            <a:avLst/>
          </a:prstGeom>
          <a:noFill/>
          <a:ln w="9525">
            <a:noFill/>
            <a:miter lim="800000"/>
            <a:headEnd/>
            <a:tailEnd/>
          </a:ln>
        </p:spPr>
      </p:pic>
      <p:pic>
        <p:nvPicPr>
          <p:cNvPr id="113690" name="Picture 26"/>
          <p:cNvPicPr>
            <a:picLocks noChangeAspect="1" noChangeArrowheads="1"/>
          </p:cNvPicPr>
          <p:nvPr/>
        </p:nvPicPr>
        <p:blipFill>
          <a:blip r:embed="rId27" cstate="print"/>
          <a:srcRect/>
          <a:stretch>
            <a:fillRect/>
          </a:stretch>
        </p:blipFill>
        <p:spPr bwMode="auto">
          <a:xfrm>
            <a:off x="-7937" y="1847850"/>
            <a:ext cx="9134475" cy="3429000"/>
          </a:xfrm>
          <a:prstGeom prst="rect">
            <a:avLst/>
          </a:prstGeom>
          <a:noFill/>
          <a:ln w="9525">
            <a:noFill/>
            <a:miter lim="800000"/>
            <a:headEnd/>
            <a:tailEnd/>
          </a:ln>
        </p:spPr>
      </p:pic>
      <p:sp>
        <p:nvSpPr>
          <p:cNvPr id="41" name="Rectangle 40"/>
          <p:cNvSpPr/>
          <p:nvPr/>
        </p:nvSpPr>
        <p:spPr>
          <a:xfrm>
            <a:off x="251732" y="2047874"/>
            <a:ext cx="2971800" cy="26517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815015" y="2047874"/>
            <a:ext cx="2971800" cy="26517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550664" y="1676400"/>
            <a:ext cx="19812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 y="5558135"/>
            <a:ext cx="9144000" cy="1384995"/>
          </a:xfrm>
          <a:prstGeom prst="rect">
            <a:avLst/>
          </a:prstGeom>
          <a:noFill/>
        </p:spPr>
        <p:txBody>
          <a:bodyPr wrap="square" rtlCol="0">
            <a:spAutoFit/>
          </a:bodyPr>
          <a:lstStyle/>
          <a:p>
            <a:pPr>
              <a:buFont typeface="Wingdings"/>
              <a:buChar char="à"/>
            </a:pPr>
            <a:r>
              <a:rPr lang="en-US" sz="1200" dirty="0" smtClean="0">
                <a:solidFill>
                  <a:schemeClr val="tx2">
                    <a:lumMod val="75000"/>
                  </a:schemeClr>
                </a:solidFill>
              </a:rPr>
              <a:t> Significant spatial and temporal variability, </a:t>
            </a:r>
            <a:r>
              <a:rPr lang="en-US" sz="1200" b="1" dirty="0" smtClean="0">
                <a:solidFill>
                  <a:schemeClr val="tx2">
                    <a:lumMod val="75000"/>
                  </a:schemeClr>
                </a:solidFill>
              </a:rPr>
              <a:t>of the order of 0.5 to 1.0 DU</a:t>
            </a:r>
            <a:r>
              <a:rPr lang="en-US" sz="1200" dirty="0" smtClean="0">
                <a:solidFill>
                  <a:schemeClr val="tx2">
                    <a:lumMod val="75000"/>
                  </a:schemeClr>
                </a:solidFill>
              </a:rPr>
              <a:t>, in </a:t>
            </a:r>
            <a:r>
              <a:rPr lang="en-US" sz="1200" dirty="0" err="1" smtClean="0">
                <a:solidFill>
                  <a:schemeClr val="tx2">
                    <a:lumMod val="75000"/>
                  </a:schemeClr>
                </a:solidFill>
              </a:rPr>
              <a:t>tropospheric</a:t>
            </a:r>
            <a:r>
              <a:rPr lang="en-US" sz="1200" dirty="0" smtClean="0">
                <a:solidFill>
                  <a:schemeClr val="tx2">
                    <a:lumMod val="75000"/>
                  </a:schemeClr>
                </a:solidFill>
              </a:rPr>
              <a:t> NO2 over the Chesapeake Bay estuarine waters</a:t>
            </a:r>
          </a:p>
          <a:p>
            <a:pPr>
              <a:buFont typeface="Wingdings"/>
              <a:buChar char="à"/>
            </a:pPr>
            <a:r>
              <a:rPr lang="en-US" sz="1200" dirty="0" smtClean="0">
                <a:solidFill>
                  <a:schemeClr val="tx2">
                    <a:lumMod val="75000"/>
                  </a:schemeClr>
                </a:solidFill>
              </a:rPr>
              <a:t> High NO2 in the north Chesapeake Bay , lower in the mid-Bay with larger variability </a:t>
            </a:r>
          </a:p>
          <a:p>
            <a:pPr>
              <a:buFont typeface="Wingdings"/>
              <a:buChar char="à"/>
            </a:pPr>
            <a:r>
              <a:rPr lang="en-US" sz="1200" dirty="0" smtClean="0">
                <a:solidFill>
                  <a:schemeClr val="tx2">
                    <a:lumMod val="75000"/>
                  </a:schemeClr>
                </a:solidFill>
              </a:rPr>
              <a:t>Significant Variability in column O3 as well </a:t>
            </a:r>
          </a:p>
          <a:p>
            <a:endParaRPr lang="en-US" sz="1200" dirty="0" smtClean="0">
              <a:solidFill>
                <a:schemeClr val="tx2">
                  <a:lumMod val="75000"/>
                </a:schemeClr>
              </a:solidFill>
            </a:endParaRPr>
          </a:p>
          <a:p>
            <a:pPr>
              <a:buFont typeface="Wingdings"/>
              <a:buChar char="à"/>
            </a:pPr>
            <a:r>
              <a:rPr lang="en-US" sz="1200" dirty="0" smtClean="0">
                <a:solidFill>
                  <a:schemeClr val="tx2">
                    <a:lumMod val="75000"/>
                  </a:schemeClr>
                </a:solidFill>
              </a:rPr>
              <a:t> Variability  was also found on </a:t>
            </a:r>
            <a:r>
              <a:rPr lang="en-US" sz="1200" b="1" dirty="0" smtClean="0">
                <a:solidFill>
                  <a:schemeClr val="tx2">
                    <a:lumMod val="75000"/>
                  </a:schemeClr>
                </a:solidFill>
              </a:rPr>
              <a:t>surface NO, </a:t>
            </a:r>
            <a:r>
              <a:rPr lang="en-US" sz="1200" b="1" dirty="0" err="1" smtClean="0">
                <a:solidFill>
                  <a:schemeClr val="tx2">
                    <a:lumMod val="75000"/>
                  </a:schemeClr>
                </a:solidFill>
              </a:rPr>
              <a:t>NOy</a:t>
            </a:r>
            <a:r>
              <a:rPr lang="en-US" sz="1200" b="1" dirty="0" smtClean="0">
                <a:solidFill>
                  <a:schemeClr val="tx2">
                    <a:lumMod val="75000"/>
                  </a:schemeClr>
                </a:solidFill>
              </a:rPr>
              <a:t> and O3 </a:t>
            </a:r>
            <a:r>
              <a:rPr lang="en-US" sz="1200" dirty="0" smtClean="0">
                <a:solidFill>
                  <a:schemeClr val="tx2">
                    <a:lumMod val="75000"/>
                  </a:schemeClr>
                </a:solidFill>
              </a:rPr>
              <a:t>(up to 60-80 </a:t>
            </a:r>
            <a:r>
              <a:rPr lang="en-US" sz="1200" dirty="0" err="1" smtClean="0">
                <a:solidFill>
                  <a:schemeClr val="tx2">
                    <a:lumMod val="75000"/>
                  </a:schemeClr>
                </a:solidFill>
              </a:rPr>
              <a:t>ppbv</a:t>
            </a:r>
            <a:r>
              <a:rPr lang="en-US" sz="1200" dirty="0" smtClean="0">
                <a:solidFill>
                  <a:schemeClr val="tx2">
                    <a:lumMod val="75000"/>
                  </a:schemeClr>
                </a:solidFill>
              </a:rPr>
              <a:t>), both spatially (transect measurements) and temporally (day-to-day and diurnal), both in measurements and model simulations</a:t>
            </a:r>
          </a:p>
          <a:p>
            <a:pPr>
              <a:buFont typeface="Wingdings"/>
              <a:buChar char="à"/>
            </a:pPr>
            <a:endParaRPr lang="en-US" sz="1200" dirty="0" smtClean="0">
              <a:solidFill>
                <a:schemeClr val="tx2">
                  <a:lumMod val="75000"/>
                </a:schemeClr>
              </a:solidFill>
            </a:endParaRPr>
          </a:p>
        </p:txBody>
      </p:sp>
      <p:sp>
        <p:nvSpPr>
          <p:cNvPr id="49"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52"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55" name="Picture 54"/>
          <p:cNvPicPr preferRelativeResize="0">
            <a:picLocks noChangeArrowheads="1"/>
          </p:cNvPicPr>
          <p:nvPr/>
        </p:nvPicPr>
        <p:blipFill>
          <a:blip r:embed="rId28" cstate="email"/>
          <a:srcRect/>
          <a:stretch>
            <a:fillRect/>
          </a:stretch>
        </p:blipFill>
        <p:spPr bwMode="auto">
          <a:xfrm>
            <a:off x="6575868" y="94640"/>
            <a:ext cx="411480" cy="274320"/>
          </a:xfrm>
          <a:prstGeom prst="rect">
            <a:avLst/>
          </a:prstGeom>
          <a:noFill/>
          <a:ln w="9525">
            <a:noFill/>
            <a:miter lim="800000"/>
            <a:headEnd/>
            <a:tailEnd/>
          </a:ln>
        </p:spPr>
      </p:pic>
      <p:pic>
        <p:nvPicPr>
          <p:cNvPr id="56" name="Picture 220" descr="webglobe"/>
          <p:cNvPicPr>
            <a:picLocks noChangeAspect="1" noChangeArrowheads="1"/>
          </p:cNvPicPr>
          <p:nvPr/>
        </p:nvPicPr>
        <p:blipFill>
          <a:blip r:embed="rId29"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366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366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367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1367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1367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13673"/>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1367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1367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13676"/>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13677"/>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13678"/>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13679"/>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113680"/>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113681"/>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113682"/>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113683"/>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113684"/>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113685"/>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113686"/>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113687"/>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11368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nodeType="afterEffect">
                                  <p:stCondLst>
                                    <p:cond delay="500"/>
                                  </p:stCondLst>
                                  <p:childTnLst>
                                    <p:set>
                                      <p:cBhvr>
                                        <p:cTn id="72" dur="1" fill="hold">
                                          <p:stCondLst>
                                            <p:cond delay="0"/>
                                          </p:stCondLst>
                                        </p:cTn>
                                        <p:tgtEl>
                                          <p:spTgt spid="113689"/>
                                        </p:tgtEl>
                                        <p:attrNameLst>
                                          <p:attrName>style.visibility</p:attrName>
                                        </p:attrNameLst>
                                      </p:cBhvr>
                                      <p:to>
                                        <p:strVal val="visible"/>
                                      </p:to>
                                    </p:set>
                                  </p:childTnLst>
                                </p:cTn>
                              </p:par>
                            </p:childTnLst>
                          </p:cTn>
                        </p:par>
                        <p:par>
                          <p:cTn id="73" fill="hold">
                            <p:stCondLst>
                              <p:cond delay="11000"/>
                            </p:stCondLst>
                            <p:childTnLst>
                              <p:par>
                                <p:cTn id="74" presetID="1" presetClass="entr" presetSubtype="0" fill="hold" nodeType="afterEffect">
                                  <p:stCondLst>
                                    <p:cond delay="500"/>
                                  </p:stCondLst>
                                  <p:childTnLst>
                                    <p:set>
                                      <p:cBhvr>
                                        <p:cTn id="75" dur="1" fill="hold">
                                          <p:stCondLst>
                                            <p:cond delay="0"/>
                                          </p:stCondLst>
                                        </p:cTn>
                                        <p:tgtEl>
                                          <p:spTgt spid="113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609600"/>
            <a:ext cx="9144000" cy="624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solidFill>
            </a:endParaRPr>
          </a:p>
        </p:txBody>
      </p:sp>
      <p:sp>
        <p:nvSpPr>
          <p:cNvPr id="14" name="Rectangle 13"/>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343400" y="990600"/>
            <a:ext cx="10668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85800"/>
            <a:ext cx="4800600" cy="1092607"/>
          </a:xfrm>
          <a:prstGeom prst="rect">
            <a:avLst/>
          </a:prstGeom>
          <a:noFill/>
        </p:spPr>
        <p:txBody>
          <a:bodyPr wrap="square" rtlCol="0">
            <a:spAutoFit/>
          </a:bodyPr>
          <a:lstStyle/>
          <a:p>
            <a:r>
              <a:rPr lang="en-US" sz="1300" spc="-20" dirty="0" smtClean="0">
                <a:solidFill>
                  <a:srgbClr val="C00000"/>
                </a:solidFill>
                <a:latin typeface="Arial" pitchFamily="34" charset="0"/>
                <a:cs typeface="Arial" pitchFamily="34" charset="0"/>
                <a:sym typeface="Wingdings"/>
              </a:rPr>
              <a:t></a:t>
            </a:r>
            <a:r>
              <a:rPr lang="en-US" sz="1300" spc="-20" dirty="0" smtClean="0">
                <a:latin typeface="Arial" pitchFamily="34" charset="0"/>
                <a:cs typeface="Arial" pitchFamily="34" charset="0"/>
              </a:rPr>
              <a:t> Our preliminary RT model calculations showed that, </a:t>
            </a:r>
            <a:r>
              <a:rPr lang="en-US" sz="1300" dirty="0" smtClean="0">
                <a:latin typeface="Arial" pitchFamily="34" charset="0"/>
                <a:cs typeface="Arial" pitchFamily="34" charset="0"/>
              </a:rPr>
              <a:t>if not sufficiently corrected, this observed variability in NO</a:t>
            </a:r>
            <a:r>
              <a:rPr lang="en-US" sz="1300" baseline="-25000" dirty="0" smtClean="0">
                <a:latin typeface="Arial" pitchFamily="34" charset="0"/>
                <a:cs typeface="Arial" pitchFamily="34" charset="0"/>
              </a:rPr>
              <a:t>2</a:t>
            </a:r>
            <a:r>
              <a:rPr lang="en-US" sz="1300" dirty="0" smtClean="0">
                <a:latin typeface="Arial" pitchFamily="34" charset="0"/>
                <a:cs typeface="Arial" pitchFamily="34" charset="0"/>
              </a:rPr>
              <a:t> could result in a </a:t>
            </a:r>
            <a:r>
              <a:rPr lang="en-US" sz="1300" b="1" dirty="0" smtClean="0">
                <a:latin typeface="Arial" pitchFamily="34" charset="0"/>
                <a:cs typeface="Arial" pitchFamily="34" charset="0"/>
              </a:rPr>
              <a:t>false temporal variability in chlorophyll-a, with retrievals errors of 30-50% or more, depending on SZA and chlorophyll algorithm used. </a:t>
            </a:r>
          </a:p>
        </p:txBody>
      </p:sp>
      <p:sp>
        <p:nvSpPr>
          <p:cNvPr id="15"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smtClean="0">
                <a:solidFill>
                  <a:schemeClr val="bg1"/>
                </a:solidFill>
                <a:ea typeface="Times New Roman" pitchFamily="18" charset="0"/>
                <a:cs typeface="TimesNewRoman"/>
              </a:rPr>
              <a:t>GEO-CAPE CBODAQ Campaign in the Chesapeake Bay ( 11-20 July 2011)</a:t>
            </a:r>
            <a:endParaRPr lang="en-US" sz="1400" dirty="0">
              <a:solidFill>
                <a:schemeClr val="bg1"/>
              </a:solidFill>
              <a:ea typeface="Times New Roman" pitchFamily="18" charset="0"/>
              <a:cs typeface="TimesNewRoman"/>
            </a:endParaRPr>
          </a:p>
        </p:txBody>
      </p:sp>
      <p:pic>
        <p:nvPicPr>
          <p:cNvPr id="24" name="Picture 23"/>
          <p:cNvPicPr>
            <a:picLocks noChangeArrowheads="1"/>
          </p:cNvPicPr>
          <p:nvPr/>
        </p:nvPicPr>
        <p:blipFill>
          <a:blip r:embed="rId3" cstate="print"/>
          <a:srcRect/>
          <a:stretch>
            <a:fillRect/>
          </a:stretch>
        </p:blipFill>
        <p:spPr bwMode="auto">
          <a:xfrm>
            <a:off x="7086600" y="3733800"/>
            <a:ext cx="1981200" cy="2667000"/>
          </a:xfrm>
          <a:prstGeom prst="rect">
            <a:avLst/>
          </a:prstGeom>
          <a:noFill/>
          <a:ln w="28575">
            <a:solidFill>
              <a:schemeClr val="tx1"/>
            </a:solidFill>
            <a:miter lim="800000"/>
            <a:headEnd/>
            <a:tailEnd/>
          </a:ln>
        </p:spPr>
      </p:pic>
      <p:pic>
        <p:nvPicPr>
          <p:cNvPr id="25" name="Picture 4"/>
          <p:cNvPicPr>
            <a:picLocks noChangeAspect="1" noChangeArrowheads="1"/>
          </p:cNvPicPr>
          <p:nvPr/>
        </p:nvPicPr>
        <p:blipFill>
          <a:blip r:embed="rId4" cstate="print"/>
          <a:srcRect/>
          <a:stretch>
            <a:fillRect/>
          </a:stretch>
        </p:blipFill>
        <p:spPr bwMode="auto">
          <a:xfrm>
            <a:off x="8763000" y="5638800"/>
            <a:ext cx="312316" cy="69704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34000" y="838200"/>
            <a:ext cx="3692525" cy="1502886"/>
          </a:xfrm>
          <a:prstGeom prst="rect">
            <a:avLst/>
          </a:prstGeom>
          <a:noFill/>
          <a:ln w="28575">
            <a:solidFill>
              <a:schemeClr val="tx1"/>
            </a:solid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7010400" y="2286000"/>
            <a:ext cx="1905000" cy="1476651"/>
          </a:xfrm>
          <a:prstGeom prst="rect">
            <a:avLst/>
          </a:prstGeom>
          <a:noFill/>
          <a:ln w="28575">
            <a:solidFill>
              <a:schemeClr val="tx1"/>
            </a:solidFill>
            <a:miter lim="800000"/>
            <a:headEnd/>
            <a:tailEnd/>
          </a:ln>
        </p:spPr>
      </p:pic>
      <p:pic>
        <p:nvPicPr>
          <p:cNvPr id="19" name="Picture 18" descr="CIMG6517.JPG"/>
          <p:cNvPicPr>
            <a:picLocks noChangeAspect="1"/>
          </p:cNvPicPr>
          <p:nvPr/>
        </p:nvPicPr>
        <p:blipFill>
          <a:blip r:embed="rId7" cstate="print"/>
          <a:stretch>
            <a:fillRect/>
          </a:stretch>
        </p:blipFill>
        <p:spPr>
          <a:xfrm>
            <a:off x="4953000" y="3962400"/>
            <a:ext cx="2235200" cy="1676400"/>
          </a:xfrm>
          <a:prstGeom prst="rect">
            <a:avLst/>
          </a:prstGeom>
          <a:ln w="38100">
            <a:solidFill>
              <a:schemeClr val="tx1"/>
            </a:solidFill>
          </a:ln>
        </p:spPr>
      </p:pic>
      <p:pic>
        <p:nvPicPr>
          <p:cNvPr id="21" name="Picture 3"/>
          <p:cNvPicPr>
            <a:picLocks noChangeAspect="1" noChangeArrowheads="1"/>
          </p:cNvPicPr>
          <p:nvPr/>
        </p:nvPicPr>
        <p:blipFill>
          <a:blip r:embed="rId8" cstate="print"/>
          <a:srcRect/>
          <a:stretch>
            <a:fillRect/>
          </a:stretch>
        </p:blipFill>
        <p:spPr bwMode="auto">
          <a:xfrm>
            <a:off x="4648200" y="2362200"/>
            <a:ext cx="2447423" cy="1619168"/>
          </a:xfrm>
          <a:prstGeom prst="rect">
            <a:avLst/>
          </a:prstGeom>
          <a:noFill/>
          <a:ln w="38100">
            <a:solidFill>
              <a:schemeClr val="tx1"/>
            </a:solidFill>
            <a:miter lim="800000"/>
            <a:headEnd/>
            <a:tailEnd/>
          </a:ln>
        </p:spPr>
      </p:pic>
      <p:pic>
        <p:nvPicPr>
          <p:cNvPr id="23" name="Picture 5"/>
          <p:cNvPicPr>
            <a:picLocks noChangeAspect="1" noChangeArrowheads="1"/>
          </p:cNvPicPr>
          <p:nvPr/>
        </p:nvPicPr>
        <p:blipFill>
          <a:blip r:embed="rId9" cstate="print"/>
          <a:srcRect/>
          <a:stretch>
            <a:fillRect/>
          </a:stretch>
        </p:blipFill>
        <p:spPr bwMode="auto">
          <a:xfrm>
            <a:off x="5494233" y="5638800"/>
            <a:ext cx="2049568" cy="1066800"/>
          </a:xfrm>
          <a:prstGeom prst="rect">
            <a:avLst/>
          </a:prstGeom>
          <a:noFill/>
          <a:ln w="28575">
            <a:solidFill>
              <a:schemeClr val="tx1"/>
            </a:solidFill>
            <a:miter lim="800000"/>
            <a:headEnd/>
            <a:tailEnd/>
          </a:ln>
        </p:spPr>
      </p:pic>
      <p:sp>
        <p:nvSpPr>
          <p:cNvPr id="27" name="TextBox 26"/>
          <p:cNvSpPr txBox="1"/>
          <p:nvPr/>
        </p:nvSpPr>
        <p:spPr>
          <a:xfrm>
            <a:off x="0" y="4495800"/>
            <a:ext cx="5029200" cy="2908489"/>
          </a:xfrm>
          <a:prstGeom prst="rect">
            <a:avLst/>
          </a:prstGeom>
          <a:noFill/>
        </p:spPr>
        <p:txBody>
          <a:bodyPr wrap="square" rtlCol="0">
            <a:spAutoFit/>
          </a:bodyPr>
          <a:lstStyle/>
          <a:p>
            <a:r>
              <a:rPr lang="en-US" sz="1300" spc="-20" dirty="0" smtClean="0">
                <a:solidFill>
                  <a:srgbClr val="C00000"/>
                </a:solidFill>
                <a:latin typeface="Arial" pitchFamily="34" charset="0"/>
                <a:cs typeface="Arial" pitchFamily="34" charset="0"/>
                <a:sym typeface="Wingdings"/>
              </a:rPr>
              <a:t></a:t>
            </a:r>
            <a:r>
              <a:rPr lang="en-US" sz="1300" spc="-20" dirty="0" smtClean="0">
                <a:latin typeface="Arial" pitchFamily="34" charset="0"/>
                <a:cs typeface="Arial" pitchFamily="34" charset="0"/>
              </a:rPr>
              <a:t> </a:t>
            </a:r>
            <a:r>
              <a:rPr lang="en-US" sz="1300" dirty="0" smtClean="0">
                <a:latin typeface="Arial" pitchFamily="34" charset="0"/>
                <a:cs typeface="Arial" pitchFamily="34" charset="0"/>
              </a:rPr>
              <a:t>Collected data uploaded on the </a:t>
            </a:r>
            <a:r>
              <a:rPr lang="en-US" sz="1300" b="1" dirty="0" smtClean="0">
                <a:latin typeface="Arial" pitchFamily="34" charset="0"/>
                <a:cs typeface="Arial" pitchFamily="34" charset="0"/>
              </a:rPr>
              <a:t>NASA </a:t>
            </a:r>
            <a:r>
              <a:rPr lang="en-US" sz="1300" b="1" dirty="0" err="1" smtClean="0">
                <a:latin typeface="Arial" pitchFamily="34" charset="0"/>
                <a:cs typeface="Arial" pitchFamily="34" charset="0"/>
              </a:rPr>
              <a:t>SeaBASS</a:t>
            </a:r>
            <a:r>
              <a:rPr lang="en-US" sz="1300" b="1" dirty="0" smtClean="0">
                <a:latin typeface="Arial" pitchFamily="34" charset="0"/>
                <a:cs typeface="Arial" pitchFamily="34" charset="0"/>
              </a:rPr>
              <a:t> </a:t>
            </a:r>
            <a:r>
              <a:rPr lang="en-US" sz="1300" dirty="0" smtClean="0">
                <a:latin typeface="Arial" pitchFamily="34" charset="0"/>
                <a:cs typeface="Arial" pitchFamily="34" charset="0"/>
              </a:rPr>
              <a:t>ocean color database and the </a:t>
            </a:r>
            <a:r>
              <a:rPr lang="en-US" sz="1300" b="1" dirty="0" smtClean="0">
                <a:latin typeface="Arial" pitchFamily="34" charset="0"/>
                <a:cs typeface="Arial" pitchFamily="34" charset="0"/>
              </a:rPr>
              <a:t>DISCOVER-AQ archive. </a:t>
            </a:r>
            <a:r>
              <a:rPr lang="en-US" sz="1300" dirty="0" smtClean="0">
                <a:latin typeface="Arial" pitchFamily="34" charset="0"/>
                <a:cs typeface="Arial" pitchFamily="34" charset="0"/>
              </a:rPr>
              <a:t>Aerosols data already on the </a:t>
            </a:r>
            <a:r>
              <a:rPr lang="en-US" sz="1300" b="1" dirty="0" smtClean="0">
                <a:latin typeface="Arial" pitchFamily="34" charset="0"/>
                <a:cs typeface="Arial" pitchFamily="34" charset="0"/>
              </a:rPr>
              <a:t>NASA AERONET Maritime Aerosol Network</a:t>
            </a:r>
            <a:endParaRPr lang="en-US" sz="1300" b="1" i="1" dirty="0" smtClean="0">
              <a:latin typeface="Arial" pitchFamily="34" charset="0"/>
              <a:cs typeface="Arial" pitchFamily="34" charset="0"/>
            </a:endParaRPr>
          </a:p>
          <a:p>
            <a:endParaRPr lang="en-US" sz="1300" spc="-20" dirty="0" smtClean="0">
              <a:solidFill>
                <a:srgbClr val="C00000"/>
              </a:solidFill>
              <a:latin typeface="Arial" pitchFamily="34" charset="0"/>
              <a:cs typeface="Arial" pitchFamily="34" charset="0"/>
              <a:sym typeface="Wingdings"/>
            </a:endParaRPr>
          </a:p>
          <a:p>
            <a:r>
              <a:rPr lang="en-US" sz="1300" spc="-20" dirty="0" smtClean="0">
                <a:solidFill>
                  <a:srgbClr val="C00000"/>
                </a:solidFill>
                <a:latin typeface="Arial" pitchFamily="34" charset="0"/>
                <a:cs typeface="Arial" pitchFamily="34" charset="0"/>
                <a:sym typeface="Wingdings"/>
              </a:rPr>
              <a:t></a:t>
            </a:r>
            <a:r>
              <a:rPr lang="en-US" sz="1300" spc="-20" dirty="0" smtClean="0">
                <a:latin typeface="Arial" pitchFamily="34" charset="0"/>
                <a:cs typeface="Arial" pitchFamily="34" charset="0"/>
              </a:rPr>
              <a:t> Feature article highlighting the CBODAQ activities appeared on: </a:t>
            </a:r>
          </a:p>
          <a:p>
            <a:r>
              <a:rPr lang="en-US" sz="1100" spc="-20" dirty="0" smtClean="0">
                <a:latin typeface="Arial" pitchFamily="34" charset="0"/>
                <a:cs typeface="Arial" pitchFamily="34" charset="0"/>
              </a:rPr>
              <a:t>      </a:t>
            </a:r>
            <a:r>
              <a:rPr lang="en-US" sz="1100" spc="-20" dirty="0" smtClean="0">
                <a:latin typeface="Arial" pitchFamily="34" charset="0"/>
                <a:cs typeface="Arial" pitchFamily="34" charset="0"/>
                <a:sym typeface="Wingdings" pitchFamily="2" charset="2"/>
              </a:rPr>
              <a:t> </a:t>
            </a:r>
            <a:r>
              <a:rPr lang="en-US" sz="1100" spc="-20" dirty="0" smtClean="0">
                <a:latin typeface="Arial" pitchFamily="34" charset="0"/>
                <a:cs typeface="Arial" pitchFamily="34" charset="0"/>
              </a:rPr>
              <a:t>NASA Earth </a:t>
            </a:r>
            <a:r>
              <a:rPr lang="en-US" sz="1100" dirty="0" smtClean="0">
                <a:latin typeface="Arial" pitchFamily="34" charset="0"/>
                <a:cs typeface="Arial" pitchFamily="34" charset="0"/>
              </a:rPr>
              <a:t>News &amp; Features </a:t>
            </a:r>
          </a:p>
          <a:p>
            <a:r>
              <a:rPr lang="en-US" sz="1100" i="1" dirty="0" smtClean="0">
                <a:latin typeface="Arial" pitchFamily="34" charset="0"/>
                <a:cs typeface="Arial" pitchFamily="34" charset="0"/>
              </a:rPr>
              <a:t>       </a:t>
            </a:r>
            <a:r>
              <a:rPr lang="en-US" sz="1100" i="1" dirty="0" smtClean="0">
                <a:latin typeface="Arial" pitchFamily="34" charset="0"/>
                <a:cs typeface="Arial" pitchFamily="34" charset="0"/>
                <a:hlinkClick r:id="rId10"/>
              </a:rPr>
              <a:t>http://www.nasa.gov/topics/earth/features/chesapeake-quality.html</a:t>
            </a:r>
            <a:endParaRPr lang="en-US" sz="1100" i="1" dirty="0" smtClean="0">
              <a:latin typeface="Arial" pitchFamily="34" charset="0"/>
              <a:cs typeface="Arial" pitchFamily="34" charset="0"/>
            </a:endParaRPr>
          </a:p>
          <a:p>
            <a:r>
              <a:rPr lang="en-US" sz="1100" i="1" dirty="0" smtClean="0">
                <a:latin typeface="Arial" pitchFamily="34" charset="0"/>
                <a:cs typeface="Arial" pitchFamily="34" charset="0"/>
              </a:rPr>
              <a:t>      </a:t>
            </a:r>
            <a:r>
              <a:rPr lang="en-US" sz="1100" dirty="0" smtClean="0">
                <a:latin typeface="Arial" pitchFamily="34" charset="0"/>
                <a:cs typeface="Arial" pitchFamily="34" charset="0"/>
                <a:sym typeface="Wingdings" pitchFamily="2" charset="2"/>
              </a:rPr>
              <a:t></a:t>
            </a:r>
            <a:r>
              <a:rPr lang="en-US" sz="1100" i="1" dirty="0" smtClean="0">
                <a:latin typeface="Arial" pitchFamily="34" charset="0"/>
                <a:cs typeface="Arial" pitchFamily="34" charset="0"/>
                <a:sym typeface="Wingdings" pitchFamily="2" charset="2"/>
              </a:rPr>
              <a:t> </a:t>
            </a:r>
            <a:r>
              <a:rPr lang="en-US" sz="1100" dirty="0" smtClean="0">
                <a:latin typeface="Arial" pitchFamily="34" charset="0"/>
                <a:cs typeface="Arial" pitchFamily="34" charset="0"/>
              </a:rPr>
              <a:t>the Smithsonian Institution News and Highlights </a:t>
            </a:r>
          </a:p>
          <a:p>
            <a:r>
              <a:rPr lang="en-US" sz="1100" dirty="0" smtClean="0">
                <a:latin typeface="Arial" pitchFamily="34" charset="0"/>
                <a:cs typeface="Arial" pitchFamily="34" charset="0"/>
              </a:rPr>
              <a:t>       </a:t>
            </a:r>
            <a:r>
              <a:rPr lang="en-US" sz="1100" i="1" dirty="0" smtClean="0">
                <a:latin typeface="Arial" pitchFamily="34" charset="0"/>
                <a:cs typeface="Arial" pitchFamily="34" charset="0"/>
                <a:hlinkClick r:id="rId11"/>
              </a:rPr>
              <a:t>http://sercblog.si.edu/?p=1376</a:t>
            </a:r>
            <a:endParaRPr lang="en-US" sz="1100" i="1" dirty="0" smtClean="0">
              <a:latin typeface="Arial" pitchFamily="34" charset="0"/>
              <a:cs typeface="Arial" pitchFamily="34" charset="0"/>
            </a:endParaRPr>
          </a:p>
          <a:p>
            <a:endParaRPr lang="en-US" sz="1000" i="1" dirty="0" smtClean="0">
              <a:latin typeface="Arial" pitchFamily="34" charset="0"/>
              <a:cs typeface="Arial" pitchFamily="34" charset="0"/>
            </a:endParaRPr>
          </a:p>
          <a:p>
            <a:r>
              <a:rPr lang="en-US" sz="1300" spc="-20" dirty="0" smtClean="0">
                <a:solidFill>
                  <a:srgbClr val="C00000"/>
                </a:solidFill>
                <a:latin typeface="Arial" pitchFamily="34" charset="0"/>
                <a:cs typeface="Arial" pitchFamily="34" charset="0"/>
                <a:sym typeface="Wingdings"/>
              </a:rPr>
              <a:t></a:t>
            </a:r>
            <a:r>
              <a:rPr lang="en-US" sz="1300" spc="-20" dirty="0" smtClean="0">
                <a:latin typeface="Arial" pitchFamily="34" charset="0"/>
                <a:cs typeface="Arial" pitchFamily="34" charset="0"/>
              </a:rPr>
              <a:t> </a:t>
            </a:r>
            <a:r>
              <a:rPr lang="en-US" sz="1300" dirty="0" smtClean="0">
                <a:latin typeface="Arial" pitchFamily="34" charset="0"/>
                <a:cs typeface="Arial" pitchFamily="34" charset="0"/>
              </a:rPr>
              <a:t>GEO-CAPE CBODAQ website:  </a:t>
            </a:r>
          </a:p>
          <a:p>
            <a:r>
              <a:rPr lang="en-US" sz="1100" i="1" dirty="0" smtClean="0">
                <a:latin typeface="Arial" pitchFamily="34" charset="0"/>
                <a:cs typeface="Arial" pitchFamily="34" charset="0"/>
              </a:rPr>
              <a:t>        </a:t>
            </a:r>
            <a:r>
              <a:rPr lang="en-US" sz="1200" i="1" dirty="0" smtClean="0">
                <a:latin typeface="Arial" pitchFamily="34" charset="0"/>
                <a:cs typeface="Arial" pitchFamily="34" charset="0"/>
                <a:hlinkClick r:id="rId12"/>
              </a:rPr>
              <a:t>https://geo-cape.gsfc.nasa.gov/osb/index.php?section=250</a:t>
            </a:r>
            <a:endParaRPr lang="en-US" sz="1200" i="1" dirty="0" smtClean="0">
              <a:latin typeface="Arial" pitchFamily="34" charset="0"/>
              <a:cs typeface="Arial" pitchFamily="34" charset="0"/>
            </a:endParaRPr>
          </a:p>
          <a:p>
            <a:endParaRPr lang="en-US" sz="1300" i="1" dirty="0" smtClean="0">
              <a:latin typeface="Arial" pitchFamily="34" charset="0"/>
              <a:cs typeface="Arial" pitchFamily="34" charset="0"/>
            </a:endParaRPr>
          </a:p>
          <a:p>
            <a:endParaRPr lang="en-US" sz="1300" i="1" dirty="0" smtClean="0">
              <a:latin typeface="Arial" pitchFamily="34" charset="0"/>
              <a:cs typeface="Arial" pitchFamily="34" charset="0"/>
            </a:endParaRPr>
          </a:p>
          <a:p>
            <a:endParaRPr lang="en-US" sz="1300" dirty="0" smtClean="0">
              <a:latin typeface="Arial" pitchFamily="34" charset="0"/>
              <a:cs typeface="Arial" pitchFamily="34" charset="0"/>
              <a:sym typeface="Wingdings" pitchFamily="2" charset="2"/>
            </a:endParaRPr>
          </a:p>
        </p:txBody>
      </p:sp>
      <p:sp>
        <p:nvSpPr>
          <p:cNvPr id="28" name="TextBox 27"/>
          <p:cNvSpPr txBox="1"/>
          <p:nvPr/>
        </p:nvSpPr>
        <p:spPr>
          <a:xfrm>
            <a:off x="0" y="1837333"/>
            <a:ext cx="4800600" cy="1744067"/>
          </a:xfrm>
          <a:prstGeom prst="rect">
            <a:avLst/>
          </a:prstGeom>
          <a:noFill/>
        </p:spPr>
        <p:txBody>
          <a:bodyPr wrap="square" rtlCol="0">
            <a:spAutoFit/>
          </a:bodyPr>
          <a:lstStyle/>
          <a:p>
            <a:pPr>
              <a:spcBef>
                <a:spcPts val="142"/>
              </a:spcBef>
              <a:spcAft>
                <a:spcPts val="427"/>
              </a:spcAft>
              <a:defRPr/>
            </a:pPr>
            <a:r>
              <a:rPr lang="en-US" sz="1300" spc="-20" dirty="0" smtClean="0">
                <a:solidFill>
                  <a:srgbClr val="C00000"/>
                </a:solidFill>
                <a:latin typeface="Arial" pitchFamily="34" charset="0"/>
                <a:cs typeface="Arial" pitchFamily="34" charset="0"/>
                <a:sym typeface="Wingdings"/>
              </a:rPr>
              <a:t></a:t>
            </a:r>
            <a:r>
              <a:rPr lang="en-US" sz="1300" spc="-20" dirty="0" smtClean="0">
                <a:latin typeface="Arial" pitchFamily="34" charset="0"/>
                <a:cs typeface="Arial" pitchFamily="34" charset="0"/>
              </a:rPr>
              <a:t> Currently at the stage of working on data analysis and interpretation of measurements from the ship. </a:t>
            </a:r>
            <a:r>
              <a:rPr lang="en-US" sz="1300" dirty="0" smtClean="0">
                <a:latin typeface="Arial" pitchFamily="34" charset="0"/>
                <a:cs typeface="Arial" pitchFamily="34" charset="0"/>
                <a:sym typeface="Wingdings" pitchFamily="2" charset="2"/>
              </a:rPr>
              <a:t>Results will lead to r</a:t>
            </a:r>
            <a:r>
              <a:rPr lang="en-US" sz="1300" dirty="0" smtClean="0">
                <a:latin typeface="Arial" pitchFamily="34" charset="0"/>
                <a:cs typeface="Arial" pitchFamily="34" charset="0"/>
              </a:rPr>
              <a:t>ecommendations on:</a:t>
            </a:r>
          </a:p>
          <a:p>
            <a:pPr>
              <a:buFont typeface="Arial"/>
              <a:buChar char="•"/>
              <a:defRPr/>
            </a:pPr>
            <a:r>
              <a:rPr lang="en-US" sz="1300" dirty="0" smtClean="0">
                <a:latin typeface="Arial" pitchFamily="34" charset="0"/>
                <a:cs typeface="Arial" pitchFamily="34" charset="0"/>
              </a:rPr>
              <a:t> measurement requirements, </a:t>
            </a:r>
          </a:p>
          <a:p>
            <a:pPr>
              <a:buFont typeface="Arial"/>
              <a:buChar char="•"/>
              <a:defRPr/>
            </a:pPr>
            <a:r>
              <a:rPr lang="en-US" sz="1300" dirty="0" smtClean="0">
                <a:latin typeface="Arial" pitchFamily="34" charset="0"/>
                <a:cs typeface="Arial" pitchFamily="34" charset="0"/>
              </a:rPr>
              <a:t> instrument requirements, </a:t>
            </a:r>
          </a:p>
          <a:p>
            <a:pPr>
              <a:buFont typeface="Arial"/>
              <a:buChar char="•"/>
              <a:defRPr/>
            </a:pPr>
            <a:r>
              <a:rPr lang="en-US" sz="1300" dirty="0" smtClean="0">
                <a:latin typeface="Arial" pitchFamily="34" charset="0"/>
                <a:cs typeface="Arial" pitchFamily="34" charset="0"/>
              </a:rPr>
              <a:t> atmospheric correction, </a:t>
            </a:r>
          </a:p>
          <a:p>
            <a:pPr>
              <a:buFont typeface="Arial"/>
              <a:buChar char="•"/>
              <a:defRPr/>
            </a:pPr>
            <a:r>
              <a:rPr lang="en-US" sz="1300" dirty="0" smtClean="0">
                <a:latin typeface="Arial" pitchFamily="34" charset="0"/>
                <a:cs typeface="Arial" pitchFamily="34" charset="0"/>
              </a:rPr>
              <a:t> interdisciplinary science,</a:t>
            </a:r>
          </a:p>
          <a:p>
            <a:pPr>
              <a:buFont typeface="Arial"/>
              <a:buChar char="•"/>
              <a:defRPr/>
            </a:pPr>
            <a:r>
              <a:rPr lang="en-US" sz="1300" dirty="0" smtClean="0">
                <a:latin typeface="Arial" pitchFamily="34" charset="0"/>
                <a:cs typeface="Arial" pitchFamily="34" charset="0"/>
              </a:rPr>
              <a:t> algorithm development for coastal products</a:t>
            </a:r>
          </a:p>
        </p:txBody>
      </p:sp>
      <p:sp>
        <p:nvSpPr>
          <p:cNvPr id="29" name="TextBox 28"/>
          <p:cNvSpPr txBox="1"/>
          <p:nvPr/>
        </p:nvSpPr>
        <p:spPr>
          <a:xfrm>
            <a:off x="0" y="3603248"/>
            <a:ext cx="4800600" cy="892552"/>
          </a:xfrm>
          <a:prstGeom prst="rect">
            <a:avLst/>
          </a:prstGeom>
          <a:noFill/>
        </p:spPr>
        <p:txBody>
          <a:bodyPr wrap="square" rtlCol="0">
            <a:spAutoFit/>
          </a:bodyPr>
          <a:lstStyle/>
          <a:p>
            <a:pPr>
              <a:defRPr/>
            </a:pPr>
            <a:r>
              <a:rPr lang="en-US" sz="1300" spc="-20" dirty="0" smtClean="0">
                <a:solidFill>
                  <a:srgbClr val="C00000"/>
                </a:solidFill>
                <a:latin typeface="Arial" pitchFamily="34" charset="0"/>
                <a:cs typeface="Arial" pitchFamily="34" charset="0"/>
                <a:sym typeface="Wingdings"/>
              </a:rPr>
              <a:t></a:t>
            </a:r>
            <a:r>
              <a:rPr lang="en-US" sz="1300" spc="-20" dirty="0" smtClean="0">
                <a:latin typeface="Arial" pitchFamily="34" charset="0"/>
                <a:cs typeface="Arial" pitchFamily="34" charset="0"/>
              </a:rPr>
              <a:t> </a:t>
            </a:r>
            <a:r>
              <a:rPr lang="en-US" sz="1300" dirty="0" smtClean="0">
                <a:latin typeface="Arial" pitchFamily="34" charset="0"/>
                <a:cs typeface="Arial" pitchFamily="34" charset="0"/>
                <a:sym typeface="Wingdings" pitchFamily="2" charset="2"/>
              </a:rPr>
              <a:t>The combined atmospheric and oceanographic data collected are relevant to both atmospheric and ocean components of the GEO-CAPE mission, as well as the PACE and ACE ocean ecosystem mission components.</a:t>
            </a:r>
            <a:endParaRPr lang="en-US" sz="1300" i="1" dirty="0" smtClean="0">
              <a:latin typeface="Arial" pitchFamily="34" charset="0"/>
              <a:cs typeface="Arial" pitchFamily="34" charset="0"/>
            </a:endParaRPr>
          </a:p>
        </p:txBody>
      </p:sp>
      <p:sp>
        <p:nvSpPr>
          <p:cNvPr id="30"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31"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32" name="Picture 31"/>
          <p:cNvPicPr preferRelativeResize="0">
            <a:picLocks noChangeArrowheads="1"/>
          </p:cNvPicPr>
          <p:nvPr/>
        </p:nvPicPr>
        <p:blipFill>
          <a:blip r:embed="rId13" cstate="email"/>
          <a:srcRect/>
          <a:stretch>
            <a:fillRect/>
          </a:stretch>
        </p:blipFill>
        <p:spPr bwMode="auto">
          <a:xfrm>
            <a:off x="6575868" y="94640"/>
            <a:ext cx="411480" cy="274320"/>
          </a:xfrm>
          <a:prstGeom prst="rect">
            <a:avLst/>
          </a:prstGeom>
          <a:noFill/>
          <a:ln w="9525">
            <a:noFill/>
            <a:miter lim="800000"/>
            <a:headEnd/>
            <a:tailEnd/>
          </a:ln>
        </p:spPr>
      </p:pic>
      <p:pic>
        <p:nvPicPr>
          <p:cNvPr id="33" name="Picture 220" descr="webglobe"/>
          <p:cNvPicPr>
            <a:picLocks noChangeAspect="1" noChangeArrowheads="1"/>
          </p:cNvPicPr>
          <p:nvPr/>
        </p:nvPicPr>
        <p:blipFill>
          <a:blip r:embed="rId14"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a:solidFill>
                  <a:schemeClr val="bg1"/>
                </a:solidFill>
                <a:ea typeface="Times New Roman" pitchFamily="18" charset="0"/>
                <a:cs typeface="TimesNewRoman"/>
              </a:rPr>
              <a:t>Evaluation of </a:t>
            </a:r>
            <a:r>
              <a:rPr lang="en-US" sz="1400" dirty="0" smtClean="0">
                <a:solidFill>
                  <a:schemeClr val="bg1"/>
                </a:solidFill>
                <a:ea typeface="Times New Roman" pitchFamily="18" charset="0"/>
                <a:cs typeface="TimesNewRoman"/>
              </a:rPr>
              <a:t>satellite </a:t>
            </a:r>
            <a:r>
              <a:rPr lang="en-US" sz="1400" dirty="0">
                <a:solidFill>
                  <a:schemeClr val="bg1"/>
                </a:solidFill>
                <a:ea typeface="Times New Roman" pitchFamily="18" charset="0"/>
                <a:cs typeface="TimesNewRoman"/>
              </a:rPr>
              <a:t>p</a:t>
            </a:r>
            <a:r>
              <a:rPr lang="en-US" sz="1400" dirty="0" smtClean="0">
                <a:solidFill>
                  <a:schemeClr val="bg1"/>
                </a:solidFill>
                <a:ea typeface="Times New Roman" pitchFamily="18" charset="0"/>
                <a:cs typeface="TimesNewRoman"/>
              </a:rPr>
              <a:t>roducts </a:t>
            </a:r>
            <a:r>
              <a:rPr lang="en-US" sz="1400" dirty="0">
                <a:solidFill>
                  <a:schemeClr val="bg1"/>
                </a:solidFill>
                <a:ea typeface="Times New Roman" pitchFamily="18" charset="0"/>
                <a:cs typeface="TimesNewRoman"/>
              </a:rPr>
              <a:t>&amp; </a:t>
            </a:r>
            <a:r>
              <a:rPr lang="en-US" sz="1400" dirty="0" smtClean="0">
                <a:solidFill>
                  <a:schemeClr val="bg1"/>
                </a:solidFill>
                <a:ea typeface="Times New Roman" pitchFamily="18" charset="0"/>
                <a:cs typeface="TimesNewRoman"/>
              </a:rPr>
              <a:t>derived spatial and temporal variability </a:t>
            </a:r>
            <a:endParaRPr lang="en-US" sz="1400" dirty="0">
              <a:solidFill>
                <a:schemeClr val="bg1"/>
              </a:solidFill>
              <a:ea typeface="Times New Roman" pitchFamily="18" charset="0"/>
              <a:cs typeface="TimesNewRoman"/>
            </a:endParaRPr>
          </a:p>
        </p:txBody>
      </p:sp>
      <p:pic>
        <p:nvPicPr>
          <p:cNvPr id="3" name="Picture 10"/>
          <p:cNvPicPr>
            <a:picLocks noChangeAspect="1" noChangeArrowheads="1"/>
          </p:cNvPicPr>
          <p:nvPr/>
        </p:nvPicPr>
        <p:blipFill>
          <a:blip r:embed="rId2" cstate="print"/>
          <a:srcRect/>
          <a:stretch>
            <a:fillRect/>
          </a:stretch>
        </p:blipFill>
        <p:spPr bwMode="auto">
          <a:xfrm>
            <a:off x="0" y="609600"/>
            <a:ext cx="9144000" cy="6248400"/>
          </a:xfrm>
          <a:prstGeom prst="rect">
            <a:avLst/>
          </a:prstGeom>
          <a:noFill/>
          <a:ln w="9525">
            <a:noFill/>
            <a:miter lim="800000"/>
            <a:headEnd/>
            <a:tailEnd/>
          </a:ln>
        </p:spPr>
      </p:pic>
      <p:pic>
        <p:nvPicPr>
          <p:cNvPr id="4" name="Picture 6"/>
          <p:cNvPicPr>
            <a:picLocks noChangeAspect="1" noChangeArrowheads="1"/>
          </p:cNvPicPr>
          <p:nvPr/>
        </p:nvPicPr>
        <p:blipFill>
          <a:blip r:embed="rId3" cstate="print"/>
          <a:srcRect/>
          <a:stretch>
            <a:fillRect/>
          </a:stretch>
        </p:blipFill>
        <p:spPr bwMode="auto">
          <a:xfrm>
            <a:off x="228600" y="5638800"/>
            <a:ext cx="8686800" cy="914400"/>
          </a:xfrm>
          <a:prstGeom prst="rect">
            <a:avLst/>
          </a:prstGeom>
          <a:noFill/>
          <a:ln w="28575">
            <a:solidFill>
              <a:schemeClr val="tx1"/>
            </a:solidFill>
            <a:miter lim="800000"/>
            <a:headEnd/>
            <a:tailEnd/>
          </a:ln>
        </p:spPr>
      </p:pic>
      <p:sp>
        <p:nvSpPr>
          <p:cNvPr id="5" name="TextBox 32"/>
          <p:cNvSpPr txBox="1">
            <a:spLocks noChangeArrowheads="1"/>
          </p:cNvSpPr>
          <p:nvPr/>
        </p:nvSpPr>
        <p:spPr bwMode="auto">
          <a:xfrm>
            <a:off x="152400" y="5638800"/>
            <a:ext cx="8016938" cy="261610"/>
          </a:xfrm>
          <a:prstGeom prst="rect">
            <a:avLst/>
          </a:prstGeom>
          <a:noFill/>
          <a:ln w="9525">
            <a:noFill/>
            <a:miter lim="800000"/>
            <a:headEnd/>
            <a:tailEnd/>
          </a:ln>
        </p:spPr>
        <p:txBody>
          <a:bodyPr wrap="none">
            <a:spAutoFit/>
          </a:bodyPr>
          <a:lstStyle/>
          <a:p>
            <a:r>
              <a:rPr lang="en-US" sz="1100" b="1" dirty="0"/>
              <a:t>Wed                        </a:t>
            </a:r>
            <a:r>
              <a:rPr lang="en-US" sz="1100" b="1" dirty="0" smtClean="0"/>
              <a:t>       </a:t>
            </a:r>
            <a:r>
              <a:rPr lang="en-US" sz="1100" b="1" dirty="0" err="1"/>
              <a:t>Th</a:t>
            </a:r>
            <a:r>
              <a:rPr lang="en-US" sz="1100" b="1" dirty="0"/>
              <a:t>                            </a:t>
            </a:r>
            <a:r>
              <a:rPr lang="en-US" sz="1100" b="1" dirty="0" smtClean="0"/>
              <a:t>       </a:t>
            </a:r>
            <a:r>
              <a:rPr lang="en-US" sz="1100" b="1" dirty="0"/>
              <a:t>Fr                           </a:t>
            </a:r>
            <a:r>
              <a:rPr lang="en-US" sz="1100" b="1" dirty="0" smtClean="0"/>
              <a:t>        </a:t>
            </a:r>
            <a:r>
              <a:rPr lang="en-US" sz="1100" b="1" dirty="0"/>
              <a:t>Sat                       </a:t>
            </a:r>
            <a:r>
              <a:rPr lang="en-US" sz="1100" b="1" dirty="0" smtClean="0"/>
              <a:t>            </a:t>
            </a:r>
            <a:r>
              <a:rPr lang="en-US" sz="1100" b="1" dirty="0"/>
              <a:t>Sun                        </a:t>
            </a:r>
            <a:r>
              <a:rPr lang="en-US" sz="1100" b="1" dirty="0" smtClean="0"/>
              <a:t>        </a:t>
            </a:r>
            <a:r>
              <a:rPr lang="en-US" sz="1100" b="1" dirty="0"/>
              <a:t>Mon                       </a:t>
            </a:r>
            <a:r>
              <a:rPr lang="en-US" sz="1100" b="1" dirty="0" smtClean="0"/>
              <a:t>       Tues  </a:t>
            </a:r>
            <a:endParaRPr lang="en-US" sz="1100" b="1" dirty="0"/>
          </a:p>
        </p:txBody>
      </p:sp>
      <p:sp>
        <p:nvSpPr>
          <p:cNvPr id="6" name="Rectangle 5"/>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33"/>
          <p:cNvSpPr>
            <a:spLocks noChangeArrowheads="1"/>
          </p:cNvSpPr>
          <p:nvPr/>
        </p:nvSpPr>
        <p:spPr bwMode="auto">
          <a:xfrm>
            <a:off x="5638800" y="6546156"/>
            <a:ext cx="3368486" cy="276999"/>
          </a:xfrm>
          <a:prstGeom prst="rect">
            <a:avLst/>
          </a:prstGeom>
          <a:solidFill>
            <a:schemeClr val="tx1"/>
          </a:solidFill>
          <a:ln w="9525">
            <a:noFill/>
            <a:miter lim="800000"/>
            <a:headEnd/>
            <a:tailEnd/>
          </a:ln>
        </p:spPr>
        <p:txBody>
          <a:bodyPr wrap="none">
            <a:spAutoFit/>
          </a:bodyPr>
          <a:lstStyle/>
          <a:p>
            <a:pPr algn="r"/>
            <a:r>
              <a:rPr lang="en-US" sz="1200" dirty="0">
                <a:solidFill>
                  <a:schemeClr val="bg1"/>
                </a:solidFill>
              </a:rPr>
              <a:t>“</a:t>
            </a:r>
            <a:r>
              <a:rPr lang="en-US" sz="1200" i="1" dirty="0">
                <a:solidFill>
                  <a:schemeClr val="bg1"/>
                </a:solidFill>
              </a:rPr>
              <a:t>Weekly cycle of NO2 by GOME </a:t>
            </a:r>
            <a:r>
              <a:rPr lang="en-US" sz="1200" dirty="0">
                <a:solidFill>
                  <a:schemeClr val="bg1"/>
                </a:solidFill>
              </a:rPr>
              <a:t>“ </a:t>
            </a:r>
            <a:r>
              <a:rPr lang="en-US" sz="1200" dirty="0" err="1">
                <a:solidFill>
                  <a:schemeClr val="bg1"/>
                </a:solidFill>
              </a:rPr>
              <a:t>Beirle</a:t>
            </a:r>
            <a:r>
              <a:rPr lang="en-US" sz="1200" dirty="0">
                <a:solidFill>
                  <a:schemeClr val="bg1"/>
                </a:solidFill>
              </a:rPr>
              <a:t> et al., 2003</a:t>
            </a:r>
          </a:p>
        </p:txBody>
      </p:sp>
      <p:sp>
        <p:nvSpPr>
          <p:cNvPr id="13" name="Rectangle 33"/>
          <p:cNvSpPr>
            <a:spLocks noChangeArrowheads="1"/>
          </p:cNvSpPr>
          <p:nvPr/>
        </p:nvSpPr>
        <p:spPr bwMode="auto">
          <a:xfrm>
            <a:off x="97593" y="762000"/>
            <a:ext cx="2036007" cy="276999"/>
          </a:xfrm>
          <a:prstGeom prst="rect">
            <a:avLst/>
          </a:prstGeom>
          <a:solidFill>
            <a:schemeClr val="tx1"/>
          </a:solidFill>
          <a:ln w="9525">
            <a:noFill/>
            <a:miter lim="800000"/>
            <a:headEnd/>
            <a:tailEnd/>
          </a:ln>
        </p:spPr>
        <p:txBody>
          <a:bodyPr wrap="none">
            <a:spAutoFit/>
          </a:bodyPr>
          <a:lstStyle/>
          <a:p>
            <a:pPr algn="r"/>
            <a:r>
              <a:rPr lang="en-US" sz="1200" dirty="0" smtClean="0">
                <a:solidFill>
                  <a:schemeClr val="bg1"/>
                </a:solidFill>
              </a:rPr>
              <a:t>OMI NO2 over the Eastern US</a:t>
            </a:r>
            <a:endParaRPr lang="en-US" sz="1200" dirty="0">
              <a:solidFill>
                <a:schemeClr val="bg1"/>
              </a:solidFill>
            </a:endParaRPr>
          </a:p>
        </p:txBody>
      </p:sp>
      <p:sp>
        <p:nvSpPr>
          <p:cNvPr id="14"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15"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19" name="Picture 18"/>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20"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0" y="149324"/>
            <a:ext cx="5943600" cy="307777"/>
          </a:xfrm>
          <a:prstGeom prst="rect">
            <a:avLst/>
          </a:prstGeom>
          <a:noFill/>
          <a:ln w="9525">
            <a:noFill/>
            <a:miter lim="800000"/>
            <a:headEnd/>
            <a:tailEnd/>
          </a:ln>
        </p:spPr>
        <p:txBody>
          <a:bodyPr wrap="square" anchor="ctr">
            <a:spAutoFit/>
          </a:bodyPr>
          <a:lstStyle/>
          <a:p>
            <a:r>
              <a:rPr lang="en-US" sz="1400" dirty="0" smtClean="0">
                <a:solidFill>
                  <a:schemeClr val="bg1"/>
                </a:solidFill>
                <a:ea typeface="Times New Roman" pitchFamily="18" charset="0"/>
                <a:cs typeface="TimesNewRoman"/>
              </a:rPr>
              <a:t>Modeling and prediction of air quality and impacts on coastal ecosystems</a:t>
            </a:r>
            <a:endParaRPr lang="en-US" sz="1400" dirty="0">
              <a:solidFill>
                <a:schemeClr val="bg1"/>
              </a:solidFill>
              <a:ea typeface="Times New Roman" pitchFamily="18" charset="0"/>
              <a:cs typeface="TimesNewRoman"/>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4953000" y="838200"/>
            <a:ext cx="4191000" cy="1077218"/>
          </a:xfrm>
          <a:prstGeom prst="rect">
            <a:avLst/>
          </a:prstGeom>
        </p:spPr>
        <p:txBody>
          <a:bodyPr wrap="square">
            <a:spAutoFit/>
          </a:bodyPr>
          <a:lstStyle/>
          <a:p>
            <a:r>
              <a:rPr lang="en-US" sz="1600" b="1" dirty="0" smtClean="0">
                <a:solidFill>
                  <a:schemeClr val="tx2">
                    <a:lumMod val="20000"/>
                    <a:lumOff val="80000"/>
                  </a:schemeClr>
                </a:solidFill>
                <a:latin typeface="+mj-lt"/>
                <a:cs typeface="Arial" pitchFamily="34" charset="0"/>
              </a:rPr>
              <a:t>For improving modeling and prediction of sources, transport, chemical transformations, </a:t>
            </a:r>
            <a:r>
              <a:rPr lang="en-US" sz="1600" b="1" dirty="0" smtClean="0">
                <a:solidFill>
                  <a:schemeClr val="tx2">
                    <a:lumMod val="20000"/>
                    <a:lumOff val="80000"/>
                  </a:schemeClr>
                </a:solidFill>
                <a:cs typeface="Arial" pitchFamily="34" charset="0"/>
              </a:rPr>
              <a:t>distribution, </a:t>
            </a:r>
            <a:r>
              <a:rPr lang="en-US" sz="1600" b="1" dirty="0" smtClean="0">
                <a:solidFill>
                  <a:schemeClr val="tx2">
                    <a:lumMod val="20000"/>
                    <a:lumOff val="80000"/>
                  </a:schemeClr>
                </a:solidFill>
                <a:latin typeface="+mj-lt"/>
                <a:cs typeface="Arial" pitchFamily="34" charset="0"/>
              </a:rPr>
              <a:t>and deposition of atmospheric pollutants at the land-ocean interface …</a:t>
            </a:r>
            <a:endParaRPr lang="en-US" sz="1600" i="1" dirty="0" smtClean="0">
              <a:solidFill>
                <a:schemeClr val="tx2">
                  <a:lumMod val="20000"/>
                  <a:lumOff val="80000"/>
                </a:schemeClr>
              </a:solidFill>
              <a:latin typeface="+mj-lt"/>
              <a:cs typeface="Arial" pitchFamily="34" charset="0"/>
            </a:endParaRPr>
          </a:p>
        </p:txBody>
      </p:sp>
      <p:pic>
        <p:nvPicPr>
          <p:cNvPr id="45" name="Picture 7"/>
          <p:cNvPicPr>
            <a:picLocks noChangeAspect="1" noChangeArrowheads="1"/>
          </p:cNvPicPr>
          <p:nvPr/>
        </p:nvPicPr>
        <p:blipFill>
          <a:blip r:embed="rId3" cstate="print"/>
          <a:srcRect/>
          <a:stretch>
            <a:fillRect/>
          </a:stretch>
        </p:blipFill>
        <p:spPr bwMode="auto">
          <a:xfrm>
            <a:off x="164502" y="1483934"/>
            <a:ext cx="2045298" cy="2228850"/>
          </a:xfrm>
          <a:prstGeom prst="rect">
            <a:avLst/>
          </a:prstGeom>
          <a:noFill/>
          <a:ln w="57150">
            <a:solidFill>
              <a:schemeClr val="tx2"/>
            </a:solidFill>
            <a:miter lim="800000"/>
            <a:headEnd/>
            <a:tailEnd/>
          </a:ln>
        </p:spPr>
      </p:pic>
      <p:pic>
        <p:nvPicPr>
          <p:cNvPr id="46" name="Picture 8"/>
          <p:cNvPicPr>
            <a:picLocks noChangeAspect="1" noChangeArrowheads="1"/>
          </p:cNvPicPr>
          <p:nvPr/>
        </p:nvPicPr>
        <p:blipFill>
          <a:blip r:embed="rId4" cstate="print"/>
          <a:srcRect/>
          <a:stretch>
            <a:fillRect/>
          </a:stretch>
        </p:blipFill>
        <p:spPr bwMode="auto">
          <a:xfrm>
            <a:off x="2133600" y="1941134"/>
            <a:ext cx="2057400" cy="2221206"/>
          </a:xfrm>
          <a:prstGeom prst="rect">
            <a:avLst/>
          </a:prstGeom>
          <a:noFill/>
          <a:ln w="57150">
            <a:solidFill>
              <a:schemeClr val="tx2"/>
            </a:solidFill>
            <a:miter lim="800000"/>
            <a:headEnd/>
            <a:tailEnd/>
          </a:ln>
        </p:spPr>
      </p:pic>
      <p:pic>
        <p:nvPicPr>
          <p:cNvPr id="47" name="Picture 9"/>
          <p:cNvPicPr>
            <a:picLocks noChangeAspect="1" noChangeArrowheads="1"/>
          </p:cNvPicPr>
          <p:nvPr/>
        </p:nvPicPr>
        <p:blipFill>
          <a:blip r:embed="rId5" cstate="print"/>
          <a:srcRect/>
          <a:stretch>
            <a:fillRect/>
          </a:stretch>
        </p:blipFill>
        <p:spPr bwMode="auto">
          <a:xfrm>
            <a:off x="2057400" y="4150934"/>
            <a:ext cx="2057400" cy="2249866"/>
          </a:xfrm>
          <a:prstGeom prst="rect">
            <a:avLst/>
          </a:prstGeom>
          <a:noFill/>
          <a:ln w="57150">
            <a:solidFill>
              <a:schemeClr val="tx2"/>
            </a:solidFill>
            <a:miter lim="800000"/>
            <a:headEnd/>
            <a:tailEnd/>
          </a:ln>
        </p:spPr>
      </p:pic>
      <p:pic>
        <p:nvPicPr>
          <p:cNvPr id="48" name="Picture 10"/>
          <p:cNvPicPr>
            <a:picLocks noChangeAspect="1" noChangeArrowheads="1"/>
          </p:cNvPicPr>
          <p:nvPr/>
        </p:nvPicPr>
        <p:blipFill>
          <a:blip r:embed="rId6" cstate="print"/>
          <a:srcRect/>
          <a:stretch>
            <a:fillRect/>
          </a:stretch>
        </p:blipFill>
        <p:spPr bwMode="auto">
          <a:xfrm>
            <a:off x="228600" y="3693734"/>
            <a:ext cx="2057400" cy="2277122"/>
          </a:xfrm>
          <a:prstGeom prst="rect">
            <a:avLst/>
          </a:prstGeom>
          <a:noFill/>
          <a:ln w="57150">
            <a:solidFill>
              <a:schemeClr val="tx2"/>
            </a:solidFill>
            <a:miter lim="800000"/>
            <a:headEnd/>
            <a:tailEnd/>
          </a:ln>
        </p:spPr>
      </p:pic>
      <p:sp>
        <p:nvSpPr>
          <p:cNvPr id="49" name="TextBox 48"/>
          <p:cNvSpPr txBox="1"/>
          <p:nvPr/>
        </p:nvSpPr>
        <p:spPr>
          <a:xfrm>
            <a:off x="2209800" y="1295400"/>
            <a:ext cx="1905000" cy="461665"/>
          </a:xfrm>
          <a:prstGeom prst="rect">
            <a:avLst/>
          </a:prstGeom>
          <a:noFill/>
        </p:spPr>
        <p:txBody>
          <a:bodyPr wrap="square" rtlCol="0">
            <a:spAutoFit/>
          </a:bodyPr>
          <a:lstStyle/>
          <a:p>
            <a:pPr algn="r"/>
            <a:r>
              <a:rPr lang="en-US" sz="1200" dirty="0" smtClean="0">
                <a:solidFill>
                  <a:schemeClr val="bg1"/>
                </a:solidFill>
              </a:rPr>
              <a:t>July 9, 2007 – 18 UTC</a:t>
            </a:r>
          </a:p>
          <a:p>
            <a:pPr algn="r"/>
            <a:r>
              <a:rPr lang="en-US" sz="1200" dirty="0" err="1" smtClean="0">
                <a:solidFill>
                  <a:schemeClr val="bg1"/>
                </a:solidFill>
              </a:rPr>
              <a:t>Trop</a:t>
            </a:r>
            <a:r>
              <a:rPr lang="en-US" sz="1200" dirty="0" smtClean="0">
                <a:solidFill>
                  <a:schemeClr val="bg1"/>
                </a:solidFill>
              </a:rPr>
              <a:t> Column (sfc-200 </a:t>
            </a:r>
            <a:r>
              <a:rPr lang="en-US" sz="1200" dirty="0" err="1" smtClean="0">
                <a:solidFill>
                  <a:schemeClr val="bg1"/>
                </a:solidFill>
              </a:rPr>
              <a:t>hPa</a:t>
            </a:r>
            <a:endParaRPr lang="en-US" sz="1200" dirty="0" smtClean="0">
              <a:solidFill>
                <a:schemeClr val="bg1"/>
              </a:solidFill>
            </a:endParaRPr>
          </a:p>
        </p:txBody>
      </p:sp>
      <p:sp>
        <p:nvSpPr>
          <p:cNvPr id="50" name="Rectangle 49"/>
          <p:cNvSpPr/>
          <p:nvPr/>
        </p:nvSpPr>
        <p:spPr>
          <a:xfrm>
            <a:off x="1676400" y="2971800"/>
            <a:ext cx="418704" cy="369332"/>
          </a:xfrm>
          <a:prstGeom prst="rect">
            <a:avLst/>
          </a:prstGeom>
        </p:spPr>
        <p:txBody>
          <a:bodyPr wrap="none">
            <a:spAutoFit/>
          </a:bodyPr>
          <a:lstStyle/>
          <a:p>
            <a:r>
              <a:rPr lang="en-US" b="1" dirty="0" smtClean="0"/>
              <a:t>O</a:t>
            </a:r>
            <a:r>
              <a:rPr lang="en-US" b="1" baseline="-25000" dirty="0" smtClean="0"/>
              <a:t>3</a:t>
            </a:r>
            <a:endParaRPr lang="en-US" dirty="0"/>
          </a:p>
        </p:txBody>
      </p:sp>
      <p:sp>
        <p:nvSpPr>
          <p:cNvPr id="51" name="Rectangle 50"/>
          <p:cNvSpPr/>
          <p:nvPr/>
        </p:nvSpPr>
        <p:spPr>
          <a:xfrm>
            <a:off x="3581400" y="3429000"/>
            <a:ext cx="570990" cy="369332"/>
          </a:xfrm>
          <a:prstGeom prst="rect">
            <a:avLst/>
          </a:prstGeom>
        </p:spPr>
        <p:txBody>
          <a:bodyPr wrap="none">
            <a:spAutoFit/>
          </a:bodyPr>
          <a:lstStyle/>
          <a:p>
            <a:r>
              <a:rPr lang="en-US" b="1" dirty="0" smtClean="0"/>
              <a:t>NO</a:t>
            </a:r>
            <a:r>
              <a:rPr lang="en-US" b="1" baseline="-25000" dirty="0" smtClean="0"/>
              <a:t>2</a:t>
            </a:r>
            <a:endParaRPr lang="en-US" dirty="0"/>
          </a:p>
        </p:txBody>
      </p:sp>
      <p:sp>
        <p:nvSpPr>
          <p:cNvPr id="52" name="Rectangle 51"/>
          <p:cNvSpPr/>
          <p:nvPr/>
        </p:nvSpPr>
        <p:spPr>
          <a:xfrm>
            <a:off x="1697377" y="5181600"/>
            <a:ext cx="588623" cy="369332"/>
          </a:xfrm>
          <a:prstGeom prst="rect">
            <a:avLst/>
          </a:prstGeom>
        </p:spPr>
        <p:txBody>
          <a:bodyPr wrap="none">
            <a:spAutoFit/>
          </a:bodyPr>
          <a:lstStyle/>
          <a:p>
            <a:r>
              <a:rPr lang="en-US" b="1" dirty="0" smtClean="0"/>
              <a:t>PM</a:t>
            </a:r>
            <a:r>
              <a:rPr lang="en-US" b="1" baseline="-25000" dirty="0" smtClean="0"/>
              <a:t>2</a:t>
            </a:r>
            <a:endParaRPr lang="en-US" dirty="0"/>
          </a:p>
        </p:txBody>
      </p:sp>
      <p:sp>
        <p:nvSpPr>
          <p:cNvPr id="53" name="Rectangle 52"/>
          <p:cNvSpPr/>
          <p:nvPr/>
        </p:nvSpPr>
        <p:spPr>
          <a:xfrm>
            <a:off x="3657600" y="5638800"/>
            <a:ext cx="460319" cy="369332"/>
          </a:xfrm>
          <a:prstGeom prst="rect">
            <a:avLst/>
          </a:prstGeom>
        </p:spPr>
        <p:txBody>
          <a:bodyPr wrap="none">
            <a:spAutoFit/>
          </a:bodyPr>
          <a:lstStyle/>
          <a:p>
            <a:r>
              <a:rPr lang="en-US" b="1" dirty="0" smtClean="0"/>
              <a:t>CO</a:t>
            </a:r>
            <a:endParaRPr lang="en-US" dirty="0"/>
          </a:p>
        </p:txBody>
      </p:sp>
      <p:sp>
        <p:nvSpPr>
          <p:cNvPr id="21" name="Rectangle 20"/>
          <p:cNvSpPr/>
          <p:nvPr/>
        </p:nvSpPr>
        <p:spPr>
          <a:xfrm>
            <a:off x="152400" y="1066800"/>
            <a:ext cx="4114800" cy="276999"/>
          </a:xfrm>
          <a:prstGeom prst="rect">
            <a:avLst/>
          </a:prstGeom>
        </p:spPr>
        <p:txBody>
          <a:bodyPr wrap="square">
            <a:spAutoFit/>
          </a:bodyPr>
          <a:lstStyle/>
          <a:p>
            <a:r>
              <a:rPr lang="en-US" sz="1200" i="1" dirty="0" smtClean="0">
                <a:solidFill>
                  <a:schemeClr val="bg1"/>
                </a:solidFill>
              </a:rPr>
              <a:t>Community </a:t>
            </a:r>
            <a:r>
              <a:rPr lang="en-US" sz="1200" i="1" dirty="0" err="1" smtClean="0">
                <a:solidFill>
                  <a:schemeClr val="bg1"/>
                </a:solidFill>
              </a:rPr>
              <a:t>Multiscale</a:t>
            </a:r>
            <a:r>
              <a:rPr lang="en-US" sz="1200" i="1" dirty="0" smtClean="0">
                <a:solidFill>
                  <a:schemeClr val="bg1"/>
                </a:solidFill>
              </a:rPr>
              <a:t> Air Quality (CMAQ) Model simulations</a:t>
            </a:r>
            <a:endParaRPr lang="en-US" sz="1200" i="1" dirty="0">
              <a:solidFill>
                <a:schemeClr val="bg1"/>
              </a:solidFill>
            </a:endParaRPr>
          </a:p>
        </p:txBody>
      </p:sp>
      <p:pic>
        <p:nvPicPr>
          <p:cNvPr id="22" name="Picture 2"/>
          <p:cNvPicPr>
            <a:picLocks noChangeAspect="1" noChangeArrowheads="1"/>
          </p:cNvPicPr>
          <p:nvPr/>
        </p:nvPicPr>
        <p:blipFill>
          <a:blip r:embed="rId7" cstate="print"/>
          <a:srcRect/>
          <a:stretch>
            <a:fillRect/>
          </a:stretch>
        </p:blipFill>
        <p:spPr bwMode="auto">
          <a:xfrm>
            <a:off x="4953000" y="2209800"/>
            <a:ext cx="3962400" cy="4225925"/>
          </a:xfrm>
          <a:prstGeom prst="rect">
            <a:avLst/>
          </a:prstGeom>
          <a:ln w="127000" cap="sq">
            <a:solidFill>
              <a:schemeClr val="tx2">
                <a:lumMod val="75000"/>
              </a:schemeClr>
            </a:solidFill>
            <a:miter lim="800000"/>
          </a:ln>
          <a:effectLst>
            <a:outerShdw blurRad="57150" dist="50800" dir="2700000" algn="tl" rotWithShape="0">
              <a:srgbClr val="000000">
                <a:alpha val="40000"/>
              </a:srgbClr>
            </a:outerShdw>
          </a:effectLst>
        </p:spPr>
      </p:pic>
      <p:sp>
        <p:nvSpPr>
          <p:cNvPr id="23" name="TextBox 4"/>
          <p:cNvSpPr txBox="1">
            <a:spLocks noChangeArrowheads="1"/>
          </p:cNvSpPr>
          <p:nvPr/>
        </p:nvSpPr>
        <p:spPr bwMode="auto">
          <a:xfrm>
            <a:off x="5029200" y="6172200"/>
            <a:ext cx="3962400" cy="276225"/>
          </a:xfrm>
          <a:prstGeom prst="rect">
            <a:avLst/>
          </a:prstGeom>
          <a:solidFill>
            <a:schemeClr val="tx1"/>
          </a:solidFill>
          <a:ln w="9525">
            <a:noFill/>
            <a:miter lim="800000"/>
            <a:headEnd/>
            <a:tailEnd/>
          </a:ln>
        </p:spPr>
        <p:txBody>
          <a:bodyPr>
            <a:spAutoFit/>
          </a:bodyPr>
          <a:lstStyle/>
          <a:p>
            <a:pPr algn="ctr"/>
            <a:r>
              <a:rPr lang="en-US" sz="1200" b="1" dirty="0">
                <a:solidFill>
                  <a:schemeClr val="bg1"/>
                </a:solidFill>
                <a:latin typeface="Calibri" pitchFamily="34" charset="0"/>
              </a:rPr>
              <a:t>Total Nitrogen Deposition (Kg-N/HA)– CMAQ Output (2001)</a:t>
            </a:r>
          </a:p>
        </p:txBody>
      </p:sp>
      <p:sp>
        <p:nvSpPr>
          <p:cNvPr id="24" name="Rectangle 1"/>
          <p:cNvSpPr>
            <a:spLocks noChangeArrowheads="1"/>
          </p:cNvSpPr>
          <p:nvPr/>
        </p:nvSpPr>
        <p:spPr bwMode="auto">
          <a:xfrm>
            <a:off x="4724400" y="2035149"/>
            <a:ext cx="3886200" cy="692497"/>
          </a:xfrm>
          <a:prstGeom prst="rect">
            <a:avLst/>
          </a:prstGeom>
          <a:solidFill>
            <a:schemeClr val="tx1"/>
          </a:solidFill>
          <a:ln w="28575">
            <a:solidFill>
              <a:schemeClr val="tx2"/>
            </a:solidFill>
            <a:miter lim="800000"/>
            <a:headEnd/>
            <a:tailEnd/>
          </a:ln>
        </p:spPr>
        <p:txBody>
          <a:bodyPr wrap="square" anchor="ctr">
            <a:spAutoFit/>
          </a:bodyPr>
          <a:lstStyle/>
          <a:p>
            <a:pPr eaLnBrk="0" hangingPunct="0">
              <a:defRPr/>
            </a:pPr>
            <a:r>
              <a:rPr lang="en-US" sz="1300" dirty="0">
                <a:solidFill>
                  <a:schemeClr val="bg1"/>
                </a:solidFill>
                <a:sym typeface="Wingdings" pitchFamily="2" charset="2"/>
              </a:rPr>
              <a:t> </a:t>
            </a:r>
            <a:r>
              <a:rPr lang="en-US" sz="1300" dirty="0">
                <a:solidFill>
                  <a:schemeClr val="bg1"/>
                </a:solidFill>
              </a:rPr>
              <a:t>In </a:t>
            </a:r>
            <a:r>
              <a:rPr lang="en-US" sz="1300" dirty="0">
                <a:solidFill>
                  <a:schemeClr val="bg1"/>
                </a:solidFill>
                <a:ea typeface="Calibri" pitchFamily="34" charset="0"/>
              </a:rPr>
              <a:t>the Chesapeake Bay, </a:t>
            </a:r>
            <a:r>
              <a:rPr lang="en-US" sz="1300" b="1" dirty="0">
                <a:solidFill>
                  <a:schemeClr val="tx2">
                    <a:lumMod val="60000"/>
                    <a:lumOff val="40000"/>
                  </a:schemeClr>
                </a:solidFill>
                <a:ea typeface="Calibri" pitchFamily="34" charset="0"/>
              </a:rPr>
              <a:t>at least one third, and probably significantly more, of total nitrogen inputs comes from air deposition</a:t>
            </a:r>
            <a:r>
              <a:rPr lang="en-US" sz="1300" dirty="0">
                <a:solidFill>
                  <a:schemeClr val="tx2">
                    <a:lumMod val="60000"/>
                    <a:lumOff val="40000"/>
                  </a:schemeClr>
                </a:solidFill>
                <a:ea typeface="Calibri" pitchFamily="34" charset="0"/>
              </a:rPr>
              <a:t> </a:t>
            </a:r>
            <a:r>
              <a:rPr lang="en-US" sz="1300" i="1" dirty="0">
                <a:solidFill>
                  <a:schemeClr val="bg1"/>
                </a:solidFill>
                <a:ea typeface="Calibri" pitchFamily="34" charset="0"/>
              </a:rPr>
              <a:t>[STAC Publ. 09-001, 2009]. </a:t>
            </a:r>
          </a:p>
        </p:txBody>
      </p:sp>
      <p:sp>
        <p:nvSpPr>
          <p:cNvPr id="25"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27"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28" name="Picture 27"/>
          <p:cNvPicPr preferRelativeResize="0">
            <a:picLocks noChangeArrowheads="1"/>
          </p:cNvPicPr>
          <p:nvPr/>
        </p:nvPicPr>
        <p:blipFill>
          <a:blip r:embed="rId8" cstate="email"/>
          <a:srcRect/>
          <a:stretch>
            <a:fillRect/>
          </a:stretch>
        </p:blipFill>
        <p:spPr bwMode="auto">
          <a:xfrm>
            <a:off x="6575868" y="94640"/>
            <a:ext cx="411480" cy="274320"/>
          </a:xfrm>
          <a:prstGeom prst="rect">
            <a:avLst/>
          </a:prstGeom>
          <a:noFill/>
          <a:ln w="9525">
            <a:noFill/>
            <a:miter lim="800000"/>
            <a:headEnd/>
            <a:tailEnd/>
          </a:ln>
        </p:spPr>
      </p:pic>
      <p:pic>
        <p:nvPicPr>
          <p:cNvPr id="29" name="Picture 220" descr="webglobe"/>
          <p:cNvPicPr>
            <a:picLocks noChangeAspect="1" noChangeArrowheads="1"/>
          </p:cNvPicPr>
          <p:nvPr/>
        </p:nvPicPr>
        <p:blipFill>
          <a:blip r:embed="rId9"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ChangeArrowheads="1"/>
          </p:cNvSpPr>
          <p:nvPr/>
        </p:nvSpPr>
        <p:spPr bwMode="auto">
          <a:xfrm>
            <a:off x="0" y="149225"/>
            <a:ext cx="6248400" cy="307975"/>
          </a:xfrm>
          <a:prstGeom prst="rect">
            <a:avLst/>
          </a:prstGeom>
          <a:noFill/>
          <a:ln w="9525">
            <a:noFill/>
            <a:miter lim="800000"/>
            <a:headEnd/>
            <a:tailEnd/>
          </a:ln>
        </p:spPr>
        <p:txBody>
          <a:bodyPr anchor="ctr">
            <a:spAutoFit/>
          </a:bodyPr>
          <a:lstStyle/>
          <a:p>
            <a:r>
              <a:rPr lang="en-US" sz="1400" dirty="0">
                <a:solidFill>
                  <a:schemeClr val="bg1"/>
                </a:solidFill>
                <a:ea typeface="Times New Roman" pitchFamily="18" charset="0"/>
                <a:cs typeface="TimesNewRoman"/>
              </a:rPr>
              <a:t>Improved Atmospheric Correction of Satellite Ocean Color </a:t>
            </a:r>
          </a:p>
        </p:txBody>
      </p:sp>
      <p:sp>
        <p:nvSpPr>
          <p:cNvPr id="15" name="Rectangle 14"/>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11"/>
          <p:cNvPicPr>
            <a:picLocks noChangeAspect="1" noChangeArrowheads="1"/>
          </p:cNvPicPr>
          <p:nvPr/>
        </p:nvPicPr>
        <p:blipFill>
          <a:blip r:embed="rId3" cstate="print"/>
          <a:srcRect/>
          <a:stretch>
            <a:fillRect/>
          </a:stretch>
        </p:blipFill>
        <p:spPr bwMode="auto">
          <a:xfrm>
            <a:off x="88900" y="714375"/>
            <a:ext cx="8991600" cy="6040438"/>
          </a:xfrm>
          <a:prstGeom prst="rect">
            <a:avLst/>
          </a:prstGeom>
          <a:solidFill>
            <a:srgbClr val="000000">
              <a:shade val="95000"/>
            </a:srgbClr>
          </a:solidFill>
          <a:ln w="127000" cap="sq">
            <a:noFill/>
            <a:miter lim="800000"/>
          </a:ln>
          <a:effectLst>
            <a:outerShdw blurRad="254000" dist="190500" dir="2700000" sy="90000" algn="bl" rotWithShape="0">
              <a:srgbClr val="000000">
                <a:alpha val="40000"/>
              </a:srgbClr>
            </a:outerShdw>
          </a:effectLst>
        </p:spPr>
      </p:pic>
      <p:sp>
        <p:nvSpPr>
          <p:cNvPr id="10" name="Rectangle 9"/>
          <p:cNvSpPr>
            <a:spLocks noChangeArrowheads="1"/>
          </p:cNvSpPr>
          <p:nvPr/>
        </p:nvSpPr>
        <p:spPr bwMode="auto">
          <a:xfrm>
            <a:off x="228600" y="5244405"/>
            <a:ext cx="6705600" cy="1384995"/>
          </a:xfrm>
          <a:prstGeom prst="rect">
            <a:avLst/>
          </a:prstGeom>
          <a:noFill/>
          <a:ln w="9525">
            <a:noFill/>
            <a:miter lim="800000"/>
            <a:headEnd/>
            <a:tailEnd/>
          </a:ln>
          <a:effectLst>
            <a:softEdge rad="63500"/>
          </a:effectLst>
        </p:spPr>
        <p:txBody>
          <a:bodyPr wrap="square">
            <a:spAutoFit/>
          </a:bodyPr>
          <a:lstStyle/>
          <a:p>
            <a:pPr>
              <a:defRPr/>
            </a:pPr>
            <a:r>
              <a:rPr lang="en-US" sz="1400" dirty="0" smtClean="0">
                <a:solidFill>
                  <a:schemeClr val="bg1"/>
                </a:solidFill>
                <a:ea typeface="Verdana" pitchFamily="34" charset="0"/>
              </a:rPr>
              <a:t>The atmosphere contributes ~ 90% of satellite measured TOA signal in the blue-green, and it must be accurately modeled/removed for accurate ocean color measurements. </a:t>
            </a:r>
          </a:p>
          <a:p>
            <a:pPr>
              <a:defRPr/>
            </a:pPr>
            <a:endParaRPr lang="en-US" sz="1400" dirty="0" smtClean="0">
              <a:solidFill>
                <a:schemeClr val="bg1"/>
              </a:solidFill>
              <a:ea typeface="Verdana" pitchFamily="34" charset="0"/>
            </a:endParaRPr>
          </a:p>
          <a:p>
            <a:pPr>
              <a:defRPr/>
            </a:pPr>
            <a:r>
              <a:rPr lang="en-US" sz="1400" dirty="0" smtClean="0">
                <a:solidFill>
                  <a:schemeClr val="bg1"/>
                </a:solidFill>
                <a:ea typeface="Verdana" pitchFamily="34" charset="0"/>
              </a:rPr>
              <a:t>The </a:t>
            </a:r>
            <a:r>
              <a:rPr lang="en-US" sz="1400" dirty="0">
                <a:solidFill>
                  <a:schemeClr val="bg1"/>
                </a:solidFill>
                <a:ea typeface="Verdana" pitchFamily="34" charset="0"/>
              </a:rPr>
              <a:t>large </a:t>
            </a:r>
            <a:r>
              <a:rPr lang="en-US" sz="1400" dirty="0" err="1">
                <a:solidFill>
                  <a:schemeClr val="bg1"/>
                </a:solidFill>
                <a:ea typeface="Verdana" pitchFamily="34" charset="0"/>
              </a:rPr>
              <a:t>spatio</a:t>
            </a:r>
            <a:r>
              <a:rPr lang="en-US" sz="1400" dirty="0">
                <a:solidFill>
                  <a:schemeClr val="bg1"/>
                </a:solidFill>
                <a:ea typeface="Verdana" pitchFamily="34" charset="0"/>
              </a:rPr>
              <a:t>-temporal variability in aerosols and other absorbing atmospheric constituents such as NO2 </a:t>
            </a:r>
            <a:r>
              <a:rPr lang="en-US" sz="1400" b="1" dirty="0">
                <a:solidFill>
                  <a:schemeClr val="bg1"/>
                </a:solidFill>
                <a:ea typeface="Verdana" pitchFamily="34" charset="0"/>
              </a:rPr>
              <a:t>remains one of the largest sources of uncertainty for satellite ocean color retrievals</a:t>
            </a:r>
            <a:r>
              <a:rPr lang="en-US" sz="1400" dirty="0">
                <a:solidFill>
                  <a:schemeClr val="bg1"/>
                </a:solidFill>
                <a:ea typeface="Verdana" pitchFamily="34" charset="0"/>
              </a:rPr>
              <a:t>, especially in coastal waters that are close to heavily polluted </a:t>
            </a:r>
            <a:r>
              <a:rPr lang="en-US" sz="1400" dirty="0" smtClean="0">
                <a:solidFill>
                  <a:schemeClr val="bg1"/>
                </a:solidFill>
                <a:ea typeface="Verdana" pitchFamily="34" charset="0"/>
              </a:rPr>
              <a:t>areas.</a:t>
            </a:r>
            <a:endParaRPr lang="en-US" sz="1400" dirty="0">
              <a:solidFill>
                <a:schemeClr val="bg1"/>
              </a:solidFill>
              <a:ea typeface="Verdana" pitchFamily="34" charset="0"/>
            </a:endParaRPr>
          </a:p>
        </p:txBody>
      </p:sp>
      <p:sp>
        <p:nvSpPr>
          <p:cNvPr id="9227" name="Rectangle 3"/>
          <p:cNvSpPr>
            <a:spLocks noChangeArrowheads="1"/>
          </p:cNvSpPr>
          <p:nvPr/>
        </p:nvSpPr>
        <p:spPr bwMode="auto">
          <a:xfrm>
            <a:off x="152400" y="762000"/>
            <a:ext cx="2819400" cy="276225"/>
          </a:xfrm>
          <a:prstGeom prst="rect">
            <a:avLst/>
          </a:prstGeom>
          <a:noFill/>
          <a:ln w="9525">
            <a:noFill/>
            <a:miter lim="800000"/>
            <a:headEnd/>
            <a:tailEnd/>
          </a:ln>
        </p:spPr>
        <p:txBody>
          <a:bodyPr anchor="ctr">
            <a:spAutoFit/>
          </a:bodyPr>
          <a:lstStyle/>
          <a:p>
            <a:r>
              <a:rPr lang="en-US" sz="1200">
                <a:solidFill>
                  <a:schemeClr val="bg1"/>
                </a:solidFill>
                <a:latin typeface="Verdana" pitchFamily="34" charset="0"/>
                <a:ea typeface="Calibri" pitchFamily="34" charset="0"/>
                <a:cs typeface="Times New Roman" pitchFamily="18" charset="0"/>
              </a:rPr>
              <a:t>OMI NO2 (April 11, 2005) </a:t>
            </a:r>
          </a:p>
        </p:txBody>
      </p:sp>
      <p:sp>
        <p:nvSpPr>
          <p:cNvPr id="11"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12"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13" name="Picture 12"/>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14"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ChangeArrowheads="1"/>
          </p:cNvSpPr>
          <p:nvPr/>
        </p:nvSpPr>
        <p:spPr bwMode="auto">
          <a:xfrm>
            <a:off x="0" y="149225"/>
            <a:ext cx="6248400" cy="307975"/>
          </a:xfrm>
          <a:prstGeom prst="rect">
            <a:avLst/>
          </a:prstGeom>
          <a:noFill/>
          <a:ln w="9525">
            <a:noFill/>
            <a:miter lim="800000"/>
            <a:headEnd/>
            <a:tailEnd/>
          </a:ln>
        </p:spPr>
        <p:txBody>
          <a:bodyPr anchor="ctr">
            <a:spAutoFit/>
          </a:bodyPr>
          <a:lstStyle/>
          <a:p>
            <a:r>
              <a:rPr lang="en-US" sz="1400" dirty="0">
                <a:solidFill>
                  <a:schemeClr val="bg1"/>
                </a:solidFill>
                <a:ea typeface="Times New Roman" pitchFamily="18" charset="0"/>
                <a:cs typeface="TimesNewRoman"/>
              </a:rPr>
              <a:t>Improved Atmospheric Correction of Satellite Ocean Color </a:t>
            </a:r>
          </a:p>
        </p:txBody>
      </p:sp>
      <p:pic>
        <p:nvPicPr>
          <p:cNvPr id="122882" name="Picture 2"/>
          <p:cNvPicPr>
            <a:picLocks noChangeAspect="1" noChangeArrowheads="1"/>
          </p:cNvPicPr>
          <p:nvPr/>
        </p:nvPicPr>
        <p:blipFill>
          <a:blip r:embed="rId3" cstate="print"/>
          <a:srcRect/>
          <a:stretch>
            <a:fillRect/>
          </a:stretch>
        </p:blipFill>
        <p:spPr bwMode="auto">
          <a:xfrm>
            <a:off x="0" y="609601"/>
            <a:ext cx="9144000" cy="6248400"/>
          </a:xfrm>
          <a:prstGeom prst="rect">
            <a:avLst/>
          </a:prstGeom>
          <a:noFill/>
          <a:ln w="9525">
            <a:noFill/>
            <a:miter lim="800000"/>
            <a:headEnd/>
            <a:tailEnd/>
          </a:ln>
        </p:spPr>
      </p:pic>
      <p:sp>
        <p:nvSpPr>
          <p:cNvPr id="14" name="Rectangle 13"/>
          <p:cNvSpPr/>
          <p:nvPr/>
        </p:nvSpPr>
        <p:spPr>
          <a:xfrm>
            <a:off x="-30228" y="586299"/>
            <a:ext cx="2393604" cy="230832"/>
          </a:xfrm>
          <a:prstGeom prst="rect">
            <a:avLst/>
          </a:prstGeom>
        </p:spPr>
        <p:txBody>
          <a:bodyPr wrap="none">
            <a:spAutoFit/>
          </a:bodyPr>
          <a:lstStyle/>
          <a:p>
            <a:r>
              <a:rPr lang="en-US" sz="900" dirty="0" smtClean="0">
                <a:ea typeface="Verdana" pitchFamily="34" charset="0"/>
              </a:rPr>
              <a:t>by Jay O'Reilly; NOAA/NMFS, Narragansett, RI).</a:t>
            </a:r>
            <a:endParaRPr lang="en-US" sz="900" dirty="0"/>
          </a:p>
        </p:txBody>
      </p:sp>
      <p:sp>
        <p:nvSpPr>
          <p:cNvPr id="15" name="Rectangle 14"/>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a:spLocks noChangeArrowheads="1"/>
          </p:cNvSpPr>
          <p:nvPr/>
        </p:nvSpPr>
        <p:spPr bwMode="auto">
          <a:xfrm>
            <a:off x="5486400" y="5715000"/>
            <a:ext cx="3505200" cy="892552"/>
          </a:xfrm>
          <a:prstGeom prst="rect">
            <a:avLst/>
          </a:prstGeom>
          <a:noFill/>
          <a:ln w="9525">
            <a:noFill/>
            <a:miter lim="800000"/>
            <a:headEnd/>
            <a:tailEnd/>
          </a:ln>
          <a:effectLst>
            <a:softEdge rad="63500"/>
          </a:effectLst>
        </p:spPr>
        <p:txBody>
          <a:bodyPr wrap="square">
            <a:spAutoFit/>
          </a:bodyPr>
          <a:lstStyle/>
          <a:p>
            <a:pPr>
              <a:defRPr/>
            </a:pPr>
            <a:r>
              <a:rPr lang="en-US" sz="1300" dirty="0" smtClean="0">
                <a:solidFill>
                  <a:schemeClr val="bg1"/>
                </a:solidFill>
                <a:ea typeface="Verdana" pitchFamily="34" charset="0"/>
              </a:rPr>
              <a:t>Probability of retrieving negative water-leaving radiances for the </a:t>
            </a:r>
            <a:r>
              <a:rPr lang="en-US" sz="1300" dirty="0" err="1" smtClean="0">
                <a:solidFill>
                  <a:schemeClr val="bg1"/>
                </a:solidFill>
                <a:ea typeface="Verdana" pitchFamily="34" charset="0"/>
              </a:rPr>
              <a:t>SeaWiFS</a:t>
            </a:r>
            <a:r>
              <a:rPr lang="en-US" sz="1300" dirty="0" smtClean="0">
                <a:solidFill>
                  <a:schemeClr val="bg1"/>
                </a:solidFill>
                <a:ea typeface="Verdana" pitchFamily="34" charset="0"/>
              </a:rPr>
              <a:t> 412nm band along the eastern seaboard of North America. </a:t>
            </a:r>
          </a:p>
          <a:p>
            <a:pPr>
              <a:defRPr/>
            </a:pPr>
            <a:endParaRPr lang="en-US" sz="1300" dirty="0">
              <a:solidFill>
                <a:schemeClr val="bg1"/>
              </a:solidFill>
              <a:ea typeface="Verdana" pitchFamily="34" charset="0"/>
            </a:endParaRPr>
          </a:p>
        </p:txBody>
      </p:sp>
      <p:sp>
        <p:nvSpPr>
          <p:cNvPr id="21" name="TextBox 20"/>
          <p:cNvSpPr txBox="1"/>
          <p:nvPr/>
        </p:nvSpPr>
        <p:spPr>
          <a:xfrm>
            <a:off x="0" y="569893"/>
            <a:ext cx="5791200" cy="954107"/>
          </a:xfrm>
          <a:prstGeom prst="rect">
            <a:avLst/>
          </a:prstGeom>
          <a:noFill/>
        </p:spPr>
        <p:txBody>
          <a:bodyPr wrap="square" rtlCol="0">
            <a:spAutoFit/>
          </a:bodyPr>
          <a:lstStyle/>
          <a:p>
            <a:r>
              <a:rPr lang="en-US" sz="1600" b="1" i="1" dirty="0" smtClean="0"/>
              <a:t>	</a:t>
            </a:r>
            <a:endParaRPr lang="en-US" sz="1600" b="1" dirty="0" smtClean="0"/>
          </a:p>
          <a:p>
            <a:r>
              <a:rPr lang="en-US" sz="1600" b="1" dirty="0" smtClean="0"/>
              <a:t>0.0                 0.2                 0.4                 0.6                  0.8                 1.0</a:t>
            </a:r>
          </a:p>
          <a:p>
            <a:endParaRPr lang="en-US" sz="800" b="1" dirty="0"/>
          </a:p>
          <a:p>
            <a:pPr algn="ctr"/>
            <a:r>
              <a:rPr lang="en-US" sz="1600" b="1" i="1" dirty="0" err="1" smtClean="0"/>
              <a:t>nLw</a:t>
            </a:r>
            <a:r>
              <a:rPr lang="en-US" sz="1600" b="1" i="1" dirty="0" smtClean="0"/>
              <a:t> - P</a:t>
            </a:r>
            <a:r>
              <a:rPr lang="en-US" sz="1600" b="1" i="1" baseline="-25000" dirty="0" smtClean="0"/>
              <a:t>neg</a:t>
            </a:r>
            <a:r>
              <a:rPr lang="en-US" sz="1600" b="1" i="1" dirty="0" smtClean="0"/>
              <a:t> </a:t>
            </a:r>
            <a:r>
              <a:rPr lang="en-US" sz="1600" b="1" dirty="0" smtClean="0"/>
              <a:t>(probability)</a:t>
            </a:r>
            <a:endParaRPr lang="en-US" sz="1600" b="1" dirty="0"/>
          </a:p>
        </p:txBody>
      </p:sp>
      <p:sp>
        <p:nvSpPr>
          <p:cNvPr id="17"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18"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19" name="Picture 18"/>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20"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a:solidFill>
                  <a:schemeClr val="bg1"/>
                </a:solidFill>
                <a:ea typeface="Times New Roman" pitchFamily="18" charset="0"/>
                <a:cs typeface="TimesNewRoman"/>
              </a:rPr>
              <a:t>Coastal Ocean Biogeochemical Processes</a:t>
            </a:r>
          </a:p>
        </p:txBody>
      </p:sp>
      <p:sp>
        <p:nvSpPr>
          <p:cNvPr id="13319" name="Rectangle 1"/>
          <p:cNvSpPr>
            <a:spLocks noChangeArrowheads="1"/>
          </p:cNvSpPr>
          <p:nvPr/>
        </p:nvSpPr>
        <p:spPr bwMode="auto">
          <a:xfrm>
            <a:off x="5410200" y="4581942"/>
            <a:ext cx="3733800" cy="2123658"/>
          </a:xfrm>
          <a:prstGeom prst="rect">
            <a:avLst/>
          </a:prstGeom>
          <a:noFill/>
          <a:ln w="9525">
            <a:noFill/>
            <a:miter lim="800000"/>
            <a:headEnd/>
            <a:tailEnd/>
          </a:ln>
        </p:spPr>
        <p:txBody>
          <a:bodyPr anchor="ctr">
            <a:spAutoFit/>
          </a:bodyPr>
          <a:lstStyle/>
          <a:p>
            <a:pPr eaLnBrk="0" hangingPunct="0"/>
            <a:r>
              <a:rPr lang="en-US" sz="1200" b="1" dirty="0">
                <a:solidFill>
                  <a:srgbClr val="ACC1EA"/>
                </a:solidFill>
              </a:rPr>
              <a:t>We need to understand atmospheric variability and accurately account for it in ocean color retrievals. </a:t>
            </a:r>
          </a:p>
          <a:p>
            <a:pPr eaLnBrk="0" hangingPunct="0"/>
            <a:endParaRPr lang="en-US" sz="1200" b="1" dirty="0">
              <a:solidFill>
                <a:srgbClr val="ACC1EA"/>
              </a:solidFill>
            </a:endParaRPr>
          </a:p>
          <a:p>
            <a:pPr eaLnBrk="0" hangingPunct="0"/>
            <a:r>
              <a:rPr lang="en-US" sz="1200" b="1" dirty="0">
                <a:solidFill>
                  <a:srgbClr val="ACC1EA"/>
                </a:solidFill>
              </a:rPr>
              <a:t>Otherwise it will lead to a false </a:t>
            </a:r>
            <a:r>
              <a:rPr lang="en-US" sz="1200" b="1" dirty="0" smtClean="0">
                <a:solidFill>
                  <a:srgbClr val="ACC1EA"/>
                </a:solidFill>
              </a:rPr>
              <a:t>variability in </a:t>
            </a:r>
            <a:r>
              <a:rPr lang="en-US" sz="1200" b="1" dirty="0">
                <a:solidFill>
                  <a:srgbClr val="ACC1EA"/>
                </a:solidFill>
              </a:rPr>
              <a:t>underwater processes</a:t>
            </a:r>
            <a:r>
              <a:rPr lang="en-US" sz="1200" b="1" dirty="0" smtClean="0">
                <a:solidFill>
                  <a:srgbClr val="ACC1EA"/>
                </a:solidFill>
              </a:rPr>
              <a:t>.</a:t>
            </a:r>
          </a:p>
          <a:p>
            <a:pPr eaLnBrk="0" hangingPunct="0"/>
            <a:endParaRPr lang="en-US" sz="1200" b="1" dirty="0" smtClean="0">
              <a:solidFill>
                <a:srgbClr val="ACC1EA"/>
              </a:solidFill>
            </a:endParaRPr>
          </a:p>
          <a:p>
            <a:pPr marL="548640" eaLnBrk="0" hangingPunct="0"/>
            <a:r>
              <a:rPr lang="en-US" sz="1200" i="1" dirty="0" smtClean="0">
                <a:solidFill>
                  <a:srgbClr val="ACC1EA"/>
                </a:solidFill>
              </a:rPr>
              <a:t>Particularly strong gradients in air quality can develop at the land-water interface, where processes such as bay breezes influence the dispersion of pollutants and ozone formation</a:t>
            </a:r>
            <a:r>
              <a:rPr lang="en-US" sz="1200" dirty="0" smtClean="0">
                <a:solidFill>
                  <a:srgbClr val="ACC1EA"/>
                </a:solidFill>
              </a:rPr>
              <a:t>.</a:t>
            </a:r>
          </a:p>
          <a:p>
            <a:pPr eaLnBrk="0" hangingPunct="0"/>
            <a:endParaRPr lang="en-US" sz="1200" b="1" dirty="0" smtClean="0">
              <a:solidFill>
                <a:srgbClr val="ACC1EA"/>
              </a:solidFill>
            </a:endParaRPr>
          </a:p>
        </p:txBody>
      </p:sp>
      <p:sp>
        <p:nvSpPr>
          <p:cNvPr id="13" name="Right Arrow 12"/>
          <p:cNvSpPr/>
          <p:nvPr/>
        </p:nvSpPr>
        <p:spPr>
          <a:xfrm rot="2647982">
            <a:off x="5563313" y="4232259"/>
            <a:ext cx="381000" cy="15240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76200" y="6565612"/>
            <a:ext cx="9067800" cy="292388"/>
          </a:xfrm>
          <a:prstGeom prst="rect">
            <a:avLst/>
          </a:prstGeom>
        </p:spPr>
        <p:txBody>
          <a:bodyPr wrap="square">
            <a:spAutoFit/>
          </a:bodyPr>
          <a:lstStyle/>
          <a:p>
            <a:pPr>
              <a:spcBef>
                <a:spcPct val="50000"/>
              </a:spcBef>
            </a:pPr>
            <a:r>
              <a:rPr lang="en-US" sz="1300" i="1" dirty="0" smtClean="0">
                <a:solidFill>
                  <a:schemeClr val="bg1"/>
                </a:solidFill>
                <a:latin typeface="+mj-lt"/>
              </a:rPr>
              <a:t>Fishman et al., In Press, BAMS</a:t>
            </a:r>
            <a:endParaRPr lang="en-US" sz="1300" i="1" dirty="0">
              <a:solidFill>
                <a:schemeClr val="bg1"/>
              </a:solidFill>
              <a:latin typeface="+mj-lt"/>
            </a:endParaRPr>
          </a:p>
        </p:txBody>
      </p:sp>
      <p:pic>
        <p:nvPicPr>
          <p:cNvPr id="17" name="Picture 2"/>
          <p:cNvPicPr>
            <a:picLocks noChangeAspect="1" noChangeArrowheads="1"/>
          </p:cNvPicPr>
          <p:nvPr/>
        </p:nvPicPr>
        <p:blipFill>
          <a:blip r:embed="rId3" cstate="email"/>
          <a:srcRect/>
          <a:stretch>
            <a:fillRect/>
          </a:stretch>
        </p:blipFill>
        <p:spPr bwMode="auto">
          <a:xfrm>
            <a:off x="130944" y="1676400"/>
            <a:ext cx="5203056" cy="4925672"/>
          </a:xfrm>
          <a:prstGeom prst="rect">
            <a:avLst/>
          </a:prstGeom>
          <a:noFill/>
          <a:ln w="9525">
            <a:noFill/>
            <a:miter lim="800000"/>
            <a:headEnd/>
            <a:tailEnd/>
          </a:ln>
        </p:spPr>
      </p:pic>
      <p:sp>
        <p:nvSpPr>
          <p:cNvPr id="18" name="Rectangle 17"/>
          <p:cNvSpPr/>
          <p:nvPr/>
        </p:nvSpPr>
        <p:spPr>
          <a:xfrm>
            <a:off x="152400" y="685800"/>
            <a:ext cx="8839200" cy="738664"/>
          </a:xfrm>
          <a:prstGeom prst="rect">
            <a:avLst/>
          </a:prstGeom>
        </p:spPr>
        <p:txBody>
          <a:bodyPr wrap="square">
            <a:spAutoFit/>
          </a:bodyPr>
          <a:lstStyle/>
          <a:p>
            <a:r>
              <a:rPr lang="en-US" sz="1400" b="1" dirty="0" smtClean="0">
                <a:solidFill>
                  <a:srgbClr val="ACC1EA"/>
                </a:solidFill>
                <a:latin typeface="+mj-lt"/>
                <a:cs typeface="Arial" pitchFamily="34" charset="0"/>
              </a:rPr>
              <a:t>NASA’s future Decadal Survey GEO-CAPE (</a:t>
            </a:r>
            <a:r>
              <a:rPr lang="en-US" sz="1400" b="1" u="sng" dirty="0" err="1" smtClean="0">
                <a:solidFill>
                  <a:srgbClr val="ACC1EA"/>
                </a:solidFill>
                <a:latin typeface="+mj-lt"/>
                <a:cs typeface="Arial" pitchFamily="34" charset="0"/>
              </a:rPr>
              <a:t>GEO</a:t>
            </a:r>
            <a:r>
              <a:rPr lang="en-US" sz="1400" b="1" dirty="0" err="1" smtClean="0">
                <a:solidFill>
                  <a:srgbClr val="ACC1EA"/>
                </a:solidFill>
                <a:latin typeface="+mj-lt"/>
                <a:cs typeface="Arial" pitchFamily="34" charset="0"/>
              </a:rPr>
              <a:t>stationary</a:t>
            </a:r>
            <a:r>
              <a:rPr lang="en-US" sz="1400" b="1" dirty="0" smtClean="0">
                <a:solidFill>
                  <a:srgbClr val="ACC1EA"/>
                </a:solidFill>
                <a:latin typeface="+mj-lt"/>
                <a:cs typeface="Arial" pitchFamily="34" charset="0"/>
              </a:rPr>
              <a:t> for </a:t>
            </a:r>
            <a:r>
              <a:rPr lang="en-US" sz="1400" b="1" u="sng" dirty="0" smtClean="0">
                <a:solidFill>
                  <a:srgbClr val="ACC1EA"/>
                </a:solidFill>
                <a:latin typeface="+mj-lt"/>
                <a:cs typeface="Arial" pitchFamily="34" charset="0"/>
              </a:rPr>
              <a:t>C</a:t>
            </a:r>
            <a:r>
              <a:rPr lang="en-US" sz="1400" b="1" dirty="0" smtClean="0">
                <a:solidFill>
                  <a:srgbClr val="ACC1EA"/>
                </a:solidFill>
                <a:latin typeface="+mj-lt"/>
                <a:cs typeface="Arial" pitchFamily="34" charset="0"/>
              </a:rPr>
              <a:t>oastal and </a:t>
            </a:r>
            <a:r>
              <a:rPr lang="en-US" sz="1400" b="1" u="sng" dirty="0" smtClean="0">
                <a:solidFill>
                  <a:srgbClr val="ACC1EA"/>
                </a:solidFill>
                <a:latin typeface="+mj-lt"/>
                <a:cs typeface="Arial" pitchFamily="34" charset="0"/>
              </a:rPr>
              <a:t>A</a:t>
            </a:r>
            <a:r>
              <a:rPr lang="en-US" sz="1400" b="1" dirty="0" smtClean="0">
                <a:solidFill>
                  <a:srgbClr val="ACC1EA"/>
                </a:solidFill>
                <a:latin typeface="+mj-lt"/>
                <a:cs typeface="Arial" pitchFamily="34" charset="0"/>
              </a:rPr>
              <a:t>ir </a:t>
            </a:r>
            <a:r>
              <a:rPr lang="en-US" sz="1400" b="1" u="sng" dirty="0" smtClean="0">
                <a:solidFill>
                  <a:srgbClr val="ACC1EA"/>
                </a:solidFill>
                <a:latin typeface="+mj-lt"/>
                <a:cs typeface="Arial" pitchFamily="34" charset="0"/>
              </a:rPr>
              <a:t>P</a:t>
            </a:r>
            <a:r>
              <a:rPr lang="en-US" sz="1400" b="1" dirty="0" smtClean="0">
                <a:solidFill>
                  <a:srgbClr val="ACC1EA"/>
                </a:solidFill>
                <a:latin typeface="+mj-lt"/>
                <a:cs typeface="Arial" pitchFamily="34" charset="0"/>
              </a:rPr>
              <a:t>ollution </a:t>
            </a:r>
            <a:r>
              <a:rPr lang="en-US" sz="1400" b="1" u="sng" dirty="0" smtClean="0">
                <a:solidFill>
                  <a:srgbClr val="ACC1EA"/>
                </a:solidFill>
                <a:latin typeface="+mj-lt"/>
                <a:cs typeface="Arial" pitchFamily="34" charset="0"/>
              </a:rPr>
              <a:t>E</a:t>
            </a:r>
            <a:r>
              <a:rPr lang="en-US" sz="1400" b="1" dirty="0" smtClean="0">
                <a:solidFill>
                  <a:srgbClr val="ACC1EA"/>
                </a:solidFill>
                <a:latin typeface="+mj-lt"/>
                <a:cs typeface="Arial" pitchFamily="34" charset="0"/>
              </a:rPr>
              <a:t>vents) ocean color sensor aims at observing coastal regions at sufficient spatial and temporal scales to resolve near-shore processes, tidal exchanges, coastal fronts, eddies, and track carbon pools and pollutants </a:t>
            </a:r>
            <a:r>
              <a:rPr lang="en-US" sz="1400" i="1" dirty="0" smtClean="0">
                <a:solidFill>
                  <a:srgbClr val="ACC1EA"/>
                </a:solidFill>
                <a:latin typeface="+mj-lt"/>
                <a:cs typeface="Arial" pitchFamily="34" charset="0"/>
              </a:rPr>
              <a:t>(Oceans White Paper).</a:t>
            </a:r>
          </a:p>
        </p:txBody>
      </p:sp>
      <p:sp>
        <p:nvSpPr>
          <p:cNvPr id="26" name="Rectangle 12"/>
          <p:cNvSpPr>
            <a:spLocks noChangeArrowheads="1"/>
          </p:cNvSpPr>
          <p:nvPr/>
        </p:nvSpPr>
        <p:spPr bwMode="auto">
          <a:xfrm>
            <a:off x="5029200" y="1484055"/>
            <a:ext cx="4038600" cy="2554545"/>
          </a:xfrm>
          <a:prstGeom prst="rect">
            <a:avLst/>
          </a:prstGeom>
          <a:noFill/>
          <a:ln w="9525">
            <a:noFill/>
            <a:miter lim="800000"/>
            <a:headEnd/>
            <a:tailEnd/>
          </a:ln>
        </p:spPr>
        <p:txBody>
          <a:bodyPr wrap="square">
            <a:spAutoFit/>
          </a:bodyPr>
          <a:lstStyle/>
          <a:p>
            <a:pPr>
              <a:spcBef>
                <a:spcPts val="1200"/>
              </a:spcBef>
            </a:pPr>
            <a:r>
              <a:rPr lang="en-US" sz="1200" b="1" dirty="0" smtClean="0">
                <a:solidFill>
                  <a:srgbClr val="FFFFFF"/>
                </a:solidFill>
                <a:sym typeface="Wingdings" pitchFamily="2" charset="2"/>
              </a:rPr>
              <a:t>Major objectives:</a:t>
            </a:r>
          </a:p>
          <a:p>
            <a:pPr>
              <a:spcBef>
                <a:spcPts val="1200"/>
              </a:spcBef>
            </a:pPr>
            <a:r>
              <a:rPr lang="en-US" sz="1200" dirty="0" smtClean="0">
                <a:solidFill>
                  <a:srgbClr val="FFFFFF"/>
                </a:solidFill>
                <a:sym typeface="Wingdings" pitchFamily="2" charset="2"/>
              </a:rPr>
              <a:t> </a:t>
            </a:r>
            <a:r>
              <a:rPr lang="en-US" sz="1200" dirty="0" smtClean="0">
                <a:solidFill>
                  <a:srgbClr val="FFFFFF"/>
                </a:solidFill>
              </a:rPr>
              <a:t>Study exchanges of materials (carbon, nutrients, sediments and pollutants) across land-ocean interface</a:t>
            </a:r>
          </a:p>
          <a:p>
            <a:pPr>
              <a:spcBef>
                <a:spcPts val="1200"/>
              </a:spcBef>
              <a:buFont typeface="Wingdings" pitchFamily="2" charset="2"/>
              <a:buChar char="w"/>
            </a:pPr>
            <a:r>
              <a:rPr lang="en-US" sz="1200" dirty="0" smtClean="0">
                <a:solidFill>
                  <a:srgbClr val="FFFFFF"/>
                </a:solidFill>
              </a:rPr>
              <a:t> Resolve </a:t>
            </a:r>
            <a:r>
              <a:rPr lang="en-US" sz="1200" dirty="0" smtClean="0">
                <a:solidFill>
                  <a:schemeClr val="bg1"/>
                </a:solidFill>
              </a:rPr>
              <a:t>short-term, </a:t>
            </a:r>
            <a:r>
              <a:rPr lang="en-US" sz="1200" dirty="0" smtClean="0">
                <a:solidFill>
                  <a:srgbClr val="FFFFFF"/>
                </a:solidFill>
              </a:rPr>
              <a:t>near-shore</a:t>
            </a:r>
            <a:r>
              <a:rPr lang="en-US" sz="1200" dirty="0" smtClean="0">
                <a:solidFill>
                  <a:schemeClr val="bg1"/>
                </a:solidFill>
              </a:rPr>
              <a:t> processes and how they interact with and influence larger scale ecosystem dynamics</a:t>
            </a:r>
          </a:p>
          <a:p>
            <a:pPr>
              <a:spcBef>
                <a:spcPts val="1200"/>
              </a:spcBef>
              <a:buFont typeface="Wingdings" pitchFamily="2" charset="2"/>
              <a:buChar char="w"/>
            </a:pPr>
            <a:r>
              <a:rPr lang="en-US" sz="1200" dirty="0" smtClean="0">
                <a:solidFill>
                  <a:schemeClr val="bg1"/>
                </a:solidFill>
              </a:rPr>
              <a:t> Understand how the productivity and biodiversity of coastal ecosystems are changing, and how these changes relate to natural and anthropogenic forcing</a:t>
            </a:r>
            <a:endParaRPr lang="en-US" sz="1200" dirty="0">
              <a:solidFill>
                <a:srgbClr val="FFFFFF"/>
              </a:solidFill>
            </a:endParaRPr>
          </a:p>
          <a:p>
            <a:pPr>
              <a:spcBef>
                <a:spcPts val="1200"/>
              </a:spcBef>
              <a:buFont typeface="Wingdings" pitchFamily="2" charset="2"/>
              <a:buChar char="w"/>
            </a:pPr>
            <a:r>
              <a:rPr lang="en-US" sz="1200" dirty="0">
                <a:solidFill>
                  <a:srgbClr val="FFFFFF"/>
                </a:solidFill>
              </a:rPr>
              <a:t> Understand time and space scales of </a:t>
            </a:r>
            <a:r>
              <a:rPr lang="en-US" sz="1200" dirty="0" smtClean="0">
                <a:solidFill>
                  <a:srgbClr val="FFFFFF"/>
                </a:solidFill>
              </a:rPr>
              <a:t>ocean biological</a:t>
            </a:r>
            <a:r>
              <a:rPr lang="en-US" sz="1200" dirty="0">
                <a:solidFill>
                  <a:srgbClr val="FFFFFF"/>
                </a:solidFill>
              </a:rPr>
              <a:t>, biogeochemical and optical variability</a:t>
            </a:r>
          </a:p>
        </p:txBody>
      </p:sp>
      <p:sp>
        <p:nvSpPr>
          <p:cNvPr id="14"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15"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20" name="Picture 19"/>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21"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hoto_2.JPG"/>
          <p:cNvPicPr>
            <a:picLocks noChangeAspect="1"/>
          </p:cNvPicPr>
          <p:nvPr/>
        </p:nvPicPr>
        <p:blipFill>
          <a:blip r:embed="rId3" cstate="email"/>
          <a:stretch>
            <a:fillRect/>
          </a:stretch>
        </p:blipFill>
        <p:spPr>
          <a:xfrm>
            <a:off x="0" y="609600"/>
            <a:ext cx="9144000" cy="6248400"/>
          </a:xfrm>
          <a:prstGeom prst="rect">
            <a:avLst/>
          </a:prstGeom>
        </p:spPr>
      </p:pic>
      <p:sp>
        <p:nvSpPr>
          <p:cNvPr id="19" name="Rectangle 18"/>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905000" y="609600"/>
            <a:ext cx="7239000" cy="292388"/>
          </a:xfrm>
          <a:prstGeom prst="rect">
            <a:avLst/>
          </a:prstGeom>
          <a:noFill/>
        </p:spPr>
        <p:txBody>
          <a:bodyPr wrap="square">
            <a:spAutoFit/>
          </a:bodyPr>
          <a:lstStyle/>
          <a:p>
            <a:pPr algn="r"/>
            <a:r>
              <a:rPr lang="en-US" sz="1300" b="1" dirty="0" smtClean="0"/>
              <a:t>NOAA Marine Sanctuaries  Vessel </a:t>
            </a:r>
            <a:r>
              <a:rPr lang="en-US" sz="1300" b="1" dirty="0" err="1" smtClean="0"/>
              <a:t>SRVx</a:t>
            </a:r>
            <a:r>
              <a:rPr lang="en-US" sz="1300" b="1" dirty="0" smtClean="0"/>
              <a:t> - National </a:t>
            </a:r>
            <a:r>
              <a:rPr lang="en-US" sz="1300" b="1" dirty="0"/>
              <a:t>Marine Sanctuary Test and Evaluation Vessel R8501</a:t>
            </a:r>
          </a:p>
        </p:txBody>
      </p:sp>
      <p:sp>
        <p:nvSpPr>
          <p:cNvPr id="15" name="TextBox 14"/>
          <p:cNvSpPr txBox="1"/>
          <p:nvPr/>
        </p:nvSpPr>
        <p:spPr>
          <a:xfrm>
            <a:off x="4648200" y="5440350"/>
            <a:ext cx="4443546" cy="1384995"/>
          </a:xfrm>
          <a:prstGeom prst="rect">
            <a:avLst/>
          </a:prstGeom>
          <a:solidFill>
            <a:schemeClr val="tx1"/>
          </a:solidFill>
          <a:ln w="28575">
            <a:noFill/>
          </a:ln>
        </p:spPr>
        <p:txBody>
          <a:bodyPr wrap="square" rtlCol="0">
            <a:spAutoFit/>
          </a:bodyPr>
          <a:lstStyle/>
          <a:p>
            <a:r>
              <a:rPr lang="en-US" sz="1200" b="1" dirty="0" smtClean="0">
                <a:solidFill>
                  <a:schemeClr val="bg1"/>
                </a:solidFill>
                <a:sym typeface="Wingdings"/>
              </a:rPr>
              <a:t> </a:t>
            </a:r>
            <a:r>
              <a:rPr lang="en-US" sz="1200" b="1" dirty="0" smtClean="0">
                <a:solidFill>
                  <a:schemeClr val="bg1"/>
                </a:solidFill>
              </a:rPr>
              <a:t>Co-Leads/Chief Scientists: </a:t>
            </a:r>
            <a:r>
              <a:rPr lang="en-US" sz="1200" dirty="0" smtClean="0">
                <a:solidFill>
                  <a:schemeClr val="bg1"/>
                </a:solidFill>
              </a:rPr>
              <a:t>Antonio </a:t>
            </a:r>
            <a:r>
              <a:rPr lang="en-US" sz="1200" dirty="0" err="1" smtClean="0">
                <a:solidFill>
                  <a:schemeClr val="bg1"/>
                </a:solidFill>
              </a:rPr>
              <a:t>Mannino</a:t>
            </a:r>
            <a:r>
              <a:rPr lang="en-US" sz="1200" dirty="0" smtClean="0">
                <a:solidFill>
                  <a:schemeClr val="bg1"/>
                </a:solidFill>
              </a:rPr>
              <a:t>  &amp; Maria Tzortziou</a:t>
            </a:r>
          </a:p>
          <a:p>
            <a:pPr marL="91440" indent="-457200"/>
            <a:r>
              <a:rPr lang="en-US" sz="1200" b="1" dirty="0" smtClean="0">
                <a:solidFill>
                  <a:schemeClr val="bg1"/>
                </a:solidFill>
                <a:sym typeface="Wingdings"/>
              </a:rPr>
              <a:t> </a:t>
            </a:r>
            <a:r>
              <a:rPr lang="en-US" sz="1200" b="1" dirty="0" smtClean="0">
                <a:solidFill>
                  <a:schemeClr val="bg1"/>
                </a:solidFill>
              </a:rPr>
              <a:t>Participants: </a:t>
            </a:r>
            <a:r>
              <a:rPr lang="en-US" sz="1200" dirty="0" smtClean="0">
                <a:solidFill>
                  <a:schemeClr val="bg1"/>
                </a:solidFill>
              </a:rPr>
              <a:t>More than 25  scientists and additional students from NASA/GSFC, NOAA, University of Maryland, University of New Hampshire, University of South Florida, Old Dominion University, East Carolina University, Smithsonian Environmental Research Center, Johns Hopkins University, Sigma Space Corporation.</a:t>
            </a:r>
          </a:p>
          <a:p>
            <a:r>
              <a:rPr lang="en-US" sz="1200" b="1" dirty="0" smtClean="0">
                <a:solidFill>
                  <a:schemeClr val="bg1"/>
                </a:solidFill>
                <a:sym typeface="Wingdings"/>
              </a:rPr>
              <a:t> </a:t>
            </a:r>
            <a:r>
              <a:rPr lang="en-US" sz="1200" dirty="0" smtClean="0">
                <a:solidFill>
                  <a:schemeClr val="bg1"/>
                </a:solidFill>
              </a:rPr>
              <a:t>Cardinal Point Captains, LLC  operated the NOAA vessel.</a:t>
            </a:r>
          </a:p>
        </p:txBody>
      </p:sp>
      <p:sp>
        <p:nvSpPr>
          <p:cNvPr id="21"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smtClean="0">
                <a:solidFill>
                  <a:schemeClr val="bg1"/>
                </a:solidFill>
                <a:ea typeface="Times New Roman" pitchFamily="18" charset="0"/>
                <a:cs typeface="TimesNewRoman"/>
              </a:rPr>
              <a:t>GEO-CAPE CBODAQ Campaign in the Chesapeake Bay ( 11-20 July 2011)</a:t>
            </a:r>
            <a:endParaRPr lang="en-US" sz="1400" dirty="0">
              <a:solidFill>
                <a:schemeClr val="bg1"/>
              </a:solidFill>
              <a:ea typeface="Times New Roman" pitchFamily="18" charset="0"/>
              <a:cs typeface="TimesNewRoman"/>
            </a:endParaRPr>
          </a:p>
        </p:txBody>
      </p:sp>
      <p:sp>
        <p:nvSpPr>
          <p:cNvPr id="18"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20"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22" name="Picture 21"/>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23"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descr="Ches_Bay_July29.jpg"/>
          <p:cNvPicPr>
            <a:picLocks noChangeAspect="1"/>
          </p:cNvPicPr>
          <p:nvPr/>
        </p:nvPicPr>
        <p:blipFill>
          <a:blip r:embed="rId3" cstate="email"/>
          <a:stretch>
            <a:fillRect/>
          </a:stretch>
        </p:blipFill>
        <p:spPr>
          <a:xfrm>
            <a:off x="228600" y="721575"/>
            <a:ext cx="8686800" cy="6036256"/>
          </a:xfrm>
          <a:prstGeom prst="rect">
            <a:avLst/>
          </a:prstGeom>
        </p:spPr>
      </p:pic>
      <p:sp>
        <p:nvSpPr>
          <p:cNvPr id="13" name="Rectangle 12"/>
          <p:cNvSpPr/>
          <p:nvPr/>
        </p:nvSpPr>
        <p:spPr>
          <a:xfrm>
            <a:off x="4572000" y="838200"/>
            <a:ext cx="2819400" cy="25908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smtClean="0">
                <a:solidFill>
                  <a:schemeClr val="bg1"/>
                </a:solidFill>
                <a:ea typeface="Times New Roman" pitchFamily="18" charset="0"/>
                <a:cs typeface="TimesNewRoman"/>
              </a:rPr>
              <a:t>GEO-CAPE CBODAQ Campaign in the Chesapeake Bay ( 11-20 July 2011)</a:t>
            </a:r>
            <a:endParaRPr lang="en-US" sz="1400" dirty="0">
              <a:solidFill>
                <a:schemeClr val="bg1"/>
              </a:solidFill>
              <a:ea typeface="Times New Roman" pitchFamily="18" charset="0"/>
              <a:cs typeface="TimesNewRoman"/>
            </a:endParaRPr>
          </a:p>
        </p:txBody>
      </p:sp>
      <p:sp>
        <p:nvSpPr>
          <p:cNvPr id="21" name="TextBox 20"/>
          <p:cNvSpPr txBox="1"/>
          <p:nvPr/>
        </p:nvSpPr>
        <p:spPr>
          <a:xfrm>
            <a:off x="304800" y="838200"/>
            <a:ext cx="1828800" cy="830997"/>
          </a:xfrm>
          <a:prstGeom prst="rect">
            <a:avLst/>
          </a:prstGeom>
          <a:solidFill>
            <a:schemeClr val="tx1"/>
          </a:solidFill>
          <a:ln w="28575">
            <a:solidFill>
              <a:schemeClr val="accent1">
                <a:lumMod val="40000"/>
                <a:lumOff val="60000"/>
              </a:schemeClr>
            </a:solidFill>
          </a:ln>
        </p:spPr>
        <p:txBody>
          <a:bodyPr wrap="square" rtlCol="0">
            <a:spAutoFit/>
          </a:bodyPr>
          <a:lstStyle/>
          <a:p>
            <a:r>
              <a:rPr lang="en-US" sz="1200" b="1" dirty="0" smtClean="0">
                <a:solidFill>
                  <a:schemeClr val="bg1"/>
                </a:solidFill>
              </a:rPr>
              <a:t>Station labels: </a:t>
            </a:r>
          </a:p>
          <a:p>
            <a:r>
              <a:rPr lang="en-US" sz="1200" dirty="0" smtClean="0">
                <a:solidFill>
                  <a:schemeClr val="bg1"/>
                </a:solidFill>
              </a:rPr>
              <a:t>D# = initial drifter station </a:t>
            </a:r>
          </a:p>
          <a:p>
            <a:r>
              <a:rPr lang="en-US" sz="1200" dirty="0" smtClean="0">
                <a:solidFill>
                  <a:schemeClr val="bg1"/>
                </a:solidFill>
              </a:rPr>
              <a:t>T# = transect station</a:t>
            </a:r>
          </a:p>
          <a:p>
            <a:r>
              <a:rPr lang="en-US" sz="1200" dirty="0" smtClean="0">
                <a:solidFill>
                  <a:schemeClr val="bg1"/>
                </a:solidFill>
              </a:rPr>
              <a:t>S# = stationary day</a:t>
            </a:r>
            <a:endParaRPr lang="en-US" sz="1200" dirty="0">
              <a:solidFill>
                <a:schemeClr val="bg1"/>
              </a:solidFill>
            </a:endParaRPr>
          </a:p>
        </p:txBody>
      </p:sp>
      <p:sp>
        <p:nvSpPr>
          <p:cNvPr id="15"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18"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20" name="Picture 19"/>
          <p:cNvPicPr preferRelativeResize="0">
            <a:picLocks noChangeArrowheads="1"/>
          </p:cNvPicPr>
          <p:nvPr/>
        </p:nvPicPr>
        <p:blipFill>
          <a:blip r:embed="rId4" cstate="email"/>
          <a:srcRect/>
          <a:stretch>
            <a:fillRect/>
          </a:stretch>
        </p:blipFill>
        <p:spPr bwMode="auto">
          <a:xfrm>
            <a:off x="6575868" y="94640"/>
            <a:ext cx="411480" cy="274320"/>
          </a:xfrm>
          <a:prstGeom prst="rect">
            <a:avLst/>
          </a:prstGeom>
          <a:noFill/>
          <a:ln w="9525">
            <a:noFill/>
            <a:miter lim="800000"/>
            <a:headEnd/>
            <a:tailEnd/>
          </a:ln>
        </p:spPr>
      </p:pic>
      <p:pic>
        <p:nvPicPr>
          <p:cNvPr id="22" name="Picture 220" descr="webglobe"/>
          <p:cNvPicPr>
            <a:picLocks noChangeAspect="1" noChangeArrowheads="1"/>
          </p:cNvPicPr>
          <p:nvPr/>
        </p:nvPicPr>
        <p:blipFill>
          <a:blip r:embed="rId5"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722925"/>
            <a:ext cx="7620000" cy="3163275"/>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2"/>
          <p:cNvSpPr>
            <a:spLocks noChangeArrowheads="1"/>
          </p:cNvSpPr>
          <p:nvPr/>
        </p:nvSpPr>
        <p:spPr bwMode="auto">
          <a:xfrm>
            <a:off x="0" y="149225"/>
            <a:ext cx="5791200" cy="307975"/>
          </a:xfrm>
          <a:prstGeom prst="rect">
            <a:avLst/>
          </a:prstGeom>
          <a:noFill/>
          <a:ln w="9525">
            <a:noFill/>
            <a:miter lim="800000"/>
            <a:headEnd/>
            <a:tailEnd/>
          </a:ln>
        </p:spPr>
        <p:txBody>
          <a:bodyPr anchor="ctr">
            <a:spAutoFit/>
          </a:bodyPr>
          <a:lstStyle/>
          <a:p>
            <a:r>
              <a:rPr lang="en-US" sz="1400" dirty="0" smtClean="0">
                <a:solidFill>
                  <a:schemeClr val="bg1"/>
                </a:solidFill>
                <a:ea typeface="Times New Roman" pitchFamily="18" charset="0"/>
                <a:cs typeface="TimesNewRoman"/>
              </a:rPr>
              <a:t>GEO-CAPE CBODAQ Campaign in the Chesapeake Bay ( 11-20 July 2011)</a:t>
            </a:r>
            <a:endParaRPr lang="en-US" sz="1400" dirty="0">
              <a:solidFill>
                <a:schemeClr val="bg1"/>
              </a:solidFill>
              <a:ea typeface="Times New Roman" pitchFamily="18" charset="0"/>
              <a:cs typeface="TimesNewRoman"/>
            </a:endParaRPr>
          </a:p>
        </p:txBody>
      </p:sp>
      <p:pic>
        <p:nvPicPr>
          <p:cNvPr id="18" name="Picture 17" descr="DSC_0047.JPG"/>
          <p:cNvPicPr>
            <a:picLocks noChangeAspect="1"/>
          </p:cNvPicPr>
          <p:nvPr/>
        </p:nvPicPr>
        <p:blipFill>
          <a:blip r:embed="rId3" cstate="email"/>
          <a:stretch>
            <a:fillRect/>
          </a:stretch>
        </p:blipFill>
        <p:spPr>
          <a:xfrm>
            <a:off x="7163430" y="2286000"/>
            <a:ext cx="1887367" cy="2819400"/>
          </a:xfrm>
          <a:prstGeom prst="rect">
            <a:avLst/>
          </a:prstGeom>
          <a:ln w="57150">
            <a:solidFill>
              <a:schemeClr val="tx1"/>
            </a:solidFill>
          </a:ln>
        </p:spPr>
      </p:pic>
      <p:pic>
        <p:nvPicPr>
          <p:cNvPr id="21" name="Picture 20" descr="CIMG6427.jpg"/>
          <p:cNvPicPr>
            <a:picLocks noChangeAspect="1"/>
          </p:cNvPicPr>
          <p:nvPr/>
        </p:nvPicPr>
        <p:blipFill>
          <a:blip r:embed="rId4" cstate="email"/>
          <a:stretch>
            <a:fillRect/>
          </a:stretch>
        </p:blipFill>
        <p:spPr>
          <a:xfrm>
            <a:off x="76202" y="3809999"/>
            <a:ext cx="2074332" cy="2987039"/>
          </a:xfrm>
          <a:prstGeom prst="rect">
            <a:avLst/>
          </a:prstGeom>
          <a:ln w="57150">
            <a:solidFill>
              <a:schemeClr val="tx1"/>
            </a:solidFill>
          </a:ln>
        </p:spPr>
      </p:pic>
      <p:pic>
        <p:nvPicPr>
          <p:cNvPr id="22" name="Picture 2"/>
          <p:cNvPicPr>
            <a:picLocks noChangeAspect="1" noChangeArrowheads="1"/>
          </p:cNvPicPr>
          <p:nvPr/>
        </p:nvPicPr>
        <p:blipFill>
          <a:blip r:embed="rId5" cstate="email"/>
          <a:srcRect/>
          <a:stretch>
            <a:fillRect/>
          </a:stretch>
        </p:blipFill>
        <p:spPr bwMode="auto">
          <a:xfrm>
            <a:off x="5992361" y="5029200"/>
            <a:ext cx="2770639" cy="1752600"/>
          </a:xfrm>
          <a:prstGeom prst="rect">
            <a:avLst/>
          </a:prstGeom>
          <a:noFill/>
          <a:ln w="57150">
            <a:solidFill>
              <a:schemeClr val="tx1"/>
            </a:solidFill>
            <a:miter lim="800000"/>
            <a:headEnd/>
            <a:tailEnd/>
          </a:ln>
        </p:spPr>
      </p:pic>
      <p:pic>
        <p:nvPicPr>
          <p:cNvPr id="23" name="Picture 2"/>
          <p:cNvPicPr>
            <a:picLocks noChangeAspect="1" noChangeArrowheads="1"/>
          </p:cNvPicPr>
          <p:nvPr/>
        </p:nvPicPr>
        <p:blipFill>
          <a:blip r:embed="rId6" cstate="email"/>
          <a:srcRect/>
          <a:stretch>
            <a:fillRect/>
          </a:stretch>
        </p:blipFill>
        <p:spPr bwMode="auto">
          <a:xfrm>
            <a:off x="2057400" y="4853919"/>
            <a:ext cx="3276600" cy="1927881"/>
          </a:xfrm>
          <a:prstGeom prst="rect">
            <a:avLst/>
          </a:prstGeom>
          <a:noFill/>
          <a:ln w="57150">
            <a:solidFill>
              <a:schemeClr val="tx1"/>
            </a:solidFill>
            <a:miter lim="800000"/>
            <a:headEnd/>
            <a:tailEnd/>
          </a:ln>
        </p:spPr>
      </p:pic>
      <p:pic>
        <p:nvPicPr>
          <p:cNvPr id="24" name="Picture 23" descr="DSC_0058.JPG"/>
          <p:cNvPicPr>
            <a:picLocks noChangeAspect="1"/>
          </p:cNvPicPr>
          <p:nvPr/>
        </p:nvPicPr>
        <p:blipFill>
          <a:blip r:embed="rId7" cstate="email"/>
          <a:stretch>
            <a:fillRect/>
          </a:stretch>
        </p:blipFill>
        <p:spPr>
          <a:xfrm>
            <a:off x="4343400" y="3786350"/>
            <a:ext cx="2438399" cy="1700050"/>
          </a:xfrm>
          <a:prstGeom prst="rect">
            <a:avLst/>
          </a:prstGeom>
          <a:ln w="57150">
            <a:solidFill>
              <a:schemeClr val="tx1"/>
            </a:solidFill>
          </a:ln>
        </p:spPr>
      </p:pic>
      <p:sp>
        <p:nvSpPr>
          <p:cNvPr id="27" name="Rectangle 1"/>
          <p:cNvSpPr>
            <a:spLocks noChangeArrowheads="1"/>
          </p:cNvSpPr>
          <p:nvPr/>
        </p:nvSpPr>
        <p:spPr bwMode="auto">
          <a:xfrm>
            <a:off x="152400" y="722925"/>
            <a:ext cx="6934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effectLst/>
                <a:latin typeface="Arial" pitchFamily="34" charset="0"/>
                <a:ea typeface="Cambria" pitchFamily="18" charset="0"/>
                <a:cs typeface="Arial" pitchFamily="34" charset="0"/>
              </a:rPr>
              <a:t>Objectives of oceanographic campaign: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Arial" pitchFamily="34" charset="0"/>
              <a:cs typeface="Arial" pitchFamily="34" charset="0"/>
            </a:endParaRPr>
          </a:p>
        </p:txBody>
      </p:sp>
      <p:sp>
        <p:nvSpPr>
          <p:cNvPr id="29" name="Rectangle 1"/>
          <p:cNvSpPr>
            <a:spLocks noChangeArrowheads="1"/>
          </p:cNvSpPr>
          <p:nvPr/>
        </p:nvSpPr>
        <p:spPr bwMode="auto">
          <a:xfrm>
            <a:off x="152400" y="1009554"/>
            <a:ext cx="6934200" cy="1405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Aft>
                <a:spcPct val="0"/>
              </a:spcAft>
            </a:pPr>
            <a:r>
              <a:rPr lang="en-US" sz="1200" dirty="0" smtClean="0">
                <a:solidFill>
                  <a:srgbClr val="FF0000"/>
                </a:solidFill>
                <a:latin typeface="Arial" pitchFamily="34" charset="0"/>
                <a:ea typeface="Cambria" pitchFamily="18" charset="0"/>
                <a:cs typeface="Arial" pitchFamily="34" charset="0"/>
                <a:sym typeface="Wingdings" pitchFamily="2" charset="2"/>
              </a:rPr>
              <a:t></a:t>
            </a:r>
            <a:r>
              <a:rPr kumimoji="0" lang="en-US" sz="1200" b="0" i="0" u="none" strike="noStrike" cap="none" normalizeH="0" baseline="0" dirty="0" smtClean="0">
                <a:ln>
                  <a:noFill/>
                </a:ln>
                <a:effectLst/>
                <a:latin typeface="Arial" pitchFamily="34" charset="0"/>
                <a:ea typeface="Cambria" pitchFamily="18" charset="0"/>
                <a:cs typeface="Arial" pitchFamily="34" charset="0"/>
                <a:sym typeface="Wingdings" pitchFamily="2" charset="2"/>
              </a:rPr>
              <a:t> </a:t>
            </a:r>
            <a:r>
              <a:rPr kumimoji="0" lang="en-US" sz="1200" b="0" i="0" strike="noStrike" cap="none" normalizeH="0" baseline="0" dirty="0" smtClean="0">
                <a:ln>
                  <a:noFill/>
                </a:ln>
                <a:effectLst/>
                <a:latin typeface="Arial" pitchFamily="34" charset="0"/>
                <a:ea typeface="Cambria" pitchFamily="18" charset="0"/>
                <a:cs typeface="Arial" pitchFamily="34" charset="0"/>
              </a:rPr>
              <a:t>Study small scale and short-term dynamics in biogeochemical variables</a:t>
            </a:r>
            <a:r>
              <a:rPr lang="en-US" sz="1200" dirty="0" smtClean="0">
                <a:latin typeface="Arial" pitchFamily="34" charset="0"/>
                <a:ea typeface="Cambria" pitchFamily="18" charset="0"/>
                <a:cs typeface="Arial" pitchFamily="34" charset="0"/>
              </a:rPr>
              <a:t>, and </a:t>
            </a:r>
            <a:r>
              <a:rPr lang="en-US" sz="1200" dirty="0" smtClean="0">
                <a:latin typeface="Arial" pitchFamily="34" charset="0"/>
                <a:cs typeface="Arial" pitchFamily="34" charset="0"/>
              </a:rPr>
              <a:t>de-convolve spatial </a:t>
            </a:r>
          </a:p>
          <a:p>
            <a:pPr eaLnBrk="0" fontAlgn="base" hangingPunct="0">
              <a:spcAft>
                <a:spcPct val="0"/>
              </a:spcAft>
            </a:pPr>
            <a:r>
              <a:rPr lang="en-US" sz="1200" dirty="0" smtClean="0">
                <a:latin typeface="Arial" pitchFamily="34" charset="0"/>
                <a:cs typeface="Arial" pitchFamily="34" charset="0"/>
              </a:rPr>
              <a:t>    gradients with diurnal variability</a:t>
            </a:r>
            <a:endParaRPr kumimoji="0" lang="en-US" sz="1200" b="0" i="0" strike="noStrike" cap="none" normalizeH="0" baseline="0" dirty="0" smtClean="0">
              <a:ln>
                <a:noFill/>
              </a:ln>
              <a:effectLst/>
              <a:latin typeface="Arial" pitchFamily="34" charset="0"/>
              <a:cs typeface="Arial" pitchFamily="34" charset="0"/>
            </a:endParaRPr>
          </a:p>
          <a:p>
            <a:pPr lvl="0" eaLnBrk="0" fontAlgn="base" hangingPunct="0">
              <a:spcBef>
                <a:spcPts val="400"/>
              </a:spcBef>
              <a:spcAft>
                <a:spcPct val="0"/>
              </a:spcAft>
            </a:pPr>
            <a:r>
              <a:rPr lang="en-US" sz="1200" dirty="0" smtClean="0">
                <a:solidFill>
                  <a:srgbClr val="FF0000"/>
                </a:solidFill>
                <a:latin typeface="Arial" pitchFamily="34" charset="0"/>
                <a:ea typeface="Cambria" pitchFamily="18" charset="0"/>
                <a:cs typeface="Arial" pitchFamily="34" charset="0"/>
                <a:sym typeface="Wingdings" pitchFamily="2" charset="2"/>
              </a:rPr>
              <a:t> </a:t>
            </a:r>
            <a:r>
              <a:rPr lang="en-US" sz="1200" dirty="0" smtClean="0">
                <a:latin typeface="Arial" pitchFamily="34" charset="0"/>
                <a:ea typeface="Cambria" pitchFamily="18" charset="0"/>
                <a:cs typeface="Arial" pitchFamily="34" charset="0"/>
              </a:rPr>
              <a:t>Focus on carbon sources and fluxes</a:t>
            </a:r>
          </a:p>
          <a:p>
            <a:pPr lvl="0" eaLnBrk="0" fontAlgn="base" hangingPunct="0">
              <a:spcBef>
                <a:spcPts val="400"/>
              </a:spcBef>
              <a:spcAft>
                <a:spcPct val="0"/>
              </a:spcAft>
            </a:pPr>
            <a:r>
              <a:rPr lang="en-US" sz="1200" dirty="0" smtClean="0">
                <a:solidFill>
                  <a:srgbClr val="FF0000"/>
                </a:solidFill>
                <a:latin typeface="Arial" pitchFamily="34" charset="0"/>
                <a:ea typeface="Cambria" pitchFamily="18" charset="0"/>
                <a:cs typeface="Arial" pitchFamily="34" charset="0"/>
                <a:sym typeface="Wingdings" pitchFamily="2" charset="2"/>
              </a:rPr>
              <a:t> </a:t>
            </a:r>
            <a:r>
              <a:rPr lang="en-US" sz="1200" dirty="0" smtClean="0">
                <a:latin typeface="Arial" pitchFamily="34" charset="0"/>
                <a:ea typeface="Cambria" pitchFamily="18" charset="0"/>
                <a:cs typeface="Arial" pitchFamily="34" charset="0"/>
                <a:sym typeface="Wingdings" pitchFamily="2" charset="2"/>
              </a:rPr>
              <a:t>Look at d</a:t>
            </a:r>
            <a:r>
              <a:rPr lang="en-US" sz="1200" dirty="0" smtClean="0">
                <a:latin typeface="Arial" pitchFamily="34" charset="0"/>
                <a:ea typeface="Cambria" pitchFamily="18" charset="0"/>
                <a:cs typeface="Arial" pitchFamily="34" charset="0"/>
              </a:rPr>
              <a:t>iurnal phytoplankton physiological dynamics &amp; implications for NPP models</a:t>
            </a:r>
          </a:p>
          <a:p>
            <a:pPr eaLnBrk="0" fontAlgn="base" hangingPunct="0">
              <a:spcBef>
                <a:spcPts val="400"/>
              </a:spcBef>
              <a:spcAft>
                <a:spcPct val="0"/>
              </a:spcAft>
            </a:pPr>
            <a:r>
              <a:rPr lang="en-US" sz="1200" dirty="0" smtClean="0">
                <a:solidFill>
                  <a:srgbClr val="FF0000"/>
                </a:solidFill>
                <a:latin typeface="Arial" pitchFamily="34" charset="0"/>
                <a:ea typeface="Cambria" pitchFamily="18" charset="0"/>
                <a:cs typeface="Arial" pitchFamily="34" charset="0"/>
                <a:sym typeface="Wingdings" pitchFamily="2" charset="2"/>
              </a:rPr>
              <a:t> </a:t>
            </a:r>
            <a:r>
              <a:rPr lang="en-US" sz="1200" dirty="0" smtClean="0">
                <a:latin typeface="Arial" pitchFamily="34" charset="0"/>
                <a:ea typeface="Cambria" pitchFamily="18" charset="0"/>
                <a:cs typeface="Arial" pitchFamily="34" charset="0"/>
                <a:sym typeface="Wingdings" pitchFamily="2" charset="2"/>
              </a:rPr>
              <a:t>Address issues related to potential impacts of water quality on human health </a:t>
            </a:r>
            <a:endParaRPr kumimoji="0" lang="en-US" sz="1200" b="0" i="0" strike="noStrike" cap="none" normalizeH="0" baseline="0" dirty="0" smtClean="0">
              <a:ln>
                <a:noFill/>
              </a:ln>
              <a:effectLst/>
              <a:latin typeface="Arial" pitchFamily="34" charset="0"/>
              <a:cs typeface="Arial" pitchFamily="34" charset="0"/>
              <a:sym typeface="Wingdings" pitchFamily="2" charset="2"/>
            </a:endParaRPr>
          </a:p>
          <a:p>
            <a:pPr lvl="0" eaLnBrk="0" fontAlgn="base" hangingPunct="0">
              <a:spcBef>
                <a:spcPts val="400"/>
              </a:spcBef>
              <a:spcAft>
                <a:spcPct val="0"/>
              </a:spcAft>
            </a:pPr>
            <a:r>
              <a:rPr lang="en-US" sz="1200" dirty="0" smtClean="0">
                <a:solidFill>
                  <a:srgbClr val="FF0000"/>
                </a:solidFill>
                <a:latin typeface="Arial" pitchFamily="34" charset="0"/>
                <a:ea typeface="Cambria" pitchFamily="18" charset="0"/>
                <a:cs typeface="Arial" pitchFamily="34" charset="0"/>
                <a:sym typeface="Wingdings" pitchFamily="2" charset="2"/>
              </a:rPr>
              <a:t></a:t>
            </a:r>
            <a:r>
              <a:rPr lang="en-US" sz="1200" dirty="0" smtClean="0">
                <a:latin typeface="Arial" pitchFamily="34" charset="0"/>
                <a:ea typeface="Cambria" pitchFamily="18" charset="0"/>
                <a:cs typeface="Arial" pitchFamily="34" charset="0"/>
                <a:sym typeface="Wingdings" pitchFamily="2" charset="2"/>
              </a:rPr>
              <a:t> </a:t>
            </a:r>
            <a:r>
              <a:rPr kumimoji="0" lang="en-US" sz="1200" b="0" i="0" strike="noStrike" cap="none" normalizeH="0" baseline="0" dirty="0" smtClean="0">
                <a:ln>
                  <a:noFill/>
                </a:ln>
                <a:effectLst/>
                <a:latin typeface="Arial" pitchFamily="34" charset="0"/>
                <a:ea typeface="Cambria" pitchFamily="18" charset="0"/>
                <a:cs typeface="Arial" pitchFamily="34" charset="0"/>
                <a:sym typeface="Wingdings" pitchFamily="2" charset="2"/>
              </a:rPr>
              <a:t>Algorithm development for coastal ocean products</a:t>
            </a:r>
            <a:endParaRPr kumimoji="0" lang="en-US" sz="1200" b="0" i="0" strike="noStrike" cap="none" normalizeH="0" baseline="0" dirty="0" smtClean="0">
              <a:ln>
                <a:noFill/>
              </a:ln>
              <a:effectLst/>
              <a:latin typeface="Arial" pitchFamily="34" charset="0"/>
              <a:cs typeface="Arial" pitchFamily="34" charset="0"/>
              <a:sym typeface="Wingdings" pitchFamily="2" charset="2"/>
            </a:endParaRPr>
          </a:p>
        </p:txBody>
      </p:sp>
      <p:sp>
        <p:nvSpPr>
          <p:cNvPr id="19" name="Rectangle 1"/>
          <p:cNvSpPr>
            <a:spLocks noChangeArrowheads="1"/>
          </p:cNvSpPr>
          <p:nvPr/>
        </p:nvSpPr>
        <p:spPr bwMode="auto">
          <a:xfrm>
            <a:off x="152400" y="2379583"/>
            <a:ext cx="7543800" cy="13542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2880" lvl="0" indent="-914400" fontAlgn="base"/>
            <a:r>
              <a:rPr lang="en-US" sz="1200" dirty="0" smtClean="0">
                <a:solidFill>
                  <a:srgbClr val="FF0000"/>
                </a:solidFill>
                <a:latin typeface="Arial" pitchFamily="34" charset="0"/>
                <a:ea typeface="Cambria" pitchFamily="18" charset="0"/>
                <a:cs typeface="Arial" pitchFamily="34" charset="0"/>
                <a:sym typeface="Wingdings" pitchFamily="2" charset="2"/>
              </a:rPr>
              <a:t> </a:t>
            </a:r>
            <a:r>
              <a:rPr lang="en-US" sz="1200" dirty="0" smtClean="0">
                <a:latin typeface="Arial" pitchFamily="34" charset="0"/>
                <a:ea typeface="Cambria" pitchFamily="18" charset="0"/>
                <a:cs typeface="Arial" pitchFamily="34" charset="0"/>
                <a:sym typeface="Wingdings" pitchFamily="2" charset="2"/>
              </a:rPr>
              <a:t>E</a:t>
            </a:r>
            <a:r>
              <a:rPr lang="en-US" sz="1200" dirty="0" smtClean="0">
                <a:latin typeface="Arial" pitchFamily="34" charset="0"/>
                <a:ea typeface="Calibri"/>
                <a:cs typeface="Arial" pitchFamily="34" charset="0"/>
              </a:rPr>
              <a:t>valuate the spatial and temporal patterns in atmospheric variability and what this variability </a:t>
            </a:r>
          </a:p>
          <a:p>
            <a:pPr marL="182880" lvl="0" indent="-914400" fontAlgn="base"/>
            <a:r>
              <a:rPr lang="en-US" sz="1200" dirty="0" smtClean="0">
                <a:latin typeface="Arial" pitchFamily="34" charset="0"/>
                <a:ea typeface="Calibri"/>
                <a:cs typeface="Arial" pitchFamily="34" charset="0"/>
              </a:rPr>
              <a:t>    represents in terms of uncertainties in GEO-CAPE ocean color data products</a:t>
            </a:r>
            <a:endParaRPr lang="en-US" sz="1200" dirty="0" smtClean="0">
              <a:latin typeface="Arial" pitchFamily="34" charset="0"/>
              <a:ea typeface="Cambria" pitchFamily="18" charset="0"/>
              <a:cs typeface="Arial" pitchFamily="34" charset="0"/>
              <a:sym typeface="Wingdings" pitchFamily="2" charset="2"/>
            </a:endParaRPr>
          </a:p>
          <a:p>
            <a:pPr lvl="0" fontAlgn="base">
              <a:spcBef>
                <a:spcPts val="400"/>
              </a:spcBef>
            </a:pPr>
            <a:r>
              <a:rPr lang="en-US" sz="1200" dirty="0" smtClean="0">
                <a:solidFill>
                  <a:srgbClr val="FF0000"/>
                </a:solidFill>
                <a:latin typeface="Arial" pitchFamily="34" charset="0"/>
                <a:ea typeface="Cambria" pitchFamily="18" charset="0"/>
                <a:cs typeface="Arial" pitchFamily="34" charset="0"/>
                <a:sym typeface="Wingdings" pitchFamily="2" charset="2"/>
              </a:rPr>
              <a:t> </a:t>
            </a:r>
            <a:r>
              <a:rPr lang="en-US" sz="1200" dirty="0" smtClean="0">
                <a:latin typeface="Arial" pitchFamily="34" charset="0"/>
                <a:ea typeface="Calibri"/>
                <a:cs typeface="Arial" pitchFamily="34" charset="0"/>
              </a:rPr>
              <a:t>Apply ACAM and HSRL (High Spectral Resolution </a:t>
            </a:r>
            <a:r>
              <a:rPr lang="en-US" sz="1200" dirty="0" err="1" smtClean="0">
                <a:latin typeface="Arial" pitchFamily="34" charset="0"/>
                <a:ea typeface="Calibri"/>
                <a:cs typeface="Arial" pitchFamily="34" charset="0"/>
              </a:rPr>
              <a:t>Lidar</a:t>
            </a:r>
            <a:r>
              <a:rPr lang="en-US" sz="1200" dirty="0" smtClean="0">
                <a:latin typeface="Arial" pitchFamily="34" charset="0"/>
                <a:ea typeface="Calibri"/>
                <a:cs typeface="Arial" pitchFamily="34" charset="0"/>
              </a:rPr>
              <a:t>) observations to ocean color studies </a:t>
            </a:r>
          </a:p>
          <a:p>
            <a:pPr lvl="0" fontAlgn="base">
              <a:spcBef>
                <a:spcPts val="400"/>
              </a:spcBef>
            </a:pPr>
            <a:r>
              <a:rPr lang="en-US" sz="1200" dirty="0" smtClean="0">
                <a:solidFill>
                  <a:srgbClr val="FF0000"/>
                </a:solidFill>
                <a:latin typeface="Arial" pitchFamily="34" charset="0"/>
                <a:ea typeface="Cambria" pitchFamily="18" charset="0"/>
                <a:cs typeface="Arial" pitchFamily="34" charset="0"/>
                <a:sym typeface="Wingdings" pitchFamily="2" charset="2"/>
              </a:rPr>
              <a:t></a:t>
            </a:r>
            <a:r>
              <a:rPr lang="en-US" sz="1200" dirty="0" smtClean="0">
                <a:latin typeface="Arial" pitchFamily="34" charset="0"/>
                <a:ea typeface="Cambria" pitchFamily="18" charset="0"/>
                <a:cs typeface="Arial" pitchFamily="34" charset="0"/>
                <a:sym typeface="Wingdings" pitchFamily="2" charset="2"/>
              </a:rPr>
              <a:t> Apply results from ocean and air-quality measurements to examine optical closure in the </a:t>
            </a:r>
          </a:p>
          <a:p>
            <a:pPr lvl="0" fontAlgn="base"/>
            <a:r>
              <a:rPr lang="en-US" sz="1200" dirty="0" smtClean="0">
                <a:latin typeface="Arial" pitchFamily="34" charset="0"/>
                <a:ea typeface="Cambria" pitchFamily="18" charset="0"/>
                <a:cs typeface="Arial" pitchFamily="34" charset="0"/>
                <a:sym typeface="Wingdings" pitchFamily="2" charset="2"/>
              </a:rPr>
              <a:t>    ocean-atmosphere system</a:t>
            </a:r>
          </a:p>
          <a:p>
            <a:pPr>
              <a:spcBef>
                <a:spcPts val="400"/>
              </a:spcBef>
            </a:pPr>
            <a:r>
              <a:rPr lang="en-US" sz="1200" dirty="0" smtClean="0">
                <a:solidFill>
                  <a:srgbClr val="FF0000"/>
                </a:solidFill>
                <a:latin typeface="Arial" pitchFamily="34" charset="0"/>
                <a:ea typeface="Cambria" pitchFamily="18" charset="0"/>
                <a:cs typeface="Arial" pitchFamily="34" charset="0"/>
                <a:sym typeface="Wingdings" pitchFamily="2" charset="2"/>
              </a:rPr>
              <a:t></a:t>
            </a:r>
            <a:r>
              <a:rPr lang="en-US" sz="1200" dirty="0" smtClean="0">
                <a:latin typeface="Arial" pitchFamily="34" charset="0"/>
                <a:ea typeface="Cambria" pitchFamily="18" charset="0"/>
                <a:cs typeface="Arial" pitchFamily="34" charset="0"/>
                <a:sym typeface="Wingdings" pitchFamily="2" charset="2"/>
              </a:rPr>
              <a:t> A</a:t>
            </a:r>
            <a:r>
              <a:rPr lang="en-US" sz="1200" dirty="0" smtClean="0">
                <a:latin typeface="Arial" pitchFamily="34" charset="0"/>
                <a:ea typeface="Calibri"/>
                <a:cs typeface="Arial" pitchFamily="34" charset="0"/>
              </a:rPr>
              <a:t>ssess the role of the upper Chesapeake as a net source/sink for certain aerosols and trace gases.</a:t>
            </a:r>
            <a:endParaRPr lang="en-US" sz="1200" dirty="0" smtClean="0">
              <a:latin typeface="Arial" pitchFamily="34" charset="0"/>
              <a:ea typeface="Cambria"/>
              <a:cs typeface="Arial" pitchFamily="34" charset="0"/>
            </a:endParaRPr>
          </a:p>
        </p:txBody>
      </p:sp>
      <p:sp>
        <p:nvSpPr>
          <p:cNvPr id="20" name="WordArt 7"/>
          <p:cNvSpPr>
            <a:spLocks noChangeArrowheads="1" noChangeShapeType="1" noTextEdit="1"/>
          </p:cNvSpPr>
          <p:nvPr/>
        </p:nvSpPr>
        <p:spPr bwMode="auto">
          <a:xfrm>
            <a:off x="7315200" y="115275"/>
            <a:ext cx="1752600" cy="2286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NASA SED Director’s Seminar </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sp>
        <p:nvSpPr>
          <p:cNvPr id="25" name="WordArt 7"/>
          <p:cNvSpPr>
            <a:spLocks noChangeArrowheads="1" noChangeShapeType="1" noTextEdit="1"/>
          </p:cNvSpPr>
          <p:nvPr/>
        </p:nvSpPr>
        <p:spPr bwMode="auto">
          <a:xfrm>
            <a:off x="6629400" y="380999"/>
            <a:ext cx="2438400" cy="152401"/>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gradFill rotWithShape="1">
                  <a:gsLst>
                    <a:gs pos="0">
                      <a:srgbClr val="DD4B23"/>
                    </a:gs>
                    <a:gs pos="100000">
                      <a:srgbClr val="FFFF99"/>
                    </a:gs>
                  </a:gsLst>
                  <a:lin ang="5400000" scaled="1"/>
                </a:gradFill>
                <a:latin typeface="Arial Black"/>
              </a:rPr>
              <a:t>2 March 2012, NASA/GSFC, Greenbelt,  MD</a:t>
            </a:r>
            <a:endParaRPr lang="en-US" sz="3600" kern="10" dirty="0">
              <a:ln w="6350">
                <a:solidFill>
                  <a:srgbClr val="000000"/>
                </a:solidFill>
                <a:round/>
                <a:headEnd/>
                <a:tailEnd/>
              </a:ln>
              <a:gradFill rotWithShape="1">
                <a:gsLst>
                  <a:gs pos="0">
                    <a:srgbClr val="DD4B23"/>
                  </a:gs>
                  <a:gs pos="100000">
                    <a:srgbClr val="FFFF99"/>
                  </a:gs>
                </a:gsLst>
                <a:lin ang="5400000" scaled="1"/>
              </a:gradFill>
              <a:latin typeface="Arial Black"/>
            </a:endParaRPr>
          </a:p>
        </p:txBody>
      </p:sp>
      <p:pic>
        <p:nvPicPr>
          <p:cNvPr id="26" name="Picture 25"/>
          <p:cNvPicPr preferRelativeResize="0">
            <a:picLocks noChangeArrowheads="1"/>
          </p:cNvPicPr>
          <p:nvPr/>
        </p:nvPicPr>
        <p:blipFill>
          <a:blip r:embed="rId8" cstate="email"/>
          <a:srcRect/>
          <a:stretch>
            <a:fillRect/>
          </a:stretch>
        </p:blipFill>
        <p:spPr bwMode="auto">
          <a:xfrm>
            <a:off x="6575868" y="94640"/>
            <a:ext cx="411480" cy="274320"/>
          </a:xfrm>
          <a:prstGeom prst="rect">
            <a:avLst/>
          </a:prstGeom>
          <a:noFill/>
          <a:ln w="9525">
            <a:noFill/>
            <a:miter lim="800000"/>
            <a:headEnd/>
            <a:tailEnd/>
          </a:ln>
        </p:spPr>
      </p:pic>
      <p:pic>
        <p:nvPicPr>
          <p:cNvPr id="33" name="Picture 220" descr="webglobe"/>
          <p:cNvPicPr>
            <a:picLocks noChangeAspect="1" noChangeArrowheads="1"/>
          </p:cNvPicPr>
          <p:nvPr/>
        </p:nvPicPr>
        <p:blipFill>
          <a:blip r:embed="rId9" cstate="email"/>
          <a:srcRect/>
          <a:stretch>
            <a:fillRect/>
          </a:stretch>
        </p:blipFill>
        <p:spPr bwMode="auto">
          <a:xfrm>
            <a:off x="6972741" y="109673"/>
            <a:ext cx="237744" cy="237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8414</TotalTime>
  <Words>1993</Words>
  <Application>Microsoft Office PowerPoint</Application>
  <PresentationFormat>On-screen Show (4:3)</PresentationFormat>
  <Paragraphs>217</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martz</dc:creator>
  <cp:lastModifiedBy>Maria Tzortziou</cp:lastModifiedBy>
  <cp:revision>811</cp:revision>
  <dcterms:created xsi:type="dcterms:W3CDTF">2011-04-28T18:19:22Z</dcterms:created>
  <dcterms:modified xsi:type="dcterms:W3CDTF">2012-03-02T15:41:20Z</dcterms:modified>
</cp:coreProperties>
</file>