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175200" cy="51206400"/>
  <p:notesSz cx="6858000" cy="9144000"/>
  <p:defaultTextStyle>
    <a:defPPr>
      <a:defRPr lang="en-US"/>
    </a:defPPr>
    <a:lvl1pPr marL="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6304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2608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38912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5216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1520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77824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24128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0432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-3258" y="-138"/>
      </p:cViewPr>
      <p:guideLst>
        <p:guide orient="horz" pos="16128"/>
        <p:guide pos="9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0" y="15907179"/>
            <a:ext cx="25648920" cy="10976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280" y="29016960"/>
            <a:ext cx="2112264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A305-F72C-4E6D-8090-657A2C4F73E9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3FF6-7A56-4931-9FB9-39A583BBF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A305-F72C-4E6D-8090-657A2C4F73E9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3FF6-7A56-4931-9FB9-39A583BBF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759368" y="5464394"/>
            <a:ext cx="24438771" cy="1165182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32588" y="5464394"/>
            <a:ext cx="72823862" cy="116518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A305-F72C-4E6D-8090-657A2C4F73E9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3FF6-7A56-4931-9FB9-39A583BBF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A305-F72C-4E6D-8090-657A2C4F73E9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3FF6-7A56-4931-9FB9-39A583BBF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633" y="32904858"/>
            <a:ext cx="25648920" cy="1017016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633" y="21703462"/>
            <a:ext cx="25648920" cy="11201397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6304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A305-F72C-4E6D-8090-657A2C4F73E9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3FF6-7A56-4931-9FB9-39A583BBF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2586" y="31861764"/>
            <a:ext cx="48631314" cy="9012089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66822" y="31861764"/>
            <a:ext cx="48631318" cy="9012089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A305-F72C-4E6D-8090-657A2C4F73E9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3FF6-7A56-4931-9FB9-39A583BBF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2050630"/>
            <a:ext cx="27157680" cy="853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11462178"/>
            <a:ext cx="13332621" cy="477689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800" b="1"/>
            </a:lvl3pPr>
            <a:lvl4pPr marL="4389120" indent="0">
              <a:buNone/>
              <a:defRPr sz="5100" b="1"/>
            </a:lvl4pPr>
            <a:lvl5pPr marL="5852160" indent="0">
              <a:buNone/>
              <a:defRPr sz="5100" b="1"/>
            </a:lvl5pPr>
            <a:lvl6pPr marL="7315200" indent="0">
              <a:buNone/>
              <a:defRPr sz="5100" b="1"/>
            </a:lvl6pPr>
            <a:lvl7pPr marL="8778240" indent="0">
              <a:buNone/>
              <a:defRPr sz="5100" b="1"/>
            </a:lvl7pPr>
            <a:lvl8pPr marL="10241280" indent="0">
              <a:buNone/>
              <a:defRPr sz="5100" b="1"/>
            </a:lvl8pPr>
            <a:lvl9pPr marL="11704320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760" y="16239068"/>
            <a:ext cx="13332621" cy="29502950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8584" y="11462178"/>
            <a:ext cx="13337858" cy="477689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800" b="1"/>
            </a:lvl3pPr>
            <a:lvl4pPr marL="4389120" indent="0">
              <a:buNone/>
              <a:defRPr sz="5100" b="1"/>
            </a:lvl4pPr>
            <a:lvl5pPr marL="5852160" indent="0">
              <a:buNone/>
              <a:defRPr sz="5100" b="1"/>
            </a:lvl5pPr>
            <a:lvl6pPr marL="7315200" indent="0">
              <a:buNone/>
              <a:defRPr sz="5100" b="1"/>
            </a:lvl6pPr>
            <a:lvl7pPr marL="8778240" indent="0">
              <a:buNone/>
              <a:defRPr sz="5100" b="1"/>
            </a:lvl7pPr>
            <a:lvl8pPr marL="10241280" indent="0">
              <a:buNone/>
              <a:defRPr sz="5100" b="1"/>
            </a:lvl8pPr>
            <a:lvl9pPr marL="11704320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8584" y="16239068"/>
            <a:ext cx="13337858" cy="29502950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A305-F72C-4E6D-8090-657A2C4F73E9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3FF6-7A56-4931-9FB9-39A583BBF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A305-F72C-4E6D-8090-657A2C4F73E9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3FF6-7A56-4931-9FB9-39A583BBF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A305-F72C-4E6D-8090-657A2C4F73E9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3FF6-7A56-4931-9FB9-39A583BBF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2" y="2038772"/>
            <a:ext cx="9927433" cy="8676640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665" y="2038779"/>
            <a:ext cx="16868775" cy="43703243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7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762" y="10715419"/>
            <a:ext cx="9927433" cy="35026603"/>
          </a:xfrm>
        </p:spPr>
        <p:txBody>
          <a:bodyPr/>
          <a:lstStyle>
            <a:lvl1pPr marL="0" indent="0">
              <a:buNone/>
              <a:defRPr sz="4500"/>
            </a:lvl1pPr>
            <a:lvl2pPr marL="1463040" indent="0">
              <a:buNone/>
              <a:defRPr sz="3800"/>
            </a:lvl2pPr>
            <a:lvl3pPr marL="2926080" indent="0">
              <a:buNone/>
              <a:defRPr sz="3200"/>
            </a:lvl3pPr>
            <a:lvl4pPr marL="4389120" indent="0">
              <a:buNone/>
              <a:defRPr sz="2900"/>
            </a:lvl4pPr>
            <a:lvl5pPr marL="5852160" indent="0">
              <a:buNone/>
              <a:defRPr sz="2900"/>
            </a:lvl5pPr>
            <a:lvl6pPr marL="7315200" indent="0">
              <a:buNone/>
              <a:defRPr sz="2900"/>
            </a:lvl6pPr>
            <a:lvl7pPr marL="8778240" indent="0">
              <a:buNone/>
              <a:defRPr sz="2900"/>
            </a:lvl7pPr>
            <a:lvl8pPr marL="10241280" indent="0">
              <a:buNone/>
              <a:defRPr sz="2900"/>
            </a:lvl8pPr>
            <a:lvl9pPr marL="11704320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A305-F72C-4E6D-8090-657A2C4F73E9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3FF6-7A56-4931-9FB9-39A583BBF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51" y="35844481"/>
            <a:ext cx="18105120" cy="4231643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14551" y="4575388"/>
            <a:ext cx="18105120" cy="30723840"/>
          </a:xfrm>
        </p:spPr>
        <p:txBody>
          <a:bodyPr/>
          <a:lstStyle>
            <a:lvl1pPr marL="0" indent="0">
              <a:buNone/>
              <a:defRPr sz="10200"/>
            </a:lvl1pPr>
            <a:lvl2pPr marL="1463040" indent="0">
              <a:buNone/>
              <a:defRPr sz="9000"/>
            </a:lvl2pPr>
            <a:lvl3pPr marL="2926080" indent="0">
              <a:buNone/>
              <a:defRPr sz="770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4551" y="40076124"/>
            <a:ext cx="18105120" cy="6009637"/>
          </a:xfrm>
        </p:spPr>
        <p:txBody>
          <a:bodyPr/>
          <a:lstStyle>
            <a:lvl1pPr marL="0" indent="0">
              <a:buNone/>
              <a:defRPr sz="4500"/>
            </a:lvl1pPr>
            <a:lvl2pPr marL="1463040" indent="0">
              <a:buNone/>
              <a:defRPr sz="3800"/>
            </a:lvl2pPr>
            <a:lvl3pPr marL="2926080" indent="0">
              <a:buNone/>
              <a:defRPr sz="3200"/>
            </a:lvl3pPr>
            <a:lvl4pPr marL="4389120" indent="0">
              <a:buNone/>
              <a:defRPr sz="2900"/>
            </a:lvl4pPr>
            <a:lvl5pPr marL="5852160" indent="0">
              <a:buNone/>
              <a:defRPr sz="2900"/>
            </a:lvl5pPr>
            <a:lvl6pPr marL="7315200" indent="0">
              <a:buNone/>
              <a:defRPr sz="2900"/>
            </a:lvl6pPr>
            <a:lvl7pPr marL="8778240" indent="0">
              <a:buNone/>
              <a:defRPr sz="2900"/>
            </a:lvl7pPr>
            <a:lvl8pPr marL="10241280" indent="0">
              <a:buNone/>
              <a:defRPr sz="2900"/>
            </a:lvl8pPr>
            <a:lvl9pPr marL="11704320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A305-F72C-4E6D-8090-657A2C4F73E9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3FF6-7A56-4931-9FB9-39A583BBF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2050630"/>
            <a:ext cx="27157680" cy="8534400"/>
          </a:xfrm>
          <a:prstGeom prst="rect">
            <a:avLst/>
          </a:prstGeom>
        </p:spPr>
        <p:txBody>
          <a:bodyPr vert="horz" lIns="292608" tIns="146304" rIns="292608" bIns="1463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11948164"/>
            <a:ext cx="27157680" cy="33793858"/>
          </a:xfrm>
          <a:prstGeom prst="rect">
            <a:avLst/>
          </a:prstGeom>
        </p:spPr>
        <p:txBody>
          <a:bodyPr vert="horz" lIns="292608" tIns="146304" rIns="292608" bIns="1463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47460752"/>
            <a:ext cx="7040880" cy="2726268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9A305-F72C-4E6D-8090-657A2C4F73E9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09860" y="47460752"/>
            <a:ext cx="9555480" cy="2726268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25560" y="47460752"/>
            <a:ext cx="7040880" cy="2726268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E3FF6-7A56-4931-9FB9-39A583BBFB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26080" rtl="0" eaLnBrk="1" latinLnBrk="0" hangingPunct="1">
        <a:spcBef>
          <a:spcPct val="0"/>
        </a:spcBef>
        <a:buNone/>
        <a:defRPr sz="1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2926080" rtl="0" eaLnBrk="1" latinLnBrk="0" hangingPunct="1">
        <a:spcBef>
          <a:spcPct val="20000"/>
        </a:spcBef>
        <a:buFont typeface="Arial" pitchFamily="34" charset="0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1pPr>
      <a:lvl2pPr marL="2377440" indent="-914400" algn="l" defTabSz="292608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spcBef>
          <a:spcPct val="20000"/>
        </a:spcBef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spcBef>
          <a:spcPct val="20000"/>
        </a:spcBef>
        <a:buFont typeface="Arial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avdc.gsfc.nasa.gov/38156f683b67c2b55a029a5d77e30e73/_analysis/all/images/FW5/Pandora_All_O3_FW5_20110627_avg30.png" TargetMode="External"/><Relationship Id="rId1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hyperlink" Target="http://avdc.gsfc.nasa.gov/38156f683b67c2b55a029a5d77e30e73/_analysis/all/images/FW2/Pandora_All_NO2_FW2_20110727_avg30.png" TargetMode="External"/><Relationship Id="rId12" Type="http://schemas.openxmlformats.org/officeDocument/2006/relationships/image" Target="../media/image8.png"/><Relationship Id="rId17" Type="http://schemas.openxmlformats.org/officeDocument/2006/relationships/hyperlink" Target="http://avdc.gsfc.nasa.gov/38156f683b67c2b55a029a5d77e30e73/_analysis/all/images/FW5/Pandora_All_O3_FW5_20110629_avg30.png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://avdc.gsfc.nasa.gov/38156f683b67c2b55a029a5d77e30e73/_analysis/all/images/FW2/Pandora_All_NO2_FW2_20110729_avg30.png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://avdc.gsfc.nasa.gov/38156f683b67c2b55a029a5d77e30e73/_analysis/all/images/FW5/Pandora_All_O3_FW5_20110628_avg30.png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://avdc.gsfc.nasa.gov/38156f683b67c2b55a029a5d77e30e73/_analysis/all/images/FW2/Pandora_All_NO2_FW2_20110728_avg30.png" TargetMode="Externa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14400"/>
            <a:ext cx="30175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              </a:t>
            </a:r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COMPARE OMI with Pandora NO</a:t>
            </a:r>
            <a:r>
              <a:rPr lang="en-US" sz="8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 and O</a:t>
            </a:r>
            <a:r>
              <a:rPr lang="en-US" sz="8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  <a:p>
            <a:endParaRPr lang="en-US" sz="6000" b="1" baseline="-250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6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6000" b="1" dirty="0" smtClean="0">
                <a:latin typeface="Arial Black" pitchFamily="34" charset="0"/>
              </a:rPr>
              <a:t>Jay Herman   Alexander Cede   Maria Tzortziou</a:t>
            </a:r>
          </a:p>
          <a:p>
            <a:pPr algn="ctr"/>
            <a:r>
              <a:rPr lang="en-US" sz="6000" b="1" dirty="0" smtClean="0">
                <a:latin typeface="Arial Black" pitchFamily="34" charset="0"/>
              </a:rPr>
              <a:t>    Nader Abuhassan    Christian Rechter</a:t>
            </a:r>
          </a:p>
          <a:p>
            <a:endParaRPr lang="en-US" dirty="0"/>
          </a:p>
        </p:txBody>
      </p:sp>
      <p:sp>
        <p:nvSpPr>
          <p:cNvPr id="6" name="Minus 5"/>
          <p:cNvSpPr/>
          <p:nvPr/>
        </p:nvSpPr>
        <p:spPr>
          <a:xfrm>
            <a:off x="0" y="4800600"/>
            <a:ext cx="301752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P1010088"/>
          <p:cNvPicPr>
            <a:picLocks noChangeAspect="1" noChangeArrowheads="1"/>
          </p:cNvPicPr>
          <p:nvPr/>
        </p:nvPicPr>
        <p:blipFill>
          <a:blip r:embed="rId2" cstate="print"/>
          <a:srcRect l="7500" t="11250" r="7500" b="11250"/>
          <a:stretch>
            <a:fillRect/>
          </a:stretch>
        </p:blipFill>
        <p:spPr bwMode="auto">
          <a:xfrm>
            <a:off x="1371600" y="8991600"/>
            <a:ext cx="3948112" cy="4800600"/>
          </a:xfrm>
          <a:prstGeom prst="rect">
            <a:avLst/>
          </a:prstGeom>
          <a:noFill/>
        </p:spPr>
      </p:pic>
      <p:pic>
        <p:nvPicPr>
          <p:cNvPr id="8" name="Picture 5" descr="aad44442f3059eb6884cb6f3dfbdd0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848600"/>
            <a:ext cx="2667000" cy="1989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4953000"/>
            <a:ext cx="150876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What is PANDORA?      </a:t>
            </a:r>
          </a:p>
          <a:p>
            <a:r>
              <a:rPr lang="en-US" sz="6000" b="1" dirty="0" smtClean="0">
                <a:latin typeface="Arial" charset="0"/>
              </a:rPr>
              <a:t>Pandora is a small spectrometer system, It consists of …</a:t>
            </a:r>
            <a:endParaRPr lang="en-US" sz="6000" b="1" dirty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4800" y="7924800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Arial" charset="0"/>
              </a:rPr>
              <a:t>a “miniature”</a:t>
            </a:r>
          </a:p>
          <a:p>
            <a:r>
              <a:rPr lang="en-US" sz="6000" b="1" dirty="0" smtClean="0">
                <a:latin typeface="Arial" charset="0"/>
              </a:rPr>
              <a:t>spectrometer</a:t>
            </a:r>
            <a:endParaRPr lang="en-US" sz="6000" b="1" dirty="0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7800" y="10287000"/>
            <a:ext cx="80906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Arial" charset="0"/>
              </a:rPr>
              <a:t>and a head sensor on</a:t>
            </a:r>
          </a:p>
          <a:p>
            <a:r>
              <a:rPr lang="en-US" sz="6000" b="1" dirty="0" smtClean="0">
                <a:latin typeface="Arial" charset="0"/>
              </a:rPr>
              <a:t> a sun tracker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13944600"/>
            <a:ext cx="150876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Measures sun and sky radiance from 270 to 530 nm in 0.5 nm steps with a 1.6</a:t>
            </a:r>
            <a:r>
              <a:rPr lang="en-US" b="1" baseline="30000" dirty="0" smtClean="0"/>
              <a:t>o</a:t>
            </a:r>
            <a:r>
              <a:rPr lang="en-US" b="1" dirty="0" smtClean="0"/>
              <a:t> field of view. Products: NO</a:t>
            </a:r>
            <a:r>
              <a:rPr lang="en-US" b="1" baseline="-25000" dirty="0" smtClean="0"/>
              <a:t>2</a:t>
            </a:r>
            <a:r>
              <a:rPr lang="en-US" b="1" dirty="0" smtClean="0"/>
              <a:t>, H</a:t>
            </a:r>
            <a:r>
              <a:rPr lang="en-US" b="1" baseline="-25000" dirty="0" smtClean="0"/>
              <a:t>2</a:t>
            </a:r>
            <a:r>
              <a:rPr lang="en-US" b="1" dirty="0" smtClean="0"/>
              <a:t>O, O</a:t>
            </a:r>
            <a:r>
              <a:rPr lang="en-US" b="1" baseline="-25000" dirty="0" smtClean="0"/>
              <a:t>3</a:t>
            </a:r>
            <a:r>
              <a:rPr lang="en-US" b="1" dirty="0" smtClean="0"/>
              <a:t>, SO</a:t>
            </a:r>
            <a:r>
              <a:rPr lang="en-US" b="1" baseline="-25000" dirty="0" smtClean="0"/>
              <a:t>2</a:t>
            </a:r>
            <a:r>
              <a:rPr lang="en-US" b="1" dirty="0" smtClean="0"/>
              <a:t>, HCHO, and aerosol properties.</a:t>
            </a:r>
            <a:endParaRPr lang="en-US" b="1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4800" y="7010400"/>
            <a:ext cx="14492905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6535400" y="5562600"/>
            <a:ext cx="109905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What Does Pandora Measure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830800"/>
            <a:ext cx="9144000" cy="686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 flipH="1">
            <a:off x="184731" y="24612600"/>
            <a:ext cx="100260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of Measurements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17754599"/>
            <a:ext cx="21031200" cy="142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Pandora_All_NO2_FW2_20110727_avg30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1851600"/>
            <a:ext cx="10134600" cy="8409563"/>
          </a:xfrm>
          <a:prstGeom prst="rect">
            <a:avLst/>
          </a:prstGeom>
          <a:noFill/>
        </p:spPr>
      </p:pic>
      <p:pic>
        <p:nvPicPr>
          <p:cNvPr id="11268" name="Picture 4" descr="Pandora_All_NO2_FW2_20110728_avg30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48800" y="31989407"/>
            <a:ext cx="10210800" cy="8472793"/>
          </a:xfrm>
          <a:prstGeom prst="rect">
            <a:avLst/>
          </a:prstGeom>
          <a:noFill/>
        </p:spPr>
      </p:pic>
      <p:pic>
        <p:nvPicPr>
          <p:cNvPr id="11272" name="Picture 8" descr="Pandora_All_NO2_FW2_20110729_avg30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126200" y="31775400"/>
            <a:ext cx="10591800" cy="8788942"/>
          </a:xfrm>
          <a:prstGeom prst="rect">
            <a:avLst/>
          </a:prstGeom>
          <a:noFill/>
        </p:spPr>
      </p:pic>
      <p:pic>
        <p:nvPicPr>
          <p:cNvPr id="11274" name="Picture 10" descr="Pandora_All_O3_FW5_20110627_avg30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0386000"/>
            <a:ext cx="10668000" cy="8852171"/>
          </a:xfrm>
          <a:prstGeom prst="rect">
            <a:avLst/>
          </a:prstGeom>
          <a:noFill/>
        </p:spPr>
      </p:pic>
      <p:pic>
        <p:nvPicPr>
          <p:cNvPr id="11276" name="Picture 12" descr="Pandora_All_O3_FW5_20110628_avg30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982200" y="40614600"/>
            <a:ext cx="10363200" cy="8599252"/>
          </a:xfrm>
          <a:prstGeom prst="rect">
            <a:avLst/>
          </a:prstGeom>
          <a:noFill/>
        </p:spPr>
      </p:pic>
      <p:pic>
        <p:nvPicPr>
          <p:cNvPr id="11278" name="Picture 14" descr="Pandora_All_O3_FW5_20110629_avg30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735800" y="40462200"/>
            <a:ext cx="10439400" cy="866248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04800" y="27736800"/>
            <a:ext cx="8991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average NO</a:t>
            </a:r>
            <a:r>
              <a:rPr lang="en-US" baseline="-25000" dirty="0" smtClean="0"/>
              <a:t>2</a:t>
            </a:r>
            <a:r>
              <a:rPr lang="en-US" dirty="0" smtClean="0"/>
              <a:t> and O</a:t>
            </a:r>
            <a:r>
              <a:rPr lang="en-US" baseline="-25000" dirty="0" smtClean="0"/>
              <a:t>3</a:t>
            </a:r>
            <a:r>
              <a:rPr lang="en-US" dirty="0" smtClean="0"/>
              <a:t> compared with OMI values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" y="49834800"/>
            <a:ext cx="2926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Pandora vaalues of NO2 and O3 are based on preliminary calibration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114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jrherman</dc:creator>
  <cp:lastModifiedBy>jrherman</cp:lastModifiedBy>
  <cp:revision>53</cp:revision>
  <dcterms:created xsi:type="dcterms:W3CDTF">2011-08-23T15:19:39Z</dcterms:created>
  <dcterms:modified xsi:type="dcterms:W3CDTF">2011-08-23T23:58:43Z</dcterms:modified>
</cp:coreProperties>
</file>