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8" r:id="rId3"/>
    <p:sldId id="259" r:id="rId4"/>
    <p:sldId id="256" r:id="rId5"/>
    <p:sldId id="264" r:id="rId6"/>
    <p:sldId id="265" r:id="rId7"/>
    <p:sldId id="258" r:id="rId8"/>
    <p:sldId id="261" r:id="rId9"/>
    <p:sldId id="262" r:id="rId10"/>
    <p:sldId id="266" r:id="rId11"/>
    <p:sldId id="267" r:id="rId12"/>
    <p:sldId id="26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73D6B2-8A36-8B44-8B68-F0E7204E029E}" type="datetimeFigureOut">
              <a:rPr lang="en-US" smtClean="0"/>
              <a:pPr/>
              <a:t>6/25/2010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E252C-74AE-044A-B23C-DE522EA228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3D6B2-8A36-8B44-8B68-F0E7204E029E}" type="datetimeFigureOut">
              <a:rPr lang="en-US" smtClean="0"/>
              <a:pPr/>
              <a:t>6/25/2010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E252C-74AE-044A-B23C-DE522EA228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3D6B2-8A36-8B44-8B68-F0E7204E029E}" type="datetimeFigureOut">
              <a:rPr lang="en-US" smtClean="0"/>
              <a:pPr/>
              <a:t>6/25/2010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E252C-74AE-044A-B23C-DE522EA228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3D6B2-8A36-8B44-8B68-F0E7204E029E}" type="datetimeFigureOut">
              <a:rPr lang="en-US" smtClean="0"/>
              <a:pPr/>
              <a:t>6/25/2010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E252C-74AE-044A-B23C-DE522EA228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73D6B2-8A36-8B44-8B68-F0E7204E029E}" type="datetimeFigureOut">
              <a:rPr lang="en-US" smtClean="0"/>
              <a:pPr/>
              <a:t>6/25/2010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E252C-74AE-044A-B23C-DE522EA228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73D6B2-8A36-8B44-8B68-F0E7204E029E}" type="datetimeFigureOut">
              <a:rPr lang="en-US" smtClean="0"/>
              <a:pPr/>
              <a:t>6/25/2010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E252C-74AE-044A-B23C-DE522EA228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73D6B2-8A36-8B44-8B68-F0E7204E029E}" type="datetimeFigureOut">
              <a:rPr lang="en-US" smtClean="0"/>
              <a:pPr/>
              <a:t>6/25/2010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E252C-74AE-044A-B23C-DE522EA228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73D6B2-8A36-8B44-8B68-F0E7204E029E}" type="datetimeFigureOut">
              <a:rPr lang="en-US" smtClean="0"/>
              <a:pPr/>
              <a:t>6/25/2010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E252C-74AE-044A-B23C-DE522EA228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3D6B2-8A36-8B44-8B68-F0E7204E029E}" type="datetimeFigureOut">
              <a:rPr lang="en-US" smtClean="0"/>
              <a:pPr/>
              <a:t>6/25/2010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E252C-74AE-044A-B23C-DE522EA228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3D6B2-8A36-8B44-8B68-F0E7204E029E}" type="datetimeFigureOut">
              <a:rPr lang="en-US" smtClean="0"/>
              <a:pPr/>
              <a:t>6/25/2010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E252C-74AE-044A-B23C-DE522EA228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3D6B2-8A36-8B44-8B68-F0E7204E029E}" type="datetimeFigureOut">
              <a:rPr lang="en-US" smtClean="0"/>
              <a:pPr/>
              <a:t>6/25/2010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E252C-74AE-044A-B23C-DE522EA228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3D6B2-8A36-8B44-8B68-F0E7204E029E}" type="datetimeFigureOut">
              <a:rPr lang="en-US" smtClean="0"/>
              <a:pPr/>
              <a:t>6/25/2010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E252C-74AE-044A-B23C-DE522EA228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624759"/>
          <a:ext cx="6096000" cy="3413760"/>
        </p:xfrm>
        <a:graphic>
          <a:graphicData uri="http://schemas.openxmlformats.org/drawingml/2006/table">
            <a:tbl>
              <a:tblPr/>
              <a:tblGrid>
                <a:gridCol w="1100938"/>
                <a:gridCol w="915619"/>
                <a:gridCol w="2807817"/>
                <a:gridCol w="1271626"/>
              </a:tblGrid>
              <a:tr h="640080">
                <a:tc>
                  <a:txBody>
                    <a:bodyPr/>
                    <a:lstStyle/>
                    <a:p>
                      <a:pPr marL="0" marR="0" indent="0">
                        <a:spcBef>
                          <a:spcPts val="0"/>
                        </a:spcBef>
                        <a:spcAft>
                          <a:spcPts val="0"/>
                        </a:spcAft>
                      </a:pPr>
                      <a:r>
                        <a:rPr lang="en-US" sz="1400" dirty="0">
                          <a:solidFill>
                            <a:srgbClr val="000000"/>
                          </a:solidFill>
                          <a:latin typeface="Symbol"/>
                          <a:ea typeface="Times New Roman"/>
                          <a:cs typeface="Times New Roman"/>
                        </a:rPr>
                        <a:t>l (</a:t>
                      </a:r>
                      <a:r>
                        <a:rPr lang="en-US" sz="1400" dirty="0">
                          <a:solidFill>
                            <a:srgbClr val="000000"/>
                          </a:solidFill>
                          <a:latin typeface="Times New Roman"/>
                          <a:ea typeface="Times New Roman"/>
                          <a:cs typeface="Times New Roman"/>
                        </a:rPr>
                        <a:t>nm)</a:t>
                      </a:r>
                      <a:endParaRPr lang="en-US" sz="120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marL="0" marR="0" indent="0">
                        <a:spcBef>
                          <a:spcPts val="0"/>
                        </a:spcBef>
                        <a:spcAft>
                          <a:spcPts val="0"/>
                        </a:spcAft>
                      </a:pPr>
                      <a:r>
                        <a:rPr lang="en-US" sz="1400">
                          <a:solidFill>
                            <a:srgbClr val="000000"/>
                          </a:solidFill>
                          <a:latin typeface="Symbol"/>
                          <a:ea typeface="Times New Roman"/>
                          <a:cs typeface="Times New Roman"/>
                        </a:rPr>
                        <a:t>Dl (</a:t>
                      </a:r>
                      <a:r>
                        <a:rPr lang="en-US" sz="1400">
                          <a:solidFill>
                            <a:srgbClr val="000000"/>
                          </a:solidFill>
                          <a:latin typeface="Times New Roman"/>
                          <a:ea typeface="Times New Roman"/>
                          <a:cs typeface="Times New Roman"/>
                        </a:rPr>
                        <a:t>nm)</a:t>
                      </a:r>
                      <a:endParaRPr lang="en-US" sz="12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marL="0" marR="0" indent="0">
                        <a:spcBef>
                          <a:spcPts val="0"/>
                        </a:spcBef>
                        <a:spcAft>
                          <a:spcPts val="0"/>
                        </a:spcAft>
                      </a:pPr>
                      <a:r>
                        <a:rPr lang="en-US" sz="1400" dirty="0">
                          <a:solidFill>
                            <a:srgbClr val="000000"/>
                          </a:solidFill>
                          <a:latin typeface="Times New Roman"/>
                          <a:ea typeface="Times New Roman"/>
                          <a:cs typeface="Times New Roman"/>
                        </a:rPr>
                        <a:t>Purpose</a:t>
                      </a:r>
                      <a:endParaRPr lang="en-US" sz="120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marL="0" marR="0" indent="0" algn="ctr">
                        <a:spcBef>
                          <a:spcPts val="0"/>
                        </a:spcBef>
                        <a:spcAft>
                          <a:spcPts val="0"/>
                        </a:spcAft>
                      </a:pPr>
                      <a:r>
                        <a:rPr lang="en-US" sz="1400">
                          <a:solidFill>
                            <a:srgbClr val="000000"/>
                          </a:solidFill>
                          <a:latin typeface="Times New Roman"/>
                          <a:ea typeface="Times New Roman"/>
                          <a:cs typeface="Times New Roman"/>
                        </a:rPr>
                        <a:t>Spatial Resolution (km)</a:t>
                      </a:r>
                      <a:endParaRPr lang="en-US" sz="12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r>
              <a:tr h="213360">
                <a:tc>
                  <a:txBody>
                    <a:bodyPr/>
                    <a:lstStyle/>
                    <a:p>
                      <a:pPr marL="0" marR="0">
                        <a:spcBef>
                          <a:spcPts val="0"/>
                        </a:spcBef>
                        <a:spcAft>
                          <a:spcPts val="0"/>
                        </a:spcAft>
                      </a:pPr>
                      <a:r>
                        <a:rPr lang="en-US" sz="1400" b="1" i="1">
                          <a:latin typeface="Times New Roman"/>
                          <a:ea typeface="Calibri"/>
                          <a:cs typeface="Times New Roman"/>
                        </a:rPr>
                        <a:t>317.5</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a:latin typeface="Times New Roman"/>
                          <a:ea typeface="Calibri"/>
                          <a:cs typeface="Times New Roman"/>
                        </a:rPr>
                        <a:t>1</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dirty="0">
                          <a:latin typeface="Times New Roman"/>
                          <a:ea typeface="Calibri"/>
                          <a:cs typeface="Times New Roman"/>
                        </a:rPr>
                        <a:t>Ozone, SO</a:t>
                      </a:r>
                      <a:r>
                        <a:rPr lang="en-US" sz="1400" b="1" i="1" baseline="-25000" dirty="0">
                          <a:latin typeface="Times New Roman"/>
                          <a:ea typeface="Calibri"/>
                          <a:cs typeface="Times New Roman"/>
                        </a:rPr>
                        <a:t>2 </a:t>
                      </a:r>
                      <a:r>
                        <a:rPr lang="en-US" sz="1400" b="1" i="1" dirty="0">
                          <a:latin typeface="Times New Roman"/>
                          <a:ea typeface="Calibri"/>
                          <a:cs typeface="Times New Roman"/>
                        </a:rPr>
                        <a:t>, UV</a:t>
                      </a:r>
                      <a:endParaRPr lang="en-US"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i="1">
                          <a:latin typeface="Times New Roman"/>
                          <a:ea typeface="Calibri"/>
                          <a:cs typeface="Times New Roman"/>
                        </a:rPr>
                        <a:t>8</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3360">
                <a:tc>
                  <a:txBody>
                    <a:bodyPr/>
                    <a:lstStyle/>
                    <a:p>
                      <a:pPr marL="0" marR="0">
                        <a:spcBef>
                          <a:spcPts val="0"/>
                        </a:spcBef>
                        <a:spcAft>
                          <a:spcPts val="0"/>
                        </a:spcAft>
                      </a:pPr>
                      <a:r>
                        <a:rPr lang="en-US" sz="1400" b="1" i="1">
                          <a:latin typeface="Times New Roman"/>
                          <a:ea typeface="Calibri"/>
                          <a:cs typeface="Times New Roman"/>
                        </a:rPr>
                        <a:t>325</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a:latin typeface="Times New Roman"/>
                          <a:ea typeface="Calibri"/>
                          <a:cs typeface="Times New Roman"/>
                        </a:rPr>
                        <a:t>1</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dirty="0">
                          <a:latin typeface="Times New Roman"/>
                          <a:ea typeface="Calibri"/>
                          <a:cs typeface="Times New Roman"/>
                        </a:rPr>
                        <a:t>Ozone</a:t>
                      </a:r>
                      <a:endParaRPr lang="en-US"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i="1">
                          <a:latin typeface="Times New Roman"/>
                          <a:ea typeface="Calibri"/>
                          <a:cs typeface="Times New Roman"/>
                        </a:rPr>
                        <a:t>8</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3360">
                <a:tc>
                  <a:txBody>
                    <a:bodyPr/>
                    <a:lstStyle/>
                    <a:p>
                      <a:pPr marL="0" marR="0">
                        <a:spcBef>
                          <a:spcPts val="0"/>
                        </a:spcBef>
                        <a:spcAft>
                          <a:spcPts val="0"/>
                        </a:spcAft>
                      </a:pPr>
                      <a:r>
                        <a:rPr lang="en-US" sz="1400" b="1" i="1">
                          <a:latin typeface="Times New Roman"/>
                          <a:ea typeface="Calibri"/>
                          <a:cs typeface="Times New Roman"/>
                        </a:rPr>
                        <a:t>340</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a:latin typeface="Times New Roman"/>
                          <a:ea typeface="Calibri"/>
                          <a:cs typeface="Times New Roman"/>
                        </a:rPr>
                        <a:t>3</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dirty="0">
                          <a:latin typeface="Times New Roman"/>
                          <a:ea typeface="Calibri"/>
                          <a:cs typeface="Times New Roman"/>
                        </a:rPr>
                        <a:t>Aerosols, UV, and Volcanic Ash</a:t>
                      </a:r>
                      <a:endParaRPr lang="en-US"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i="1">
                          <a:latin typeface="Times New Roman"/>
                          <a:ea typeface="Calibri"/>
                          <a:cs typeface="Times New Roman"/>
                        </a:rPr>
                        <a:t>8</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6720">
                <a:tc>
                  <a:txBody>
                    <a:bodyPr/>
                    <a:lstStyle/>
                    <a:p>
                      <a:pPr marL="0" marR="0">
                        <a:spcBef>
                          <a:spcPts val="0"/>
                        </a:spcBef>
                        <a:spcAft>
                          <a:spcPts val="0"/>
                        </a:spcAft>
                      </a:pPr>
                      <a:r>
                        <a:rPr lang="en-US" sz="1400" b="1" i="1">
                          <a:latin typeface="Times New Roman"/>
                          <a:ea typeface="Calibri"/>
                          <a:cs typeface="Times New Roman"/>
                        </a:rPr>
                        <a:t>388</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a:latin typeface="Times New Roman"/>
                          <a:ea typeface="Calibri"/>
                          <a:cs typeface="Times New Roman"/>
                        </a:rPr>
                        <a:t>3</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dirty="0">
                          <a:latin typeface="Times New Roman"/>
                          <a:ea typeface="Calibri"/>
                          <a:cs typeface="Times New Roman"/>
                        </a:rPr>
                        <a:t>Aerosols, Clouds, UV and Volcanic Ash</a:t>
                      </a:r>
                      <a:endParaRPr lang="en-US"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i="1">
                          <a:latin typeface="Times New Roman"/>
                          <a:ea typeface="Calibri"/>
                          <a:cs typeface="Times New Roman"/>
                        </a:rPr>
                        <a:t>8</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3360">
                <a:tc>
                  <a:txBody>
                    <a:bodyPr/>
                    <a:lstStyle/>
                    <a:p>
                      <a:pPr marL="0" marR="0">
                        <a:spcBef>
                          <a:spcPts val="0"/>
                        </a:spcBef>
                        <a:spcAft>
                          <a:spcPts val="0"/>
                        </a:spcAft>
                      </a:pPr>
                      <a:r>
                        <a:rPr lang="en-US" sz="1400" b="1" i="1">
                          <a:latin typeface="Times New Roman"/>
                          <a:ea typeface="Calibri"/>
                          <a:cs typeface="Times New Roman"/>
                        </a:rPr>
                        <a:t>443</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a:latin typeface="Times New Roman"/>
                          <a:ea typeface="Calibri"/>
                          <a:cs typeface="Times New Roman"/>
                        </a:rPr>
                        <a:t>10</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dirty="0">
                          <a:latin typeface="Times New Roman"/>
                          <a:ea typeface="Calibri"/>
                          <a:cs typeface="Times New Roman"/>
                        </a:rPr>
                        <a:t>Blue, Aerosols, </a:t>
                      </a:r>
                      <a:r>
                        <a:rPr lang="en-US" sz="1400" b="1" i="1" dirty="0" err="1">
                          <a:latin typeface="Times New Roman"/>
                          <a:ea typeface="Calibri"/>
                          <a:cs typeface="Times New Roman"/>
                        </a:rPr>
                        <a:t>Veg</a:t>
                      </a:r>
                      <a:endParaRPr lang="en-US"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i="1">
                          <a:latin typeface="Times New Roman"/>
                          <a:ea typeface="Calibri"/>
                          <a:cs typeface="Times New Roman"/>
                        </a:rPr>
                        <a:t>8</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3360">
                <a:tc>
                  <a:txBody>
                    <a:bodyPr/>
                    <a:lstStyle/>
                    <a:p>
                      <a:pPr marL="0" marR="0">
                        <a:spcBef>
                          <a:spcPts val="0"/>
                        </a:spcBef>
                        <a:spcAft>
                          <a:spcPts val="0"/>
                        </a:spcAft>
                      </a:pPr>
                      <a:r>
                        <a:rPr lang="en-US" sz="1400" b="1" i="1">
                          <a:latin typeface="Times New Roman"/>
                          <a:ea typeface="Calibri"/>
                          <a:cs typeface="Times New Roman"/>
                        </a:rPr>
                        <a:t>555</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a:latin typeface="Times New Roman"/>
                          <a:ea typeface="Calibri"/>
                          <a:cs typeface="Times New Roman"/>
                        </a:rPr>
                        <a:t>10</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dirty="0">
                          <a:latin typeface="Times New Roman"/>
                          <a:ea typeface="Calibri"/>
                          <a:cs typeface="Times New Roman"/>
                        </a:rPr>
                        <a:t>Green, Aerosols, </a:t>
                      </a:r>
                      <a:r>
                        <a:rPr lang="en-US" sz="1400" b="1" i="1" dirty="0" err="1">
                          <a:latin typeface="Times New Roman"/>
                          <a:ea typeface="Calibri"/>
                          <a:cs typeface="Times New Roman"/>
                        </a:rPr>
                        <a:t>Veg</a:t>
                      </a:r>
                      <a:endParaRPr lang="en-US"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i="1">
                          <a:latin typeface="Times New Roman"/>
                          <a:ea typeface="Calibri"/>
                          <a:cs typeface="Times New Roman"/>
                        </a:rPr>
                        <a:t>8</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3360">
                <a:tc>
                  <a:txBody>
                    <a:bodyPr/>
                    <a:lstStyle/>
                    <a:p>
                      <a:pPr marL="0" marR="0">
                        <a:spcBef>
                          <a:spcPts val="0"/>
                        </a:spcBef>
                        <a:spcAft>
                          <a:spcPts val="0"/>
                        </a:spcAft>
                      </a:pPr>
                      <a:r>
                        <a:rPr lang="en-US" sz="1400" b="1" i="1">
                          <a:latin typeface="Times New Roman"/>
                          <a:ea typeface="Calibri"/>
                          <a:cs typeface="Times New Roman"/>
                        </a:rPr>
                        <a:t>680</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a:latin typeface="Times New Roman"/>
                          <a:ea typeface="Calibri"/>
                          <a:cs typeface="Times New Roman"/>
                        </a:rPr>
                        <a:t>2</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dirty="0">
                          <a:latin typeface="Times New Roman"/>
                          <a:ea typeface="Calibri"/>
                          <a:cs typeface="Times New Roman"/>
                        </a:rPr>
                        <a:t>Red, Aerosol, </a:t>
                      </a:r>
                      <a:r>
                        <a:rPr lang="en-US" sz="1400" b="1" i="1" dirty="0" err="1">
                          <a:latin typeface="Times New Roman"/>
                          <a:ea typeface="Calibri"/>
                          <a:cs typeface="Times New Roman"/>
                        </a:rPr>
                        <a:t>Veg</a:t>
                      </a:r>
                      <a:r>
                        <a:rPr lang="en-US" sz="1400" b="1" i="1" dirty="0">
                          <a:latin typeface="Times New Roman"/>
                          <a:ea typeface="Calibri"/>
                          <a:cs typeface="Times New Roman"/>
                        </a:rPr>
                        <a:t>., O</a:t>
                      </a:r>
                      <a:r>
                        <a:rPr lang="en-US" sz="1400" b="1" i="1" baseline="-25000" dirty="0">
                          <a:latin typeface="Times New Roman"/>
                          <a:ea typeface="Calibri"/>
                          <a:cs typeface="Times New Roman"/>
                        </a:rPr>
                        <a:t>2</a:t>
                      </a:r>
                      <a:r>
                        <a:rPr lang="en-US" sz="1400" b="1" i="1" dirty="0">
                          <a:latin typeface="Times New Roman"/>
                          <a:ea typeface="Calibri"/>
                          <a:cs typeface="Times New Roman"/>
                        </a:rPr>
                        <a:t> B-Band</a:t>
                      </a:r>
                      <a:endParaRPr lang="en-US"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i="1">
                          <a:latin typeface="Times New Roman"/>
                          <a:ea typeface="Calibri"/>
                          <a:cs typeface="Times New Roman"/>
                        </a:rPr>
                        <a:t>8</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3360">
                <a:tc>
                  <a:txBody>
                    <a:bodyPr/>
                    <a:lstStyle/>
                    <a:p>
                      <a:pPr marL="0" marR="0">
                        <a:spcBef>
                          <a:spcPts val="0"/>
                        </a:spcBef>
                        <a:spcAft>
                          <a:spcPts val="0"/>
                        </a:spcAft>
                      </a:pPr>
                      <a:r>
                        <a:rPr lang="en-US" sz="1400" b="1" i="1">
                          <a:latin typeface="Times New Roman"/>
                          <a:ea typeface="Calibri"/>
                          <a:cs typeface="Times New Roman"/>
                        </a:rPr>
                        <a:t>687.6</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a:latin typeface="Times New Roman"/>
                          <a:ea typeface="Calibri"/>
                          <a:cs typeface="Times New Roman"/>
                        </a:rPr>
                        <a:t>1.7</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dirty="0">
                          <a:latin typeface="Times New Roman"/>
                          <a:ea typeface="Calibri"/>
                          <a:cs typeface="Times New Roman"/>
                        </a:rPr>
                        <a:t>O</a:t>
                      </a:r>
                      <a:r>
                        <a:rPr lang="en-US" sz="1400" b="1" i="1" baseline="-25000" dirty="0">
                          <a:latin typeface="Times New Roman"/>
                          <a:ea typeface="Calibri"/>
                          <a:cs typeface="Times New Roman"/>
                        </a:rPr>
                        <a:t>2</a:t>
                      </a:r>
                      <a:r>
                        <a:rPr lang="en-US" sz="1400" b="1" i="1" dirty="0">
                          <a:latin typeface="Times New Roman"/>
                          <a:ea typeface="Calibri"/>
                          <a:cs typeface="Times New Roman"/>
                        </a:rPr>
                        <a:t> B-Band Cloud Height</a:t>
                      </a:r>
                      <a:endParaRPr lang="en-US"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i="1">
                          <a:latin typeface="Times New Roman"/>
                          <a:ea typeface="Calibri"/>
                          <a:cs typeface="Times New Roman"/>
                        </a:rPr>
                        <a:t>8</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6720">
                <a:tc>
                  <a:txBody>
                    <a:bodyPr/>
                    <a:lstStyle/>
                    <a:p>
                      <a:pPr marL="0" marR="0">
                        <a:spcBef>
                          <a:spcPts val="0"/>
                        </a:spcBef>
                        <a:spcAft>
                          <a:spcPts val="0"/>
                        </a:spcAft>
                      </a:pPr>
                      <a:r>
                        <a:rPr lang="en-US" sz="1400" b="1" i="1">
                          <a:latin typeface="Times New Roman"/>
                          <a:ea typeface="Calibri"/>
                          <a:cs typeface="Times New Roman"/>
                        </a:rPr>
                        <a:t>870      760.7</a:t>
                      </a:r>
                      <a:endParaRPr lang="en-US" sz="1000">
                        <a:latin typeface="Times New Roman"/>
                        <a:ea typeface="Calibri"/>
                        <a:cs typeface="Times New Roman"/>
                      </a:endParaRPr>
                    </a:p>
                    <a:p>
                      <a:pPr marL="0" marR="0">
                        <a:spcBef>
                          <a:spcPts val="0"/>
                        </a:spcBef>
                        <a:spcAft>
                          <a:spcPts val="0"/>
                        </a:spcAft>
                      </a:pPr>
                      <a:r>
                        <a:rPr lang="en-US" sz="1400" b="1" i="1">
                          <a:latin typeface="Times New Roman"/>
                          <a:ea typeface="Calibri"/>
                          <a:cs typeface="Times New Roman"/>
                        </a:rPr>
                        <a:t>            763.3</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a:latin typeface="Times New Roman"/>
                          <a:ea typeface="Calibri"/>
                          <a:cs typeface="Times New Roman"/>
                        </a:rPr>
                        <a:t>15       3</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dirty="0">
                          <a:latin typeface="Times New Roman"/>
                          <a:ea typeface="Calibri"/>
                          <a:cs typeface="Times New Roman"/>
                        </a:rPr>
                        <a:t>Clouds, Vegetation               A-Band</a:t>
                      </a:r>
                      <a:endParaRPr lang="en-US" sz="1000" dirty="0">
                        <a:latin typeface="Times New Roman"/>
                        <a:ea typeface="Calibri"/>
                        <a:cs typeface="Times New Roman"/>
                      </a:endParaRPr>
                    </a:p>
                    <a:p>
                      <a:pPr marL="0" marR="0">
                        <a:spcBef>
                          <a:spcPts val="0"/>
                        </a:spcBef>
                        <a:spcAft>
                          <a:spcPts val="0"/>
                        </a:spcAft>
                      </a:pPr>
                      <a:r>
                        <a:rPr lang="en-US" sz="1400" b="1" i="1" dirty="0">
                          <a:latin typeface="Times New Roman"/>
                          <a:ea typeface="Calibri"/>
                          <a:cs typeface="Times New Roman"/>
                        </a:rPr>
                        <a:t>                                          Absorbing</a:t>
                      </a:r>
                      <a:endParaRPr lang="en-US"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i="1">
                          <a:latin typeface="Times New Roman"/>
                          <a:ea typeface="Calibri"/>
                          <a:cs typeface="Times New Roman"/>
                        </a:rPr>
                        <a:t>8</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6720">
                <a:tc>
                  <a:txBody>
                    <a:bodyPr/>
                    <a:lstStyle/>
                    <a:p>
                      <a:pPr marL="0" marR="0">
                        <a:spcBef>
                          <a:spcPts val="0"/>
                        </a:spcBef>
                        <a:spcAft>
                          <a:spcPts val="0"/>
                        </a:spcAft>
                      </a:pPr>
                      <a:r>
                        <a:rPr lang="en-US" sz="1400" b="1" i="1">
                          <a:latin typeface="Times New Roman"/>
                          <a:ea typeface="Calibri"/>
                          <a:cs typeface="Times New Roman"/>
                        </a:rPr>
                        <a:t>905      779.5</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a:latin typeface="Times New Roman"/>
                          <a:ea typeface="Calibri"/>
                          <a:cs typeface="Times New Roman"/>
                        </a:rPr>
                        <a:t>30       3</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i="1">
                          <a:latin typeface="Times New Roman"/>
                          <a:ea typeface="Calibri"/>
                          <a:cs typeface="Times New Roman"/>
                        </a:rPr>
                        <a:t>Precipitable water                A-Band</a:t>
                      </a:r>
                      <a:endParaRPr lang="en-US" sz="1000">
                        <a:latin typeface="Times New Roman"/>
                        <a:ea typeface="Calibri"/>
                        <a:cs typeface="Times New Roman"/>
                      </a:endParaRPr>
                    </a:p>
                    <a:p>
                      <a:pPr marL="0" marR="0">
                        <a:spcBef>
                          <a:spcPts val="0"/>
                        </a:spcBef>
                        <a:spcAft>
                          <a:spcPts val="0"/>
                        </a:spcAft>
                      </a:pPr>
                      <a:r>
                        <a:rPr lang="en-US" sz="1400" b="1" i="1">
                          <a:latin typeface="Times New Roman"/>
                          <a:ea typeface="Calibri"/>
                          <a:cs typeface="Times New Roman"/>
                        </a:rPr>
                        <a:t>                                           Reference</a:t>
                      </a: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i="1" dirty="0">
                          <a:latin typeface="Times New Roman"/>
                          <a:ea typeface="Calibri"/>
                          <a:cs typeface="Times New Roman"/>
                        </a:rPr>
                        <a:t>8</a:t>
                      </a:r>
                      <a:endParaRPr lang="en-US"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11" name="TextBox 10"/>
          <p:cNvSpPr txBox="1"/>
          <p:nvPr/>
        </p:nvSpPr>
        <p:spPr>
          <a:xfrm>
            <a:off x="899286" y="392965"/>
            <a:ext cx="7171616" cy="369332"/>
          </a:xfrm>
          <a:prstGeom prst="rect">
            <a:avLst/>
          </a:prstGeom>
          <a:noFill/>
        </p:spPr>
        <p:txBody>
          <a:bodyPr wrap="square" rtlCol="0">
            <a:spAutoFit/>
          </a:bodyPr>
          <a:lstStyle/>
          <a:p>
            <a:pPr algn="ctr"/>
            <a:r>
              <a:rPr lang="en-US" dirty="0" smtClean="0">
                <a:latin typeface="Albertus Extra Bold" pitchFamily="34" charset="0"/>
              </a:rPr>
              <a:t>DSCOVR EPIC FILTER CHOICES</a:t>
            </a:r>
            <a:endParaRPr lang="en-US" dirty="0">
              <a:latin typeface="Albertus Extra 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5653" y="76200"/>
            <a:ext cx="6312947" cy="461665"/>
          </a:xfrm>
          <a:prstGeom prst="rect">
            <a:avLst/>
          </a:prstGeom>
          <a:noFill/>
        </p:spPr>
        <p:txBody>
          <a:bodyPr wrap="none" rtlCol="0">
            <a:spAutoFit/>
          </a:bodyPr>
          <a:lstStyle/>
          <a:p>
            <a:r>
              <a:rPr lang="en-US" sz="2400" b="1" dirty="0" smtClean="0"/>
              <a:t>Results at 1 nm SRS (50 µm water cloud)</a:t>
            </a:r>
            <a:endParaRPr lang="en-US" sz="2400" b="1" dirty="0"/>
          </a:p>
        </p:txBody>
      </p:sp>
      <p:sp>
        <p:nvSpPr>
          <p:cNvPr id="11" name="TextBox 10"/>
          <p:cNvSpPr txBox="1"/>
          <p:nvPr/>
        </p:nvSpPr>
        <p:spPr>
          <a:xfrm>
            <a:off x="304800" y="990600"/>
            <a:ext cx="4416594" cy="646331"/>
          </a:xfrm>
          <a:prstGeom prst="rect">
            <a:avLst/>
          </a:prstGeom>
          <a:noFill/>
        </p:spPr>
        <p:txBody>
          <a:bodyPr wrap="none" rtlCol="0">
            <a:spAutoFit/>
          </a:bodyPr>
          <a:lstStyle/>
          <a:p>
            <a:r>
              <a:rPr lang="en-US" dirty="0" smtClean="0"/>
              <a:t>Dependence of integrated results on SZA</a:t>
            </a:r>
          </a:p>
          <a:p>
            <a:r>
              <a:rPr lang="en-US" dirty="0" smtClean="0"/>
              <a:t>(normalized radiance L=</a:t>
            </a:r>
            <a:r>
              <a:rPr lang="en-US" dirty="0" err="1" smtClean="0"/>
              <a:t>Rcos</a:t>
            </a:r>
            <a:r>
              <a:rPr lang="en-US" dirty="0" smtClean="0"/>
              <a:t>(SZA) )</a:t>
            </a:r>
            <a:endParaRPr lang="en-US" dirty="0"/>
          </a:p>
        </p:txBody>
      </p:sp>
      <p:sp>
        <p:nvSpPr>
          <p:cNvPr id="12" name="TextBox 11"/>
          <p:cNvSpPr txBox="1"/>
          <p:nvPr/>
        </p:nvSpPr>
        <p:spPr>
          <a:xfrm>
            <a:off x="533400" y="5105400"/>
            <a:ext cx="4458272" cy="1200329"/>
          </a:xfrm>
          <a:prstGeom prst="rect">
            <a:avLst/>
          </a:prstGeom>
          <a:noFill/>
        </p:spPr>
        <p:txBody>
          <a:bodyPr wrap="none" rtlCol="0">
            <a:spAutoFit/>
          </a:bodyPr>
          <a:lstStyle/>
          <a:p>
            <a:pPr>
              <a:buFont typeface="Arial" pitchFamily="34" charset="0"/>
              <a:buChar char="•"/>
            </a:pPr>
            <a:r>
              <a:rPr lang="en-US" dirty="0" smtClean="0"/>
              <a:t> Dependence L(SZA) for different </a:t>
            </a:r>
          </a:p>
          <a:p>
            <a:r>
              <a:rPr lang="en-US" dirty="0" smtClean="0"/>
              <a:t>cloud top heights.</a:t>
            </a:r>
          </a:p>
          <a:p>
            <a:pPr>
              <a:buFont typeface="Arial" pitchFamily="34" charset="0"/>
              <a:buChar char="•"/>
            </a:pPr>
            <a:r>
              <a:rPr lang="en-US" dirty="0" smtClean="0"/>
              <a:t> Sensitivity to cloud layer height is similar</a:t>
            </a:r>
          </a:p>
          <a:p>
            <a:r>
              <a:rPr lang="en-US" dirty="0" smtClean="0"/>
              <a:t>between 761 and 763.5nm.  </a:t>
            </a:r>
            <a:endParaRPr lang="en-US" dirty="0"/>
          </a:p>
        </p:txBody>
      </p:sp>
      <p:cxnSp>
        <p:nvCxnSpPr>
          <p:cNvPr id="14" name="Straight Arrow Connector 13"/>
          <p:cNvCxnSpPr/>
          <p:nvPr/>
        </p:nvCxnSpPr>
        <p:spPr>
          <a:xfrm flipV="1">
            <a:off x="4191000" y="4572000"/>
            <a:ext cx="1219200" cy="989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2" cstate="print"/>
          <a:srcRect/>
          <a:stretch>
            <a:fillRect/>
          </a:stretch>
        </p:blipFill>
        <p:spPr bwMode="auto">
          <a:xfrm>
            <a:off x="974492" y="1676400"/>
            <a:ext cx="2987908" cy="1799086"/>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5410200" y="762000"/>
            <a:ext cx="3217747" cy="1937477"/>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5410200" y="2743200"/>
            <a:ext cx="3217747" cy="1933209"/>
          </a:xfrm>
          <a:prstGeom prst="rect">
            <a:avLst/>
          </a:prstGeom>
          <a:noFill/>
          <a:ln w="9525">
            <a:noFill/>
            <a:miter lim="800000"/>
            <a:headEnd/>
            <a:tailEnd/>
          </a:ln>
          <a:effectLst/>
        </p:spPr>
      </p:pic>
      <p:pic>
        <p:nvPicPr>
          <p:cNvPr id="6" name="Picture 5"/>
          <p:cNvPicPr>
            <a:picLocks noChangeAspect="1" noChangeArrowheads="1"/>
          </p:cNvPicPr>
          <p:nvPr/>
        </p:nvPicPr>
        <p:blipFill>
          <a:blip r:embed="rId5" cstate="print"/>
          <a:srcRect/>
          <a:stretch>
            <a:fillRect/>
          </a:stretch>
        </p:blipFill>
        <p:spPr bwMode="auto">
          <a:xfrm>
            <a:off x="5410200" y="4724400"/>
            <a:ext cx="3217747" cy="1937477"/>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974492" y="3208789"/>
            <a:ext cx="2987908" cy="179908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612" y="76200"/>
            <a:ext cx="6954148" cy="461665"/>
          </a:xfrm>
          <a:prstGeom prst="rect">
            <a:avLst/>
          </a:prstGeom>
          <a:noFill/>
        </p:spPr>
        <p:txBody>
          <a:bodyPr wrap="none" rtlCol="0">
            <a:spAutoFit/>
          </a:bodyPr>
          <a:lstStyle/>
          <a:p>
            <a:r>
              <a:rPr lang="en-US" sz="2400" b="1" dirty="0" smtClean="0"/>
              <a:t>Comparison of channels 761 nm and 763.5 nm</a:t>
            </a:r>
            <a:endParaRPr lang="en-US" sz="2400" b="1" dirty="0"/>
          </a:p>
        </p:txBody>
      </p:sp>
      <p:sp>
        <p:nvSpPr>
          <p:cNvPr id="8" name="TextBox 7"/>
          <p:cNvSpPr txBox="1"/>
          <p:nvPr/>
        </p:nvSpPr>
        <p:spPr>
          <a:xfrm>
            <a:off x="457201" y="622281"/>
            <a:ext cx="8305800" cy="4247317"/>
          </a:xfrm>
          <a:prstGeom prst="rect">
            <a:avLst/>
          </a:prstGeom>
          <a:noFill/>
        </p:spPr>
        <p:txBody>
          <a:bodyPr wrap="square" rtlCol="0">
            <a:spAutoFit/>
          </a:bodyPr>
          <a:lstStyle/>
          <a:p>
            <a:r>
              <a:rPr lang="en-US" dirty="0" smtClean="0"/>
              <a:t>Figures below show a ratio of L to a reference channel (in this case @ 0.759nm)</a:t>
            </a:r>
          </a:p>
          <a:p>
            <a:endParaRPr lang="en-US" dirty="0" smtClean="0"/>
          </a:p>
          <a:p>
            <a:pPr>
              <a:buFont typeface="Arial" pitchFamily="34" charset="0"/>
              <a:buChar char="•"/>
            </a:pPr>
            <a:r>
              <a:rPr lang="en-US" dirty="0" smtClean="0"/>
              <a:t> Channels 761nm and 763.5nm have similar sensitivity to cloud top height, but the SNR is better at 763.5 nm.</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Because of residual absorption structure, retrievals based on band 763.5 will be more sensitive to potential band center shift.</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60789" y="2057400"/>
            <a:ext cx="2183776" cy="166069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379835" y="2057400"/>
            <a:ext cx="2183776" cy="1660694"/>
          </a:xfrm>
          <a:prstGeom prst="rect">
            <a:avLst/>
          </a:prstGeom>
          <a:noFill/>
          <a:ln w="9525">
            <a:noFill/>
            <a:miter lim="800000"/>
            <a:headEnd/>
            <a:tailEnd/>
          </a:ln>
          <a:effectLst/>
        </p:spPr>
      </p:pic>
      <p:pic>
        <p:nvPicPr>
          <p:cNvPr id="3" name="Picture 4"/>
          <p:cNvPicPr>
            <a:picLocks noChangeAspect="1" noChangeArrowheads="1"/>
          </p:cNvPicPr>
          <p:nvPr/>
        </p:nvPicPr>
        <p:blipFill>
          <a:blip r:embed="rId4" cstate="print"/>
          <a:srcRect/>
          <a:stretch>
            <a:fillRect/>
          </a:stretch>
        </p:blipFill>
        <p:spPr bwMode="auto">
          <a:xfrm>
            <a:off x="4589635" y="2057400"/>
            <a:ext cx="2183776" cy="1660694"/>
          </a:xfrm>
          <a:prstGeom prst="rect">
            <a:avLst/>
          </a:prstGeom>
          <a:noFill/>
          <a:ln w="9525">
            <a:noFill/>
            <a:miter lim="800000"/>
            <a:headEnd/>
            <a:tailEnd/>
          </a:ln>
          <a:effectLst/>
        </p:spPr>
      </p:pic>
      <p:pic>
        <p:nvPicPr>
          <p:cNvPr id="4" name="Picture 5"/>
          <p:cNvPicPr>
            <a:picLocks noChangeAspect="1" noChangeArrowheads="1"/>
          </p:cNvPicPr>
          <p:nvPr/>
        </p:nvPicPr>
        <p:blipFill>
          <a:blip r:embed="rId5" cstate="print"/>
          <a:srcRect/>
          <a:stretch>
            <a:fillRect/>
          </a:stretch>
        </p:blipFill>
        <p:spPr bwMode="auto">
          <a:xfrm>
            <a:off x="820853" y="4649279"/>
            <a:ext cx="3217747" cy="1937477"/>
          </a:xfrm>
          <a:prstGeom prst="rect">
            <a:avLst/>
          </a:prstGeom>
          <a:noFill/>
          <a:ln w="9525">
            <a:noFill/>
            <a:miter lim="800000"/>
            <a:headEnd/>
            <a:tailEnd/>
          </a:ln>
          <a:effectLst/>
        </p:spPr>
      </p:pic>
      <p:pic>
        <p:nvPicPr>
          <p:cNvPr id="5" name="Picture 6"/>
          <p:cNvPicPr>
            <a:picLocks noChangeAspect="1" noChangeArrowheads="1"/>
          </p:cNvPicPr>
          <p:nvPr/>
        </p:nvPicPr>
        <p:blipFill>
          <a:blip r:embed="rId6" cstate="print"/>
          <a:srcRect/>
          <a:stretch>
            <a:fillRect/>
          </a:stretch>
        </p:blipFill>
        <p:spPr bwMode="auto">
          <a:xfrm>
            <a:off x="4191000" y="4648200"/>
            <a:ext cx="3217747" cy="1937477"/>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6807824" y="2054677"/>
            <a:ext cx="2183776" cy="166069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527" y="1043709"/>
            <a:ext cx="8100291" cy="2585323"/>
          </a:xfrm>
          <a:prstGeom prst="rect">
            <a:avLst/>
          </a:prstGeom>
        </p:spPr>
        <p:txBody>
          <a:bodyPr wrap="square">
            <a:spAutoFit/>
          </a:bodyPr>
          <a:lstStyle/>
          <a:p>
            <a:pPr>
              <a:buFont typeface="Arial" pitchFamily="34" charset="0"/>
              <a:buChar char="•"/>
            </a:pPr>
            <a:r>
              <a:rPr lang="en-US" dirty="0" smtClean="0"/>
              <a:t> </a:t>
            </a:r>
            <a:r>
              <a:rPr lang="en-US" sz="2400" b="1" dirty="0" smtClean="0"/>
              <a:t>While the less absorbing channel 763.5 nm is preferable for aerosol height assessment, the more absorbing channel 761 nm may have better sensitivity for cloud top height assessment, especially for thin cirrus. </a:t>
            </a:r>
            <a:endParaRPr lang="en-US" sz="2400" b="1" dirty="0" smtClean="0"/>
          </a:p>
          <a:p>
            <a:pPr>
              <a:buFont typeface="Arial" pitchFamily="34" charset="0"/>
              <a:buChar char="•"/>
            </a:pPr>
            <a:endParaRPr lang="en-US" sz="2400" b="1" dirty="0" smtClean="0"/>
          </a:p>
          <a:p>
            <a:pPr>
              <a:buFont typeface="Arial" pitchFamily="34" charset="0"/>
              <a:buChar char="•"/>
            </a:pPr>
            <a:r>
              <a:rPr lang="en-US" sz="2400" b="1" dirty="0" smtClean="0"/>
              <a:t>This </a:t>
            </a:r>
            <a:r>
              <a:rPr lang="en-US" sz="2400" b="1" dirty="0" smtClean="0"/>
              <a:t>study is currently in progress.</a:t>
            </a:r>
          </a:p>
          <a:p>
            <a:pPr>
              <a:buFont typeface="Arial" pitchFamily="34" charset="0"/>
              <a:buChar cha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4105" y="1807388"/>
            <a:ext cx="3634929" cy="2677656"/>
          </a:xfrm>
          <a:prstGeom prst="rect">
            <a:avLst/>
          </a:prstGeom>
          <a:noFill/>
        </p:spPr>
        <p:txBody>
          <a:bodyPr wrap="square" rtlCol="0">
            <a:spAutoFit/>
          </a:bodyPr>
          <a:lstStyle/>
          <a:p>
            <a:pPr>
              <a:buFont typeface="Arial" pitchFamily="34" charset="0"/>
              <a:buChar char="•"/>
            </a:pPr>
            <a:r>
              <a:rPr lang="en-US" dirty="0" smtClean="0"/>
              <a:t> </a:t>
            </a:r>
            <a:r>
              <a:rPr lang="en-US" sz="2400" b="1" dirty="0" smtClean="0"/>
              <a:t>O2 A-Band</a:t>
            </a:r>
            <a:r>
              <a:rPr lang="en-US" dirty="0" smtClean="0"/>
              <a:t>:</a:t>
            </a:r>
          </a:p>
          <a:p>
            <a:r>
              <a:rPr lang="en-US" b="1" dirty="0" smtClean="0"/>
              <a:t>PROS</a:t>
            </a:r>
          </a:p>
          <a:p>
            <a:pPr>
              <a:buFont typeface="Arial" pitchFamily="34" charset="0"/>
              <a:buChar char="•"/>
            </a:pPr>
            <a:r>
              <a:rPr lang="en-US" b="1" dirty="0" smtClean="0"/>
              <a:t> </a:t>
            </a:r>
            <a:r>
              <a:rPr lang="en-US" b="1" dirty="0" smtClean="0"/>
              <a:t>Greater sensitivity to cloud height</a:t>
            </a:r>
          </a:p>
          <a:p>
            <a:pPr>
              <a:buFont typeface="Arial" pitchFamily="34" charset="0"/>
              <a:buChar char="•"/>
            </a:pPr>
            <a:r>
              <a:rPr lang="en-US" b="1" dirty="0" smtClean="0"/>
              <a:t> </a:t>
            </a:r>
            <a:r>
              <a:rPr lang="en-US" b="1" dirty="0" smtClean="0"/>
              <a:t>Detect Aerosols</a:t>
            </a:r>
            <a:br>
              <a:rPr lang="en-US" b="1" dirty="0" smtClean="0"/>
            </a:br>
            <a:r>
              <a:rPr lang="en-US" b="1" dirty="0" smtClean="0"/>
              <a:t/>
            </a:r>
            <a:br>
              <a:rPr lang="en-US" b="1" dirty="0" smtClean="0"/>
            </a:br>
            <a:r>
              <a:rPr lang="en-US" b="1" dirty="0" smtClean="0"/>
              <a:t>CONS</a:t>
            </a:r>
          </a:p>
          <a:p>
            <a:pPr>
              <a:buFont typeface="Arial" pitchFamily="34" charset="0"/>
              <a:buChar char="•"/>
            </a:pPr>
            <a:r>
              <a:rPr lang="en-US" b="1" dirty="0" smtClean="0"/>
              <a:t> Sensitivity to Temperature</a:t>
            </a:r>
          </a:p>
          <a:p>
            <a:pPr>
              <a:buFont typeface="Arial" pitchFamily="34" charset="0"/>
              <a:buChar char="•"/>
            </a:pPr>
            <a:r>
              <a:rPr lang="en-US" b="1" dirty="0" smtClean="0"/>
              <a:t> </a:t>
            </a:r>
            <a:r>
              <a:rPr lang="en-US" b="1" dirty="0" smtClean="0"/>
              <a:t>Sensitive to surface reflectivity</a:t>
            </a:r>
          </a:p>
          <a:p>
            <a:pPr>
              <a:buFont typeface="Arial" pitchFamily="34" charset="0"/>
              <a:buChar char="•"/>
            </a:pPr>
            <a:r>
              <a:rPr lang="en-US" b="1" dirty="0" smtClean="0"/>
              <a:t> </a:t>
            </a:r>
            <a:r>
              <a:rPr lang="en-US" b="1" dirty="0" smtClean="0"/>
              <a:t>Measures over Oceans only</a:t>
            </a:r>
          </a:p>
        </p:txBody>
      </p:sp>
      <p:sp>
        <p:nvSpPr>
          <p:cNvPr id="6" name="TextBox 5"/>
          <p:cNvSpPr txBox="1"/>
          <p:nvPr/>
        </p:nvSpPr>
        <p:spPr>
          <a:xfrm>
            <a:off x="4822640" y="1807388"/>
            <a:ext cx="3634929" cy="2954655"/>
          </a:xfrm>
          <a:prstGeom prst="rect">
            <a:avLst/>
          </a:prstGeom>
          <a:noFill/>
        </p:spPr>
        <p:txBody>
          <a:bodyPr wrap="square" rtlCol="0">
            <a:spAutoFit/>
          </a:bodyPr>
          <a:lstStyle/>
          <a:p>
            <a:pPr>
              <a:buFont typeface="Arial" pitchFamily="34" charset="0"/>
              <a:buChar char="•"/>
            </a:pPr>
            <a:r>
              <a:rPr lang="en-US" dirty="0" smtClean="0"/>
              <a:t> </a:t>
            </a:r>
            <a:r>
              <a:rPr lang="en-US" sz="2400" b="1" dirty="0" smtClean="0"/>
              <a:t>O2 B-Band</a:t>
            </a:r>
            <a:r>
              <a:rPr lang="en-US" dirty="0" smtClean="0"/>
              <a:t>:</a:t>
            </a:r>
          </a:p>
          <a:p>
            <a:r>
              <a:rPr lang="en-US" b="1" dirty="0" smtClean="0"/>
              <a:t>PROS</a:t>
            </a:r>
          </a:p>
          <a:p>
            <a:pPr>
              <a:buFont typeface="Arial" pitchFamily="34" charset="0"/>
              <a:buChar char="•"/>
            </a:pPr>
            <a:r>
              <a:rPr lang="en-US" b="1" dirty="0" smtClean="0"/>
              <a:t> </a:t>
            </a:r>
            <a:r>
              <a:rPr lang="en-US" b="1" dirty="0" smtClean="0"/>
              <a:t>Cloud height over Land</a:t>
            </a:r>
          </a:p>
          <a:p>
            <a:pPr>
              <a:buFont typeface="Arial" pitchFamily="34" charset="0"/>
              <a:buChar char="•"/>
            </a:pPr>
            <a:r>
              <a:rPr lang="en-US" b="1" dirty="0" smtClean="0"/>
              <a:t> </a:t>
            </a:r>
            <a:r>
              <a:rPr lang="en-US" b="1" dirty="0" smtClean="0"/>
              <a:t>Can be combined with A-Band</a:t>
            </a:r>
          </a:p>
          <a:p>
            <a:pPr>
              <a:buFont typeface="Arial" pitchFamily="34" charset="0"/>
              <a:buChar char="•"/>
            </a:pPr>
            <a:r>
              <a:rPr lang="en-US" b="1" dirty="0" smtClean="0"/>
              <a:t> </a:t>
            </a:r>
            <a:r>
              <a:rPr lang="en-US" b="1" dirty="0" smtClean="0"/>
              <a:t>Low sensitivity to Temperature</a:t>
            </a:r>
          </a:p>
          <a:p>
            <a:pPr>
              <a:buFont typeface="Arial" pitchFamily="34" charset="0"/>
              <a:buChar char="•"/>
            </a:pPr>
            <a:r>
              <a:rPr lang="en-US" b="1" dirty="0" smtClean="0"/>
              <a:t> </a:t>
            </a:r>
            <a:r>
              <a:rPr lang="en-US" b="1" dirty="0" smtClean="0"/>
              <a:t>Low Surface Reflectivity</a:t>
            </a:r>
            <a:br>
              <a:rPr lang="en-US" b="1" dirty="0" smtClean="0"/>
            </a:br>
            <a:r>
              <a:rPr lang="en-US" b="1" dirty="0" smtClean="0"/>
              <a:t/>
            </a:r>
            <a:br>
              <a:rPr lang="en-US" b="1" dirty="0" smtClean="0"/>
            </a:br>
            <a:r>
              <a:rPr lang="en-US" b="1" dirty="0" smtClean="0"/>
              <a:t>CONS</a:t>
            </a:r>
          </a:p>
          <a:p>
            <a:pPr>
              <a:buFont typeface="Arial" pitchFamily="34" charset="0"/>
              <a:buChar char="•"/>
            </a:pPr>
            <a:r>
              <a:rPr lang="en-US" b="1" dirty="0" smtClean="0"/>
              <a:t> Less altitude sensitivity</a:t>
            </a:r>
          </a:p>
          <a:p>
            <a:pPr>
              <a:buFont typeface="Arial" pitchFamily="34" charset="0"/>
              <a:buChar char="•"/>
            </a:pPr>
            <a:r>
              <a:rPr lang="en-US" b="1" dirty="0" smtClean="0"/>
              <a:t> </a:t>
            </a:r>
            <a:r>
              <a:rPr lang="en-US" b="1" dirty="0" smtClean="0"/>
              <a:t>Not useful for thin aerosols</a:t>
            </a:r>
          </a:p>
        </p:txBody>
      </p:sp>
      <p:sp>
        <p:nvSpPr>
          <p:cNvPr id="7" name="TextBox 6"/>
          <p:cNvSpPr txBox="1"/>
          <p:nvPr/>
        </p:nvSpPr>
        <p:spPr>
          <a:xfrm>
            <a:off x="2210844" y="460979"/>
            <a:ext cx="4985660" cy="400110"/>
          </a:xfrm>
          <a:prstGeom prst="rect">
            <a:avLst/>
          </a:prstGeom>
          <a:noFill/>
        </p:spPr>
        <p:txBody>
          <a:bodyPr wrap="none" rtlCol="0">
            <a:spAutoFit/>
          </a:bodyPr>
          <a:lstStyle/>
          <a:p>
            <a:r>
              <a:rPr lang="en-US" sz="2000" dirty="0" smtClean="0">
                <a:latin typeface="Albertus Extra Bold" pitchFamily="34" charset="0"/>
              </a:rPr>
              <a:t>O2 A- and B-bands are Complimentary</a:t>
            </a:r>
            <a:endParaRPr lang="en-US" sz="2000" dirty="0">
              <a:latin typeface="Albertus Extra Bold"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pectra_o2ab_veg.gif"/>
          <p:cNvPicPr>
            <a:picLocks noChangeAspect="1"/>
          </p:cNvPicPr>
          <p:nvPr/>
        </p:nvPicPr>
        <p:blipFill>
          <a:blip r:embed="rId2"/>
          <a:srcRect/>
          <a:stretch>
            <a:fillRect/>
          </a:stretch>
        </p:blipFill>
        <p:spPr bwMode="auto">
          <a:xfrm>
            <a:off x="96838" y="1047750"/>
            <a:ext cx="7886700" cy="5810250"/>
          </a:xfrm>
          <a:prstGeom prst="rect">
            <a:avLst/>
          </a:prstGeom>
          <a:noFill/>
          <a:ln w="9525">
            <a:noFill/>
            <a:miter lim="800000"/>
            <a:headEnd/>
            <a:tailEnd/>
          </a:ln>
        </p:spPr>
      </p:pic>
      <p:sp>
        <p:nvSpPr>
          <p:cNvPr id="6147" name="TextBox 4"/>
          <p:cNvSpPr txBox="1">
            <a:spLocks noChangeArrowheads="1"/>
          </p:cNvSpPr>
          <p:nvPr/>
        </p:nvSpPr>
        <p:spPr bwMode="auto">
          <a:xfrm>
            <a:off x="685800" y="76200"/>
            <a:ext cx="7689850" cy="1446213"/>
          </a:xfrm>
          <a:prstGeom prst="rect">
            <a:avLst/>
          </a:prstGeom>
          <a:noFill/>
          <a:ln w="9525">
            <a:noFill/>
            <a:miter lim="800000"/>
            <a:headEnd/>
            <a:tailEnd/>
          </a:ln>
        </p:spPr>
        <p:txBody>
          <a:bodyPr wrap="none">
            <a:spAutoFit/>
          </a:bodyPr>
          <a:lstStyle/>
          <a:p>
            <a:r>
              <a:rPr lang="en-US" sz="2000" b="1"/>
              <a:t>                      </a:t>
            </a:r>
            <a:r>
              <a:rPr lang="en-US" sz="2800" b="1"/>
              <a:t>The Effect of Surface Reflectivity</a:t>
            </a:r>
            <a:endParaRPr lang="en-US" sz="2000" b="1"/>
          </a:p>
          <a:p>
            <a:endParaRPr lang="en-US" sz="2000" b="1"/>
          </a:p>
          <a:p>
            <a:r>
              <a:rPr lang="en-US" sz="2000" b="1"/>
              <a:t>O</a:t>
            </a:r>
            <a:r>
              <a:rPr lang="en-US" sz="2000" b="1" baseline="-25000"/>
              <a:t>2</a:t>
            </a:r>
            <a:r>
              <a:rPr lang="en-US" sz="2000" b="1"/>
              <a:t> B-Band Has Less Sensitivity to Vegetation than O2 A-Band</a:t>
            </a:r>
          </a:p>
          <a:p>
            <a:r>
              <a:rPr lang="en-US" sz="2000" b="1"/>
              <a:t>680 nm would be a better reference wavelength than 645 nm</a:t>
            </a:r>
            <a:endParaRPr lang="en-US" sz="2000"/>
          </a:p>
        </p:txBody>
      </p:sp>
      <p:sp>
        <p:nvSpPr>
          <p:cNvPr id="6148" name="TextBox 3"/>
          <p:cNvSpPr txBox="1">
            <a:spLocks noChangeArrowheads="1"/>
          </p:cNvSpPr>
          <p:nvPr/>
        </p:nvSpPr>
        <p:spPr bwMode="auto">
          <a:xfrm>
            <a:off x="3481899" y="3817557"/>
            <a:ext cx="1539875" cy="369888"/>
          </a:xfrm>
          <a:prstGeom prst="rect">
            <a:avLst/>
          </a:prstGeom>
          <a:noFill/>
          <a:ln w="9525">
            <a:noFill/>
            <a:miter lim="800000"/>
            <a:headEnd/>
            <a:tailEnd/>
          </a:ln>
        </p:spPr>
        <p:txBody>
          <a:bodyPr wrap="none">
            <a:spAutoFit/>
          </a:bodyPr>
          <a:lstStyle/>
          <a:p>
            <a:r>
              <a:rPr lang="en-US" b="1" dirty="0"/>
              <a:t>688 nm O</a:t>
            </a:r>
            <a:r>
              <a:rPr lang="en-US" b="1" baseline="-25000" dirty="0"/>
              <a:t>2</a:t>
            </a:r>
            <a:r>
              <a:rPr lang="en-US" b="1" dirty="0"/>
              <a:t> B</a:t>
            </a:r>
          </a:p>
        </p:txBody>
      </p:sp>
      <p:sp>
        <p:nvSpPr>
          <p:cNvPr id="6149" name="TextBox 4"/>
          <p:cNvSpPr txBox="1">
            <a:spLocks noChangeArrowheads="1"/>
          </p:cNvSpPr>
          <p:nvPr/>
        </p:nvSpPr>
        <p:spPr bwMode="auto">
          <a:xfrm>
            <a:off x="5365304" y="3810000"/>
            <a:ext cx="1556836" cy="369332"/>
          </a:xfrm>
          <a:prstGeom prst="rect">
            <a:avLst/>
          </a:prstGeom>
          <a:noFill/>
          <a:ln w="9525">
            <a:noFill/>
            <a:miter lim="800000"/>
            <a:headEnd/>
            <a:tailEnd/>
          </a:ln>
        </p:spPr>
        <p:txBody>
          <a:bodyPr wrap="none">
            <a:spAutoFit/>
          </a:bodyPr>
          <a:lstStyle/>
          <a:p>
            <a:r>
              <a:rPr lang="en-US" b="1" dirty="0"/>
              <a:t>O</a:t>
            </a:r>
            <a:r>
              <a:rPr lang="en-US" b="1" baseline="-25000" dirty="0"/>
              <a:t>2</a:t>
            </a:r>
            <a:r>
              <a:rPr lang="en-US" b="1" dirty="0"/>
              <a:t> </a:t>
            </a:r>
            <a:r>
              <a:rPr lang="en-US" b="1" dirty="0" smtClean="0"/>
              <a:t>A 763.3 nm</a:t>
            </a:r>
            <a:endParaRPr lang="en-US" b="1" dirty="0"/>
          </a:p>
        </p:txBody>
      </p:sp>
      <p:cxnSp>
        <p:nvCxnSpPr>
          <p:cNvPr id="8" name="Straight Arrow Connector 7"/>
          <p:cNvCxnSpPr/>
          <p:nvPr/>
        </p:nvCxnSpPr>
        <p:spPr>
          <a:xfrm rot="5400000">
            <a:off x="4316630" y="4876006"/>
            <a:ext cx="304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70179" y="4533900"/>
            <a:ext cx="411162" cy="254000"/>
          </a:xfrm>
          <a:prstGeom prst="rect">
            <a:avLst/>
          </a:prstGeom>
          <a:noFill/>
        </p:spPr>
        <p:txBody>
          <a:bodyPr wrap="none">
            <a:spAutoFit/>
          </a:bodyPr>
          <a:lstStyle/>
          <a:p>
            <a:pPr>
              <a:defRPr/>
            </a:pPr>
            <a:r>
              <a:rPr lang="en-US" sz="1050" b="1" dirty="0">
                <a:latin typeface="Arial" charset="0"/>
              </a:rPr>
              <a:t>680</a:t>
            </a:r>
          </a:p>
        </p:txBody>
      </p:sp>
      <p:sp>
        <p:nvSpPr>
          <p:cNvPr id="14" name="TextBox 13"/>
          <p:cNvSpPr txBox="1"/>
          <p:nvPr/>
        </p:nvSpPr>
        <p:spPr>
          <a:xfrm>
            <a:off x="7162800" y="1905000"/>
            <a:ext cx="1819275" cy="3754438"/>
          </a:xfrm>
          <a:prstGeom prst="rect">
            <a:avLst/>
          </a:prstGeom>
          <a:noFill/>
        </p:spPr>
        <p:txBody>
          <a:bodyPr>
            <a:spAutoFit/>
          </a:bodyPr>
          <a:lstStyle/>
          <a:p>
            <a:pPr>
              <a:defRPr/>
            </a:pPr>
            <a:r>
              <a:rPr lang="en-US" sz="1400" b="1" dirty="0">
                <a:latin typeface="+mn-lt"/>
              </a:rPr>
              <a:t>Current EPIC Filter</a:t>
            </a:r>
          </a:p>
          <a:p>
            <a:pPr>
              <a:defRPr/>
            </a:pPr>
            <a:r>
              <a:rPr lang="en-US" sz="1400" b="1" dirty="0">
                <a:latin typeface="+mn-lt"/>
              </a:rPr>
              <a:t>645±5 nm</a:t>
            </a:r>
          </a:p>
          <a:p>
            <a:pPr>
              <a:defRPr/>
            </a:pPr>
            <a:r>
              <a:rPr lang="en-US" sz="1400" b="1" dirty="0">
                <a:latin typeface="+mn-lt"/>
              </a:rPr>
              <a:t>RGB and </a:t>
            </a:r>
            <a:r>
              <a:rPr lang="en-US" sz="1400" b="1" dirty="0" err="1">
                <a:latin typeface="+mn-lt"/>
              </a:rPr>
              <a:t>Veg</a:t>
            </a:r>
            <a:r>
              <a:rPr lang="en-US" sz="1400" b="1" dirty="0">
                <a:latin typeface="+mn-lt"/>
              </a:rPr>
              <a:t>. Index</a:t>
            </a:r>
          </a:p>
          <a:p>
            <a:pPr>
              <a:defRPr/>
            </a:pPr>
            <a:r>
              <a:rPr lang="en-US" sz="1400" b="1" dirty="0">
                <a:latin typeface="+mn-lt"/>
              </a:rPr>
              <a:t>Reference for Cloud Height</a:t>
            </a:r>
          </a:p>
          <a:p>
            <a:pPr>
              <a:defRPr/>
            </a:pPr>
            <a:endParaRPr lang="en-US" sz="1400" b="1" dirty="0">
              <a:latin typeface="+mn-lt"/>
            </a:endParaRPr>
          </a:p>
          <a:p>
            <a:pPr>
              <a:defRPr/>
            </a:pPr>
            <a:r>
              <a:rPr lang="en-US" sz="1400" b="1" dirty="0">
                <a:latin typeface="+mn-lt"/>
              </a:rPr>
              <a:t>O</a:t>
            </a:r>
            <a:r>
              <a:rPr lang="en-US" sz="1400" b="1" baseline="-25000" dirty="0">
                <a:latin typeface="+mn-lt"/>
              </a:rPr>
              <a:t>2</a:t>
            </a:r>
            <a:r>
              <a:rPr lang="en-US" sz="1400" b="1" dirty="0">
                <a:latin typeface="+mn-lt"/>
              </a:rPr>
              <a:t> B-Band Filter</a:t>
            </a:r>
          </a:p>
          <a:p>
            <a:pPr>
              <a:defRPr/>
            </a:pPr>
            <a:r>
              <a:rPr lang="en-US" sz="1400" b="1" dirty="0">
                <a:latin typeface="+mn-lt"/>
              </a:rPr>
              <a:t>688</a:t>
            </a:r>
            <a:r>
              <a:rPr lang="en-US" sz="1400" b="1" dirty="0">
                <a:latin typeface="Calibri" pitchFamily="34" charset="0"/>
              </a:rPr>
              <a:t>±1</a:t>
            </a:r>
            <a:r>
              <a:rPr lang="en-US" sz="1400" b="1" dirty="0">
                <a:latin typeface="+mn-lt"/>
              </a:rPr>
              <a:t> nm</a:t>
            </a:r>
          </a:p>
          <a:p>
            <a:pPr>
              <a:defRPr/>
            </a:pPr>
            <a:r>
              <a:rPr lang="en-US" sz="1400" b="1" dirty="0">
                <a:latin typeface="+mn-lt"/>
              </a:rPr>
              <a:t>Cloud Height</a:t>
            </a:r>
          </a:p>
          <a:p>
            <a:pPr>
              <a:defRPr/>
            </a:pPr>
            <a:endParaRPr lang="en-US" sz="1400" b="1" dirty="0">
              <a:latin typeface="+mn-lt"/>
            </a:endParaRPr>
          </a:p>
          <a:p>
            <a:pPr>
              <a:defRPr/>
            </a:pPr>
            <a:endParaRPr lang="en-US" sz="1400" b="1" dirty="0">
              <a:latin typeface="+mn-lt"/>
            </a:endParaRPr>
          </a:p>
          <a:p>
            <a:pPr>
              <a:defRPr/>
            </a:pPr>
            <a:r>
              <a:rPr lang="en-US" sz="1600" b="1" dirty="0">
                <a:latin typeface="+mn-lt"/>
              </a:rPr>
              <a:t>680</a:t>
            </a:r>
            <a:r>
              <a:rPr lang="en-US" sz="1600" b="1" dirty="0">
                <a:latin typeface="Calibri" pitchFamily="34" charset="0"/>
              </a:rPr>
              <a:t>±2 nm</a:t>
            </a:r>
            <a:r>
              <a:rPr lang="en-US" sz="1600" b="1" dirty="0">
                <a:latin typeface="+mn-lt"/>
              </a:rPr>
              <a:t> </a:t>
            </a:r>
          </a:p>
          <a:p>
            <a:pPr>
              <a:defRPr/>
            </a:pPr>
            <a:r>
              <a:rPr lang="en-US" sz="1400" b="1" dirty="0">
                <a:latin typeface="+mn-lt"/>
              </a:rPr>
              <a:t>Replacement for 645</a:t>
            </a:r>
          </a:p>
          <a:p>
            <a:pPr>
              <a:defRPr/>
            </a:pPr>
            <a:r>
              <a:rPr lang="en-US" sz="1400" b="1" dirty="0">
                <a:latin typeface="+mn-lt"/>
              </a:rPr>
              <a:t>RGB and </a:t>
            </a:r>
            <a:r>
              <a:rPr lang="en-US" sz="1400" b="1" dirty="0" err="1">
                <a:latin typeface="+mn-lt"/>
              </a:rPr>
              <a:t>Veg</a:t>
            </a:r>
            <a:r>
              <a:rPr lang="en-US" sz="1400" b="1" dirty="0">
                <a:latin typeface="+mn-lt"/>
              </a:rPr>
              <a:t>. Index</a:t>
            </a:r>
          </a:p>
          <a:p>
            <a:pPr>
              <a:defRPr/>
            </a:pPr>
            <a:r>
              <a:rPr lang="en-US" sz="1400" b="1" dirty="0">
                <a:latin typeface="+mn-lt"/>
              </a:rPr>
              <a:t>New Reference for Cloud Height</a:t>
            </a:r>
          </a:p>
          <a:p>
            <a:pPr>
              <a:defRPr/>
            </a:pPr>
            <a:endParaRPr lang="en-US" sz="1400" b="1" dirty="0">
              <a:latin typeface="+mn-lt"/>
            </a:endParaRPr>
          </a:p>
        </p:txBody>
      </p:sp>
      <p:sp>
        <p:nvSpPr>
          <p:cNvPr id="12" name="TextBox 11"/>
          <p:cNvSpPr txBox="1"/>
          <p:nvPr/>
        </p:nvSpPr>
        <p:spPr>
          <a:xfrm>
            <a:off x="5753756" y="4564570"/>
            <a:ext cx="540533" cy="276999"/>
          </a:xfrm>
          <a:prstGeom prst="rect">
            <a:avLst/>
          </a:prstGeom>
          <a:noFill/>
        </p:spPr>
        <p:txBody>
          <a:bodyPr wrap="none" rtlCol="0">
            <a:spAutoFit/>
          </a:bodyPr>
          <a:lstStyle/>
          <a:p>
            <a:r>
              <a:rPr lang="en-US" sz="1200" b="1" dirty="0" smtClean="0"/>
              <a:t>779.5</a:t>
            </a:r>
            <a:endParaRPr lang="en-US" sz="1200" b="1" dirty="0"/>
          </a:p>
        </p:txBody>
      </p:sp>
      <p:cxnSp>
        <p:nvCxnSpPr>
          <p:cNvPr id="15" name="Straight Arrow Connector 14"/>
          <p:cNvCxnSpPr/>
          <p:nvPr/>
        </p:nvCxnSpPr>
        <p:spPr>
          <a:xfrm rot="5400000">
            <a:off x="5802550" y="5305031"/>
            <a:ext cx="2871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5561986" y="5321405"/>
            <a:ext cx="2871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4444810" y="4907030"/>
            <a:ext cx="2871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4325158" y="4900733"/>
            <a:ext cx="2871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485" y="147237"/>
            <a:ext cx="8687317" cy="588946"/>
          </a:xfrm>
        </p:spPr>
        <p:txBody>
          <a:bodyPr>
            <a:noAutofit/>
          </a:bodyPr>
          <a:lstStyle/>
          <a:p>
            <a:r>
              <a:rPr lang="en-US" sz="3200" b="1" dirty="0" smtClean="0">
                <a:latin typeface="Comic Sans MS"/>
                <a:cs typeface="Comic Sans MS"/>
              </a:rPr>
              <a:t>New EPIC channels for </a:t>
            </a:r>
            <a:r>
              <a:rPr lang="en-US" sz="3200" b="1" dirty="0" smtClean="0">
                <a:latin typeface="Comic Sans MS"/>
                <a:cs typeface="Comic Sans MS"/>
              </a:rPr>
              <a:t>Vegetation</a:t>
            </a:r>
            <a:endParaRPr lang="en-US" sz="3200" b="1" dirty="0">
              <a:latin typeface="Comic Sans MS"/>
              <a:cs typeface="Comic Sans MS"/>
            </a:endParaRPr>
          </a:p>
        </p:txBody>
      </p:sp>
      <p:sp>
        <p:nvSpPr>
          <p:cNvPr id="6" name="TextBox 5"/>
          <p:cNvSpPr txBox="1"/>
          <p:nvPr/>
        </p:nvSpPr>
        <p:spPr>
          <a:xfrm>
            <a:off x="6246960" y="1490779"/>
            <a:ext cx="2897039" cy="1169551"/>
          </a:xfrm>
          <a:prstGeom prst="rect">
            <a:avLst/>
          </a:prstGeom>
          <a:noFill/>
        </p:spPr>
        <p:txBody>
          <a:bodyPr wrap="square" rtlCol="0">
            <a:spAutoFit/>
          </a:bodyPr>
          <a:lstStyle/>
          <a:p>
            <a:r>
              <a:rPr lang="en-US" sz="1400" b="1" dirty="0" smtClean="0">
                <a:latin typeface="Comic Sans MS"/>
                <a:cs typeface="Comic Sans MS"/>
              </a:rPr>
              <a:t>- Current EPIC filter 645 nm (similar to MODIS) will be replaced by 680 nm, the reference channel for O2 B-band. </a:t>
            </a:r>
            <a:endParaRPr lang="en-US" sz="1400" b="1" dirty="0">
              <a:latin typeface="Comic Sans MS"/>
              <a:cs typeface="Comic Sans MS"/>
            </a:endParaRPr>
          </a:p>
        </p:txBody>
      </p:sp>
      <p:sp>
        <p:nvSpPr>
          <p:cNvPr id="7" name="TextBox 6"/>
          <p:cNvSpPr txBox="1"/>
          <p:nvPr/>
        </p:nvSpPr>
        <p:spPr>
          <a:xfrm>
            <a:off x="6246962" y="3382357"/>
            <a:ext cx="2767602" cy="1169551"/>
          </a:xfrm>
          <a:prstGeom prst="rect">
            <a:avLst/>
          </a:prstGeom>
          <a:noFill/>
        </p:spPr>
        <p:txBody>
          <a:bodyPr wrap="square" rtlCol="0">
            <a:spAutoFit/>
          </a:bodyPr>
          <a:lstStyle/>
          <a:p>
            <a:r>
              <a:rPr lang="en-US" sz="1400" b="1" dirty="0" smtClean="0">
                <a:latin typeface="Comic Sans MS"/>
                <a:cs typeface="Comic Sans MS"/>
              </a:rPr>
              <a:t>- Current EPIC filter 870 nm (MODIS has 860) will be replaced by 780 nm, the reference channel for O2 A-band. </a:t>
            </a:r>
            <a:endParaRPr lang="en-US" sz="1400" b="1" dirty="0">
              <a:latin typeface="Comic Sans MS"/>
              <a:cs typeface="Comic Sans MS"/>
            </a:endParaRPr>
          </a:p>
        </p:txBody>
      </p:sp>
      <p:sp>
        <p:nvSpPr>
          <p:cNvPr id="11" name="TextBox 10"/>
          <p:cNvSpPr txBox="1"/>
          <p:nvPr/>
        </p:nvSpPr>
        <p:spPr>
          <a:xfrm>
            <a:off x="440674" y="5576576"/>
            <a:ext cx="8541127" cy="1015663"/>
          </a:xfrm>
          <a:prstGeom prst="rect">
            <a:avLst/>
          </a:prstGeom>
          <a:noFill/>
        </p:spPr>
        <p:txBody>
          <a:bodyPr wrap="square" rtlCol="0">
            <a:spAutoFit/>
          </a:bodyPr>
          <a:lstStyle/>
          <a:p>
            <a:pPr>
              <a:buFontTx/>
              <a:buChar char="-"/>
            </a:pPr>
            <a:r>
              <a:rPr lang="en-US" sz="1600" b="1" dirty="0" smtClean="0">
                <a:latin typeface="Comic Sans MS"/>
                <a:cs typeface="Comic Sans MS"/>
              </a:rPr>
              <a:t> New EPIC NDVI will be defined as (R</a:t>
            </a:r>
            <a:r>
              <a:rPr lang="en-US" sz="1600" b="1" baseline="-25000" dirty="0" smtClean="0">
                <a:latin typeface="Comic Sans MS"/>
                <a:cs typeface="Comic Sans MS"/>
              </a:rPr>
              <a:t>780</a:t>
            </a:r>
            <a:r>
              <a:rPr lang="en-US" sz="1600" b="1" dirty="0" smtClean="0">
                <a:latin typeface="Comic Sans MS"/>
                <a:cs typeface="Comic Sans MS"/>
              </a:rPr>
              <a:t>-R</a:t>
            </a:r>
            <a:r>
              <a:rPr lang="en-US" sz="1600" b="1" baseline="-25000" dirty="0" smtClean="0">
                <a:latin typeface="Comic Sans MS"/>
                <a:cs typeface="Comic Sans MS"/>
              </a:rPr>
              <a:t>680</a:t>
            </a:r>
            <a:r>
              <a:rPr lang="en-US" sz="1600" b="1" dirty="0" smtClean="0">
                <a:latin typeface="Comic Sans MS"/>
                <a:cs typeface="Comic Sans MS"/>
              </a:rPr>
              <a:t>)/(R</a:t>
            </a:r>
            <a:r>
              <a:rPr lang="en-US" sz="1600" b="1" baseline="-25000" dirty="0" smtClean="0">
                <a:latin typeface="Comic Sans MS"/>
                <a:cs typeface="Comic Sans MS"/>
              </a:rPr>
              <a:t>780</a:t>
            </a:r>
            <a:r>
              <a:rPr lang="en-US" sz="1600" b="1" dirty="0" smtClean="0">
                <a:latin typeface="Comic Sans MS"/>
                <a:cs typeface="Comic Sans MS"/>
              </a:rPr>
              <a:t>+R</a:t>
            </a:r>
            <a:r>
              <a:rPr lang="en-US" sz="1600" b="1" baseline="-25000" dirty="0" smtClean="0">
                <a:latin typeface="Comic Sans MS"/>
                <a:cs typeface="Comic Sans MS"/>
              </a:rPr>
              <a:t>680</a:t>
            </a:r>
            <a:r>
              <a:rPr lang="en-US" sz="1600" b="1" dirty="0" smtClean="0">
                <a:latin typeface="Comic Sans MS"/>
                <a:cs typeface="Comic Sans MS"/>
              </a:rPr>
              <a:t>).</a:t>
            </a:r>
          </a:p>
          <a:p>
            <a:pPr>
              <a:buFontTx/>
              <a:buChar char="-"/>
            </a:pPr>
            <a:endParaRPr lang="en-US" sz="1600" dirty="0" smtClean="0">
              <a:latin typeface="Comic Sans MS"/>
              <a:cs typeface="Comic Sans MS"/>
            </a:endParaRPr>
          </a:p>
          <a:p>
            <a:r>
              <a:rPr lang="en-US" sz="1400" dirty="0" smtClean="0">
                <a:latin typeface="Comic Sans MS"/>
                <a:cs typeface="Comic Sans MS"/>
              </a:rPr>
              <a:t>At 680 nm vegetation reflects less than at 645 nm.</a:t>
            </a:r>
          </a:p>
          <a:p>
            <a:r>
              <a:rPr lang="en-US" sz="1400" dirty="0" smtClean="0">
                <a:latin typeface="Comic Sans MS"/>
                <a:cs typeface="Comic Sans MS"/>
              </a:rPr>
              <a:t>At 780 nm reflectance from vegetation is not yet fully saturated and reflects less than at 870 nm.</a:t>
            </a:r>
            <a:endParaRPr lang="en-US" sz="1400" dirty="0">
              <a:latin typeface="Comic Sans MS"/>
              <a:cs typeface="Comic Sans MS"/>
            </a:endParaRPr>
          </a:p>
        </p:txBody>
      </p:sp>
      <p:pic>
        <p:nvPicPr>
          <p:cNvPr id="8" name="Picture 7" descr="DSCOVR_vegy.jpg"/>
          <p:cNvPicPr>
            <a:picLocks noChangeAspect="1"/>
          </p:cNvPicPr>
          <p:nvPr/>
        </p:nvPicPr>
        <p:blipFill>
          <a:blip r:embed="rId2"/>
          <a:stretch>
            <a:fillRect/>
          </a:stretch>
        </p:blipFill>
        <p:spPr>
          <a:xfrm>
            <a:off x="257133" y="960319"/>
            <a:ext cx="5960110" cy="4556760"/>
          </a:xfrm>
          <a:prstGeom prst="rect">
            <a:avLst/>
          </a:prstGeom>
        </p:spPr>
      </p:pic>
      <p:sp>
        <p:nvSpPr>
          <p:cNvPr id="9" name="Oval 8"/>
          <p:cNvSpPr/>
          <p:nvPr/>
        </p:nvSpPr>
        <p:spPr>
          <a:xfrm>
            <a:off x="2689273" y="4570586"/>
            <a:ext cx="205431" cy="22943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056447" y="4620257"/>
            <a:ext cx="205431" cy="22943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5138763" y="2084204"/>
            <a:ext cx="205431" cy="22943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279690" y="2276279"/>
            <a:ext cx="205431" cy="22943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3409950"/>
          <a:ext cx="4495800" cy="3448050"/>
        </p:xfrm>
        <a:graphic>
          <a:graphicData uri="http://schemas.openxmlformats.org/presentationml/2006/ole">
            <p:oleObj spid="_x0000_s30722" name="Graph" r:id="rId3" imgW="3876840" imgH="2973600" progId="Origin50.Graph">
              <p:embed/>
            </p:oleObj>
          </a:graphicData>
        </a:graphic>
      </p:graphicFrame>
      <p:graphicFrame>
        <p:nvGraphicFramePr>
          <p:cNvPr id="1027" name="Object 3"/>
          <p:cNvGraphicFramePr>
            <a:graphicFrameLocks noChangeAspect="1"/>
          </p:cNvGraphicFramePr>
          <p:nvPr/>
        </p:nvGraphicFramePr>
        <p:xfrm>
          <a:off x="4495800" y="3298825"/>
          <a:ext cx="4648200" cy="3559175"/>
        </p:xfrm>
        <a:graphic>
          <a:graphicData uri="http://schemas.openxmlformats.org/presentationml/2006/ole">
            <p:oleObj spid="_x0000_s30723" name="Graph" r:id="rId4" imgW="3901320" imgH="2986920" progId="Origin50.Graph">
              <p:embed/>
            </p:oleObj>
          </a:graphicData>
        </a:graphic>
      </p:graphicFrame>
      <p:sp>
        <p:nvSpPr>
          <p:cNvPr id="1028" name="TextBox 5"/>
          <p:cNvSpPr txBox="1">
            <a:spLocks noChangeArrowheads="1"/>
          </p:cNvSpPr>
          <p:nvPr/>
        </p:nvSpPr>
        <p:spPr bwMode="auto">
          <a:xfrm>
            <a:off x="1797312" y="228600"/>
            <a:ext cx="4902200" cy="646113"/>
          </a:xfrm>
          <a:prstGeom prst="rect">
            <a:avLst/>
          </a:prstGeom>
          <a:noFill/>
          <a:ln w="9525">
            <a:noFill/>
            <a:miter lim="800000"/>
            <a:headEnd/>
            <a:tailEnd/>
          </a:ln>
        </p:spPr>
        <p:txBody>
          <a:bodyPr wrap="none">
            <a:spAutoFit/>
          </a:bodyPr>
          <a:lstStyle/>
          <a:p>
            <a:r>
              <a:rPr lang="en-US" dirty="0">
                <a:latin typeface="Albertus Extra Bold" pitchFamily="34" charset="0"/>
              </a:rPr>
              <a:t>Comparison for O2 A and B Bands for the</a:t>
            </a:r>
          </a:p>
          <a:p>
            <a:r>
              <a:rPr lang="en-US" dirty="0">
                <a:latin typeface="Albertus Extra Bold" pitchFamily="34" charset="0"/>
              </a:rPr>
              <a:t>Same pair of scenes – Clear and Cloudy</a:t>
            </a:r>
          </a:p>
        </p:txBody>
      </p:sp>
      <p:sp>
        <p:nvSpPr>
          <p:cNvPr id="1029" name="TextBox 5"/>
          <p:cNvSpPr txBox="1">
            <a:spLocks noChangeArrowheads="1"/>
          </p:cNvSpPr>
          <p:nvPr/>
        </p:nvSpPr>
        <p:spPr bwMode="auto">
          <a:xfrm>
            <a:off x="1066800" y="1447800"/>
            <a:ext cx="6694077" cy="1200329"/>
          </a:xfrm>
          <a:prstGeom prst="rect">
            <a:avLst/>
          </a:prstGeom>
          <a:noFill/>
          <a:ln w="9525">
            <a:noFill/>
            <a:miter lim="800000"/>
            <a:headEnd/>
            <a:tailEnd/>
          </a:ln>
        </p:spPr>
        <p:txBody>
          <a:bodyPr wrap="none">
            <a:spAutoFit/>
          </a:bodyPr>
          <a:lstStyle/>
          <a:p>
            <a:r>
              <a:rPr lang="en-US" b="1" dirty="0"/>
              <a:t>Normalized albedo from GOME data at spectral resolution of 0.2 nm</a:t>
            </a:r>
          </a:p>
          <a:p>
            <a:r>
              <a:rPr lang="en-US" b="1" dirty="0"/>
              <a:t>For a clear desert scene at 0 km and a cloudy scene at 6 km</a:t>
            </a:r>
          </a:p>
          <a:p>
            <a:r>
              <a:rPr lang="en-US" b="1" dirty="0"/>
              <a:t>Maximum Difference:</a:t>
            </a:r>
          </a:p>
          <a:p>
            <a:r>
              <a:rPr lang="en-US" b="1" dirty="0">
                <a:latin typeface="Mathematica1" pitchFamily="2" charset="2"/>
              </a:rPr>
              <a:t>D</a:t>
            </a:r>
            <a:r>
              <a:rPr lang="en-US" b="1" dirty="0"/>
              <a:t>(B-band) = 0.19        </a:t>
            </a:r>
            <a:r>
              <a:rPr lang="en-US" b="1" dirty="0">
                <a:latin typeface="Mathematica1" pitchFamily="2" charset="2"/>
              </a:rPr>
              <a:t>D </a:t>
            </a:r>
            <a:r>
              <a:rPr lang="en-US" b="1" dirty="0"/>
              <a:t>(A-band) = 0.27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6"/>
          <p:cNvSpPr txBox="1">
            <a:spLocks noChangeArrowheads="1"/>
          </p:cNvSpPr>
          <p:nvPr/>
        </p:nvSpPr>
        <p:spPr bwMode="auto">
          <a:xfrm>
            <a:off x="762000" y="1295400"/>
            <a:ext cx="7772400" cy="1477963"/>
          </a:xfrm>
          <a:prstGeom prst="rect">
            <a:avLst/>
          </a:prstGeom>
          <a:noFill/>
          <a:ln w="9525">
            <a:noFill/>
            <a:miter lim="800000"/>
            <a:headEnd/>
            <a:tailEnd/>
          </a:ln>
        </p:spPr>
        <p:txBody>
          <a:bodyPr>
            <a:spAutoFit/>
          </a:bodyPr>
          <a:lstStyle/>
          <a:p>
            <a:pPr>
              <a:buFont typeface="Arial" charset="0"/>
              <a:buChar char="•"/>
            </a:pPr>
            <a:r>
              <a:rPr lang="en-US"/>
              <a:t> </a:t>
            </a:r>
            <a:r>
              <a:rPr lang="en-US" b="1"/>
              <a:t>B-Band at 2 nm width                 A-Band at 3 nm width</a:t>
            </a:r>
          </a:p>
          <a:p>
            <a:pPr>
              <a:buFont typeface="Arial" charset="0"/>
              <a:buChar char="•"/>
            </a:pPr>
            <a:r>
              <a:rPr lang="en-US" b="1"/>
              <a:t> Cloud height  = 6 km based on radiative transfer simulation</a:t>
            </a:r>
          </a:p>
          <a:p>
            <a:pPr>
              <a:buFont typeface="Arial" charset="0"/>
              <a:buChar char="•"/>
            </a:pPr>
            <a:r>
              <a:rPr lang="en-US" b="1"/>
              <a:t> A-Band sensitivity is better than B-Band by a factor of 4</a:t>
            </a:r>
          </a:p>
          <a:p>
            <a:pPr>
              <a:buFont typeface="Arial" charset="0"/>
              <a:buChar char="•"/>
            </a:pPr>
            <a:r>
              <a:rPr lang="en-US" b="1"/>
              <a:t> Assume EPIC SNR = 250 (max)  or 0.25% precision for Cloud scene</a:t>
            </a:r>
          </a:p>
          <a:p>
            <a:pPr>
              <a:buFont typeface="Arial" charset="0"/>
              <a:buChar char="•"/>
            </a:pPr>
            <a:r>
              <a:rPr lang="en-US" b="1"/>
              <a:t>                         SNR = 100            or  1%      precision for Clear scene</a:t>
            </a:r>
          </a:p>
        </p:txBody>
      </p:sp>
      <p:sp>
        <p:nvSpPr>
          <p:cNvPr id="2053" name="TextBox 5"/>
          <p:cNvSpPr txBox="1">
            <a:spLocks noChangeArrowheads="1"/>
          </p:cNvSpPr>
          <p:nvPr/>
        </p:nvSpPr>
        <p:spPr bwMode="auto">
          <a:xfrm>
            <a:off x="1676400" y="228600"/>
            <a:ext cx="4902200" cy="923925"/>
          </a:xfrm>
          <a:prstGeom prst="rect">
            <a:avLst/>
          </a:prstGeom>
          <a:noFill/>
          <a:ln w="9525">
            <a:noFill/>
            <a:miter lim="800000"/>
            <a:headEnd/>
            <a:tailEnd/>
          </a:ln>
        </p:spPr>
        <p:txBody>
          <a:bodyPr wrap="none">
            <a:spAutoFit/>
          </a:bodyPr>
          <a:lstStyle/>
          <a:p>
            <a:pPr algn="ctr"/>
            <a:r>
              <a:rPr lang="en-US">
                <a:latin typeface="Albertus Extra Bold" pitchFamily="34" charset="0"/>
              </a:rPr>
              <a:t>Comparison for O2 A and B Bands for the</a:t>
            </a:r>
          </a:p>
          <a:p>
            <a:pPr algn="ctr"/>
            <a:r>
              <a:rPr lang="en-US">
                <a:latin typeface="Albertus Extra Bold" pitchFamily="34" charset="0"/>
              </a:rPr>
              <a:t>Same pair of scenes – Clear and Cloudy</a:t>
            </a:r>
          </a:p>
          <a:p>
            <a:pPr algn="ctr"/>
            <a:r>
              <a:rPr lang="en-US">
                <a:latin typeface="Albertus Extra Bold" pitchFamily="34" charset="0"/>
              </a:rPr>
              <a:t>EPIC Filter Resolution</a:t>
            </a:r>
          </a:p>
        </p:txBody>
      </p:sp>
      <p:graphicFrame>
        <p:nvGraphicFramePr>
          <p:cNvPr id="2050" name="Object 6"/>
          <p:cNvGraphicFramePr>
            <a:graphicFrameLocks noChangeAspect="1"/>
          </p:cNvGraphicFramePr>
          <p:nvPr/>
        </p:nvGraphicFramePr>
        <p:xfrm>
          <a:off x="0" y="3276600"/>
          <a:ext cx="4668838" cy="3581400"/>
        </p:xfrm>
        <a:graphic>
          <a:graphicData uri="http://schemas.openxmlformats.org/presentationml/2006/ole">
            <p:oleObj spid="_x0000_s31746" name="Graph" r:id="rId3" imgW="3876840" imgH="2973600" progId="Origin50.Graph">
              <p:embed/>
            </p:oleObj>
          </a:graphicData>
        </a:graphic>
      </p:graphicFrame>
      <p:graphicFrame>
        <p:nvGraphicFramePr>
          <p:cNvPr id="2051" name="Object 7"/>
          <p:cNvGraphicFramePr>
            <a:graphicFrameLocks noChangeAspect="1"/>
          </p:cNvGraphicFramePr>
          <p:nvPr/>
        </p:nvGraphicFramePr>
        <p:xfrm>
          <a:off x="4467225" y="3276600"/>
          <a:ext cx="4676775" cy="3581400"/>
        </p:xfrm>
        <a:graphic>
          <a:graphicData uri="http://schemas.openxmlformats.org/presentationml/2006/ole">
            <p:oleObj spid="_x0000_s31747" name="Graph" r:id="rId4" imgW="3901320" imgH="2986920" progId="Origin50.Graph">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115290" y="1228436"/>
            <a:ext cx="7009213" cy="4221018"/>
          </a:xfrm>
          <a:prstGeom prst="rect">
            <a:avLst/>
          </a:prstGeom>
          <a:noFill/>
          <a:ln w="9525">
            <a:noFill/>
            <a:miter lim="800000"/>
            <a:headEnd/>
            <a:tailEnd/>
          </a:ln>
          <a:effectLst/>
        </p:spPr>
      </p:pic>
      <p:sp>
        <p:nvSpPr>
          <p:cNvPr id="8" name="TextBox 7"/>
          <p:cNvSpPr txBox="1"/>
          <p:nvPr/>
        </p:nvSpPr>
        <p:spPr>
          <a:xfrm>
            <a:off x="1592744" y="535709"/>
            <a:ext cx="5739072" cy="646331"/>
          </a:xfrm>
          <a:prstGeom prst="rect">
            <a:avLst/>
          </a:prstGeom>
          <a:noFill/>
        </p:spPr>
        <p:txBody>
          <a:bodyPr wrap="none" rtlCol="0">
            <a:spAutoFit/>
          </a:bodyPr>
          <a:lstStyle/>
          <a:p>
            <a:pPr algn="ctr"/>
            <a:r>
              <a:rPr lang="en-US" dirty="0" smtClean="0">
                <a:latin typeface="Albertus Extra Bold" pitchFamily="34" charset="0"/>
              </a:rPr>
              <a:t>AEROSOLS    O2 </a:t>
            </a:r>
            <a:r>
              <a:rPr lang="en-US" dirty="0" smtClean="0">
                <a:latin typeface="Albertus Extra Bold" pitchFamily="34" charset="0"/>
              </a:rPr>
              <a:t>A-Band using 1 nm Filter width</a:t>
            </a:r>
          </a:p>
          <a:p>
            <a:pPr algn="ctr"/>
            <a:r>
              <a:rPr lang="en-US" dirty="0" smtClean="0">
                <a:latin typeface="Albertus Extra Bold" pitchFamily="34" charset="0"/>
              </a:rPr>
              <a:t>763.5±1.5 Overlay</a:t>
            </a:r>
            <a:endParaRPr lang="en-US" dirty="0">
              <a:latin typeface="Albertus Extra Bold" pitchFamily="34" charset="0"/>
            </a:endParaRPr>
          </a:p>
        </p:txBody>
      </p:sp>
      <p:sp>
        <p:nvSpPr>
          <p:cNvPr id="9" name="TextBox 8"/>
          <p:cNvSpPr txBox="1"/>
          <p:nvPr/>
        </p:nvSpPr>
        <p:spPr>
          <a:xfrm>
            <a:off x="1967345" y="6059055"/>
            <a:ext cx="1093313" cy="369332"/>
          </a:xfrm>
          <a:prstGeom prst="rect">
            <a:avLst/>
          </a:prstGeom>
          <a:noFill/>
        </p:spPr>
        <p:txBody>
          <a:bodyPr wrap="none" rtlCol="0">
            <a:spAutoFit/>
          </a:bodyPr>
          <a:lstStyle/>
          <a:p>
            <a:r>
              <a:rPr lang="en-US" dirty="0" smtClean="0"/>
              <a:t>Saturated</a:t>
            </a:r>
            <a:endParaRPr lang="en-US" dirty="0"/>
          </a:p>
        </p:txBody>
      </p:sp>
      <p:cxnSp>
        <p:nvCxnSpPr>
          <p:cNvPr id="11" name="Straight Arrow Connector 10"/>
          <p:cNvCxnSpPr>
            <a:stCxn id="9" idx="0"/>
          </p:cNvCxnSpPr>
          <p:nvPr/>
        </p:nvCxnSpPr>
        <p:spPr>
          <a:xfrm rot="5400000" flipH="1" flipV="1">
            <a:off x="1908164" y="4780675"/>
            <a:ext cx="1884219" cy="6725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681658" y="2369609"/>
            <a:ext cx="1042868" cy="1966504"/>
          </a:xfrm>
          <a:prstGeom prst="rect">
            <a:avLst/>
          </a:prstGeom>
          <a:solidFill>
            <a:schemeClr val="accent1">
              <a:alpha val="2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650044" y="2414951"/>
            <a:ext cx="1117614" cy="369332"/>
          </a:xfrm>
          <a:prstGeom prst="rect">
            <a:avLst/>
          </a:prstGeom>
          <a:noFill/>
        </p:spPr>
        <p:txBody>
          <a:bodyPr wrap="none" rtlCol="0">
            <a:spAutoFit/>
          </a:bodyPr>
          <a:lstStyle/>
          <a:p>
            <a:r>
              <a:rPr lang="en-US" b="1" dirty="0" smtClean="0"/>
              <a:t>763.5±1.5</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3180" y="76200"/>
            <a:ext cx="2608406" cy="461665"/>
          </a:xfrm>
          <a:prstGeom prst="rect">
            <a:avLst/>
          </a:prstGeom>
          <a:noFill/>
        </p:spPr>
        <p:txBody>
          <a:bodyPr wrap="none" rtlCol="0">
            <a:spAutoFit/>
          </a:bodyPr>
          <a:lstStyle/>
          <a:p>
            <a:r>
              <a:rPr lang="en-US" sz="2400" b="1" dirty="0" smtClean="0">
                <a:latin typeface="Albertus Extra Bold" pitchFamily="34" charset="0"/>
              </a:rPr>
              <a:t>Aerosols A-band</a:t>
            </a:r>
            <a:endParaRPr lang="en-US" sz="2400" b="1" dirty="0">
              <a:latin typeface="Albertus Extra Bold"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392853" y="762000"/>
            <a:ext cx="3217747" cy="193747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392853" y="2743200"/>
            <a:ext cx="3217747" cy="193747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392852" y="4724400"/>
            <a:ext cx="3217747" cy="1937477"/>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228600" y="1676400"/>
            <a:ext cx="4597400" cy="2768600"/>
          </a:xfrm>
          <a:prstGeom prst="rect">
            <a:avLst/>
          </a:prstGeom>
          <a:noFill/>
          <a:ln w="9525">
            <a:noFill/>
            <a:miter lim="800000"/>
            <a:headEnd/>
            <a:tailEnd/>
          </a:ln>
          <a:effectLst/>
        </p:spPr>
      </p:pic>
      <p:sp>
        <p:nvSpPr>
          <p:cNvPr id="11" name="TextBox 10"/>
          <p:cNvSpPr txBox="1"/>
          <p:nvPr/>
        </p:nvSpPr>
        <p:spPr>
          <a:xfrm>
            <a:off x="304800" y="990600"/>
            <a:ext cx="4785413" cy="369332"/>
          </a:xfrm>
          <a:prstGeom prst="rect">
            <a:avLst/>
          </a:prstGeom>
          <a:noFill/>
        </p:spPr>
        <p:txBody>
          <a:bodyPr wrap="none" rtlCol="0">
            <a:spAutoFit/>
          </a:bodyPr>
          <a:lstStyle/>
          <a:p>
            <a:r>
              <a:rPr lang="en-US" b="1" dirty="0" smtClean="0"/>
              <a:t>Dependence of </a:t>
            </a:r>
            <a:r>
              <a:rPr lang="en-US" b="1" dirty="0" smtClean="0"/>
              <a:t>results </a:t>
            </a:r>
            <a:r>
              <a:rPr lang="en-US" b="1" dirty="0" smtClean="0"/>
              <a:t>on </a:t>
            </a:r>
            <a:r>
              <a:rPr lang="en-US" b="1" dirty="0" smtClean="0"/>
              <a:t>SZA and Plume Height</a:t>
            </a:r>
            <a:endParaRPr lang="en-US" b="1" dirty="0" smtClean="0"/>
          </a:p>
        </p:txBody>
      </p:sp>
      <p:sp>
        <p:nvSpPr>
          <p:cNvPr id="12" name="TextBox 11"/>
          <p:cNvSpPr txBox="1"/>
          <p:nvPr/>
        </p:nvSpPr>
        <p:spPr>
          <a:xfrm>
            <a:off x="609600" y="5257800"/>
            <a:ext cx="4434034" cy="1477328"/>
          </a:xfrm>
          <a:prstGeom prst="rect">
            <a:avLst/>
          </a:prstGeom>
          <a:noFill/>
        </p:spPr>
        <p:txBody>
          <a:bodyPr wrap="none" rtlCol="0">
            <a:spAutoFit/>
          </a:bodyPr>
          <a:lstStyle/>
          <a:p>
            <a:pPr>
              <a:buFont typeface="Arial" pitchFamily="34" charset="0"/>
              <a:buChar char="•"/>
            </a:pPr>
            <a:r>
              <a:rPr lang="en-US" dirty="0" smtClean="0"/>
              <a:t> </a:t>
            </a:r>
            <a:r>
              <a:rPr lang="en-US" b="1" dirty="0" smtClean="0"/>
              <a:t>Dependence </a:t>
            </a:r>
            <a:r>
              <a:rPr lang="en-US" b="1" dirty="0" smtClean="0"/>
              <a:t>for </a:t>
            </a:r>
            <a:r>
              <a:rPr lang="en-US" b="1" dirty="0" smtClean="0"/>
              <a:t>different </a:t>
            </a:r>
            <a:r>
              <a:rPr lang="en-US" b="1" dirty="0" smtClean="0"/>
              <a:t>aerosol </a:t>
            </a:r>
          </a:p>
          <a:p>
            <a:r>
              <a:rPr lang="en-US" b="1" dirty="0" smtClean="0"/>
              <a:t> </a:t>
            </a:r>
            <a:r>
              <a:rPr lang="en-US" b="1" dirty="0" smtClean="0"/>
              <a:t>      </a:t>
            </a:r>
            <a:r>
              <a:rPr lang="en-US" b="1" dirty="0" smtClean="0"/>
              <a:t>layer </a:t>
            </a:r>
            <a:r>
              <a:rPr lang="en-US" b="1" dirty="0" smtClean="0"/>
              <a:t>heights.</a:t>
            </a:r>
          </a:p>
          <a:p>
            <a:pPr>
              <a:buFont typeface="Arial" pitchFamily="34" charset="0"/>
              <a:buChar char="•"/>
            </a:pPr>
            <a:r>
              <a:rPr lang="en-US" b="1" dirty="0" smtClean="0"/>
              <a:t> At maximum absorption (in Q-branch), </a:t>
            </a:r>
          </a:p>
          <a:p>
            <a:r>
              <a:rPr lang="en-US" b="1" dirty="0" smtClean="0"/>
              <a:t>   sensitivity </a:t>
            </a:r>
            <a:r>
              <a:rPr lang="en-US" b="1" dirty="0" smtClean="0"/>
              <a:t>to aerosol layer height is low for</a:t>
            </a:r>
          </a:p>
          <a:p>
            <a:r>
              <a:rPr lang="en-US" b="1" dirty="0" smtClean="0"/>
              <a:t>   H</a:t>
            </a:r>
            <a:r>
              <a:rPr lang="en-US" b="1" dirty="0" smtClean="0"/>
              <a:t>≤3 km.  </a:t>
            </a:r>
            <a:endParaRPr lang="en-US" b="1" dirty="0"/>
          </a:p>
        </p:txBody>
      </p:sp>
      <p:cxnSp>
        <p:nvCxnSpPr>
          <p:cNvPr id="14" name="Straight Arrow Connector 13"/>
          <p:cNvCxnSpPr/>
          <p:nvPr/>
        </p:nvCxnSpPr>
        <p:spPr>
          <a:xfrm flipV="1">
            <a:off x="4191000" y="4572000"/>
            <a:ext cx="1219200" cy="989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105400" y="62484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252" y="76200"/>
            <a:ext cx="6814686" cy="461665"/>
          </a:xfrm>
          <a:prstGeom prst="rect">
            <a:avLst/>
          </a:prstGeom>
          <a:noFill/>
        </p:spPr>
        <p:txBody>
          <a:bodyPr wrap="none" rtlCol="0">
            <a:spAutoFit/>
          </a:bodyPr>
          <a:lstStyle/>
          <a:p>
            <a:r>
              <a:rPr lang="en-US" sz="2400" b="1" dirty="0" smtClean="0">
                <a:latin typeface="Albertus Extra Bold" pitchFamily="34" charset="0"/>
              </a:rPr>
              <a:t>Aerosol Comparison: 761 </a:t>
            </a:r>
            <a:r>
              <a:rPr lang="en-US" sz="2400" b="1" dirty="0" smtClean="0">
                <a:latin typeface="Albertus Extra Bold" pitchFamily="34" charset="0"/>
              </a:rPr>
              <a:t>nm and 763.5 nm</a:t>
            </a:r>
            <a:endParaRPr lang="en-US" sz="2400" b="1" dirty="0">
              <a:latin typeface="Albertus Extra Bold" pitchFamily="34" charset="0"/>
            </a:endParaRPr>
          </a:p>
        </p:txBody>
      </p:sp>
      <p:pic>
        <p:nvPicPr>
          <p:cNvPr id="2052" name="Picture 4"/>
          <p:cNvPicPr>
            <a:picLocks noChangeAspect="1" noChangeArrowheads="1"/>
          </p:cNvPicPr>
          <p:nvPr/>
        </p:nvPicPr>
        <p:blipFill>
          <a:blip r:embed="rId2" cstate="print"/>
          <a:srcRect/>
          <a:stretch>
            <a:fillRect/>
          </a:stretch>
        </p:blipFill>
        <p:spPr bwMode="auto">
          <a:xfrm>
            <a:off x="228600" y="4186541"/>
            <a:ext cx="2911702" cy="2214259"/>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l="10049"/>
          <a:stretch>
            <a:fillRect/>
          </a:stretch>
        </p:blipFill>
        <p:spPr bwMode="auto">
          <a:xfrm>
            <a:off x="3293378" y="4186541"/>
            <a:ext cx="2619085" cy="2214259"/>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print"/>
          <a:srcRect l="10049"/>
          <a:stretch>
            <a:fillRect/>
          </a:stretch>
        </p:blipFill>
        <p:spPr bwMode="auto">
          <a:xfrm>
            <a:off x="6096000" y="4186541"/>
            <a:ext cx="2619078" cy="2214259"/>
          </a:xfrm>
          <a:prstGeom prst="rect">
            <a:avLst/>
          </a:prstGeom>
          <a:noFill/>
          <a:ln w="9525">
            <a:noFill/>
            <a:miter lim="800000"/>
            <a:headEnd/>
            <a:tailEnd/>
          </a:ln>
          <a:effectLst/>
        </p:spPr>
      </p:pic>
      <p:sp>
        <p:nvSpPr>
          <p:cNvPr id="8" name="TextBox 7"/>
          <p:cNvSpPr txBox="1"/>
          <p:nvPr/>
        </p:nvSpPr>
        <p:spPr>
          <a:xfrm>
            <a:off x="457201" y="622280"/>
            <a:ext cx="8305800" cy="3385542"/>
          </a:xfrm>
          <a:prstGeom prst="rect">
            <a:avLst/>
          </a:prstGeom>
          <a:noFill/>
        </p:spPr>
        <p:txBody>
          <a:bodyPr wrap="square" rtlCol="0">
            <a:spAutoFit/>
          </a:bodyPr>
          <a:lstStyle/>
          <a:p>
            <a:r>
              <a:rPr lang="en-US" dirty="0" smtClean="0">
                <a:latin typeface="Albertus" pitchFamily="34" charset="0"/>
              </a:rPr>
              <a:t>Figures below show a ratio of L to a reference channel</a:t>
            </a:r>
          </a:p>
          <a:p>
            <a:endParaRPr lang="en-US" dirty="0" smtClean="0"/>
          </a:p>
          <a:p>
            <a:pPr>
              <a:buFont typeface="Arial" pitchFamily="34" charset="0"/>
              <a:buChar char="•"/>
            </a:pPr>
            <a:r>
              <a:rPr lang="en-US" dirty="0" smtClean="0"/>
              <a:t> </a:t>
            </a:r>
            <a:r>
              <a:rPr lang="en-US" sz="2000" b="1" dirty="0" smtClean="0"/>
              <a:t>Less absorbing channel 763.5 has a better sensitivity to an effective aerosol layer height.</a:t>
            </a:r>
          </a:p>
          <a:p>
            <a:endParaRPr lang="en-US" sz="2000" b="1" dirty="0" smtClean="0"/>
          </a:p>
          <a:p>
            <a:pPr>
              <a:buFont typeface="Arial" pitchFamily="34" charset="0"/>
              <a:buChar char="•"/>
            </a:pPr>
            <a:r>
              <a:rPr lang="en-US" sz="2000" b="1" dirty="0" smtClean="0"/>
              <a:t> In 761 nm channel, sensitivity to low tropospheric aerosols is strongly reduced at high SZA (and at low AOT).</a:t>
            </a:r>
          </a:p>
          <a:p>
            <a:endParaRPr lang="en-US" sz="2000" b="1" dirty="0" smtClean="0"/>
          </a:p>
          <a:p>
            <a:pPr>
              <a:buFont typeface="Arial" pitchFamily="34" charset="0"/>
              <a:buChar char="•"/>
            </a:pPr>
            <a:r>
              <a:rPr lang="en-US" sz="2000" b="1" dirty="0" smtClean="0"/>
              <a:t> Overall, sensitivity over the ocean is good enough for the aerosol height assessment.</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TotalTime>
  <Words>748</Words>
  <Application>Microsoft Office PowerPoint</Application>
  <PresentationFormat>On-screen Show (4:3)</PresentationFormat>
  <Paragraphs>149</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Graph</vt:lpstr>
      <vt:lpstr>Slide 1</vt:lpstr>
      <vt:lpstr>Slide 2</vt:lpstr>
      <vt:lpstr>Slide 3</vt:lpstr>
      <vt:lpstr>New EPIC channels for Vegetation</vt:lpstr>
      <vt:lpstr>Slide 5</vt:lpstr>
      <vt:lpstr>Slide 6</vt:lpstr>
      <vt:lpstr>Slide 7</vt:lpstr>
      <vt:lpstr>Slide 8</vt:lpstr>
      <vt:lpstr>Slide 9</vt:lpstr>
      <vt:lpstr>Slide 10</vt:lpstr>
      <vt:lpstr>Slide 11</vt:lpstr>
      <vt:lpstr>Slide 12</vt:lpstr>
    </vt:vector>
  </TitlesOfParts>
  <Company>NASA GSFC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EPIC channels for vegetation</dc:title>
  <dc:creator>Alexander Marshak</dc:creator>
  <cp:lastModifiedBy>jrherman</cp:lastModifiedBy>
  <cp:revision>21</cp:revision>
  <dcterms:created xsi:type="dcterms:W3CDTF">2010-06-22T21:17:03Z</dcterms:created>
  <dcterms:modified xsi:type="dcterms:W3CDTF">2010-06-25T17:19:26Z</dcterms:modified>
</cp:coreProperties>
</file>