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0.xml" ContentType="application/vnd.openxmlformats-officedocument.theme+xml"/>
  <Override PartName="/ppt/slideLayouts/slideLayout32.xml" ContentType="application/vnd.openxmlformats-officedocument.presentationml.slideLayout+xml"/>
  <Override PartName="/ppt/theme/theme21.xml" ContentType="application/vnd.openxmlformats-officedocument.theme+xml"/>
  <Override PartName="/ppt/slideLayouts/slideLayout33.xml" ContentType="application/vnd.openxmlformats-officedocument.presentationml.slideLayout+xml"/>
  <Override PartName="/ppt/theme/theme22.xml" ContentType="application/vnd.openxmlformats-officedocument.theme+xml"/>
  <Override PartName="/ppt/slideLayouts/slideLayout34.xml" ContentType="application/vnd.openxmlformats-officedocument.presentationml.slideLayout+xml"/>
  <Override PartName="/ppt/theme/theme23.xml" ContentType="application/vnd.openxmlformats-officedocument.theme+xml"/>
  <Override PartName="/ppt/slideLayouts/slideLayout35.xml" ContentType="application/vnd.openxmlformats-officedocument.presentationml.slideLayout+xml"/>
  <Override PartName="/ppt/theme/theme24.xml" ContentType="application/vnd.openxmlformats-officedocument.theme+xml"/>
  <Override PartName="/ppt/slideLayouts/slideLayout36.xml" ContentType="application/vnd.openxmlformats-officedocument.presentationml.slideLayout+xml"/>
  <Override PartName="/ppt/theme/theme25.xml" ContentType="application/vnd.openxmlformats-officedocument.theme+xml"/>
  <Override PartName="/ppt/slideLayouts/slideLayout37.xml" ContentType="application/vnd.openxmlformats-officedocument.presentationml.slideLayout+xml"/>
  <Override PartName="/ppt/theme/theme26.xml" ContentType="application/vnd.openxmlformats-officedocument.theme+xml"/>
  <Override PartName="/ppt/slideLayouts/slideLayout38.xml" ContentType="application/vnd.openxmlformats-officedocument.presentationml.slideLayout+xml"/>
  <Override PartName="/ppt/theme/theme27.xml" ContentType="application/vnd.openxmlformats-officedocument.theme+xml"/>
  <Override PartName="/ppt/slideLayouts/slideLayout39.xml" ContentType="application/vnd.openxmlformats-officedocument.presentationml.slideLayout+xml"/>
  <Override PartName="/ppt/theme/theme28.xml" ContentType="application/vnd.openxmlformats-officedocument.theme+xml"/>
  <Override PartName="/ppt/slideLayouts/slideLayout40.xml" ContentType="application/vnd.openxmlformats-officedocument.presentationml.slideLayout+xml"/>
  <Override PartName="/ppt/theme/theme29.xml" ContentType="application/vnd.openxmlformats-officedocument.theme+xml"/>
  <Override PartName="/ppt/slideLayouts/slideLayout41.xml" ContentType="application/vnd.openxmlformats-officedocument.presentationml.slideLayout+xml"/>
  <Override PartName="/ppt/theme/theme30.xml" ContentType="application/vnd.openxmlformats-officedocument.theme+xml"/>
  <Override PartName="/ppt/slideLayouts/slideLayout42.xml" ContentType="application/vnd.openxmlformats-officedocument.presentationml.slideLayout+xml"/>
  <Override PartName="/ppt/theme/theme31.xml" ContentType="application/vnd.openxmlformats-officedocument.theme+xml"/>
  <Override PartName="/ppt/slideLayouts/slideLayout43.xml" ContentType="application/vnd.openxmlformats-officedocument.presentationml.slideLayout+xml"/>
  <Override PartName="/ppt/theme/theme32.xml" ContentType="application/vnd.openxmlformats-officedocument.theme+xml"/>
  <Override PartName="/ppt/slideLayouts/slideLayout44.xml" ContentType="application/vnd.openxmlformats-officedocument.presentationml.slideLayout+xml"/>
  <Override PartName="/ppt/theme/theme33.xml" ContentType="application/vnd.openxmlformats-officedocument.theme+xml"/>
  <Override PartName="/ppt/slideLayouts/slideLayout45.xml" ContentType="application/vnd.openxmlformats-officedocument.presentationml.slideLayout+xml"/>
  <Override PartName="/ppt/theme/theme34.xml" ContentType="application/vnd.openxmlformats-officedocument.theme+xml"/>
  <Override PartName="/ppt/slideLayouts/slideLayout46.xml" ContentType="application/vnd.openxmlformats-officedocument.presentationml.slideLayout+xml"/>
  <Override PartName="/ppt/theme/theme35.xml" ContentType="application/vnd.openxmlformats-officedocument.theme+xml"/>
  <Override PartName="/ppt/slideLayouts/slideLayout47.xml" ContentType="application/vnd.openxmlformats-officedocument.presentationml.slideLayout+xml"/>
  <Override PartName="/ppt/theme/theme36.xml" ContentType="application/vnd.openxmlformats-officedocument.theme+xml"/>
  <Override PartName="/ppt/slideLayouts/slideLayout48.xml" ContentType="application/vnd.openxmlformats-officedocument.presentationml.slideLayout+xml"/>
  <Override PartName="/ppt/theme/theme3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theme/theme39.xml" ContentType="application/vnd.openxmlformats-officedocument.theme+xml"/>
  <Override PartName="/ppt/slideLayouts/slideLayout52.xml" ContentType="application/vnd.openxmlformats-officedocument.presentationml.slideLayout+xml"/>
  <Override PartName="/ppt/theme/theme40.xml" ContentType="application/vnd.openxmlformats-officedocument.theme+xml"/>
  <Override PartName="/ppt/slideLayouts/slideLayout53.xml" ContentType="application/vnd.openxmlformats-officedocument.presentationml.slideLayout+xml"/>
  <Override PartName="/ppt/theme/theme41.xml" ContentType="application/vnd.openxmlformats-officedocument.theme+xml"/>
  <Override PartName="/ppt/slideLayouts/slideLayout54.xml" ContentType="application/vnd.openxmlformats-officedocument.presentationml.slideLayout+xml"/>
  <Override PartName="/ppt/theme/theme42.xml" ContentType="application/vnd.openxmlformats-officedocument.theme+xml"/>
  <Override PartName="/ppt/slideLayouts/slideLayout55.xml" ContentType="application/vnd.openxmlformats-officedocument.presentationml.slideLayout+xml"/>
  <Override PartName="/ppt/theme/theme43.xml" ContentType="application/vnd.openxmlformats-officedocument.theme+xml"/>
  <Override PartName="/ppt/slideLayouts/slideLayout56.xml" ContentType="application/vnd.openxmlformats-officedocument.presentationml.slideLayout+xml"/>
  <Override PartName="/ppt/theme/theme44.xml" ContentType="application/vnd.openxmlformats-officedocument.theme+xml"/>
  <Override PartName="/ppt/slideLayouts/slideLayout57.xml" ContentType="application/vnd.openxmlformats-officedocument.presentationml.slideLayout+xml"/>
  <Override PartName="/ppt/theme/theme4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6.xml" ContentType="application/vnd.openxmlformats-officedocument.theme+xml"/>
  <Override PartName="/ppt/slideLayouts/slideLayout60.xml" ContentType="application/vnd.openxmlformats-officedocument.presentationml.slideLayout+xml"/>
  <Override PartName="/ppt/theme/theme47.xml" ContentType="application/vnd.openxmlformats-officedocument.theme+xml"/>
  <Override PartName="/ppt/slideLayouts/slideLayout61.xml" ContentType="application/vnd.openxmlformats-officedocument.presentationml.slideLayout+xml"/>
  <Override PartName="/ppt/theme/theme48.xml" ContentType="application/vnd.openxmlformats-officedocument.theme+xml"/>
  <Override PartName="/ppt/slideLayouts/slideLayout62.xml" ContentType="application/vnd.openxmlformats-officedocument.presentationml.slideLayout+xml"/>
  <Override PartName="/ppt/theme/theme49.xml" ContentType="application/vnd.openxmlformats-officedocument.theme+xml"/>
  <Override PartName="/ppt/slideLayouts/slideLayout63.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8" r:id="rId17"/>
    <p:sldMasterId id="2147483702" r:id="rId18"/>
    <p:sldMasterId id="2147483704" r:id="rId19"/>
    <p:sldMasterId id="2147483706" r:id="rId20"/>
    <p:sldMasterId id="2147483708" r:id="rId21"/>
    <p:sldMasterId id="2147483710" r:id="rId22"/>
    <p:sldMasterId id="2147483712" r:id="rId23"/>
    <p:sldMasterId id="2147483714" r:id="rId24"/>
    <p:sldMasterId id="2147483716" r:id="rId25"/>
    <p:sldMasterId id="2147483718" r:id="rId26"/>
    <p:sldMasterId id="2147483720" r:id="rId27"/>
    <p:sldMasterId id="2147483726" r:id="rId28"/>
    <p:sldMasterId id="2147483728" r:id="rId29"/>
    <p:sldMasterId id="2147483730" r:id="rId30"/>
    <p:sldMasterId id="2147483732" r:id="rId31"/>
    <p:sldMasterId id="2147483734" r:id="rId32"/>
    <p:sldMasterId id="2147483736" r:id="rId33"/>
    <p:sldMasterId id="2147483738" r:id="rId34"/>
    <p:sldMasterId id="2147483740" r:id="rId35"/>
    <p:sldMasterId id="2147483742" r:id="rId36"/>
    <p:sldMasterId id="2147483746" r:id="rId37"/>
    <p:sldMasterId id="2147483748" r:id="rId38"/>
    <p:sldMasterId id="2147483750" r:id="rId39"/>
    <p:sldMasterId id="2147483752" r:id="rId40"/>
    <p:sldMasterId id="2147483754" r:id="rId41"/>
    <p:sldMasterId id="2147483756" r:id="rId42"/>
    <p:sldMasterId id="2147483758" r:id="rId43"/>
    <p:sldMasterId id="2147483763" r:id="rId44"/>
    <p:sldMasterId id="2147483767" r:id="rId45"/>
    <p:sldMasterId id="2147483771" r:id="rId46"/>
    <p:sldMasterId id="2147483775" r:id="rId47"/>
    <p:sldMasterId id="2147483778" r:id="rId48"/>
    <p:sldMasterId id="2147483780" r:id="rId49"/>
    <p:sldMasterId id="2147483782" r:id="rId50"/>
  </p:sldMasterIdLst>
  <p:notesMasterIdLst>
    <p:notesMasterId r:id="rId117"/>
  </p:notesMasterIdLst>
  <p:sldIdLst>
    <p:sldId id="256" r:id="rId51"/>
    <p:sldId id="330" r:id="rId52"/>
    <p:sldId id="257" r:id="rId53"/>
    <p:sldId id="258" r:id="rId54"/>
    <p:sldId id="259" r:id="rId55"/>
    <p:sldId id="322" r:id="rId56"/>
    <p:sldId id="324" r:id="rId57"/>
    <p:sldId id="323" r:id="rId58"/>
    <p:sldId id="260" r:id="rId59"/>
    <p:sldId id="276" r:id="rId60"/>
    <p:sldId id="261" r:id="rId61"/>
    <p:sldId id="262" r:id="rId62"/>
    <p:sldId id="331" r:id="rId63"/>
    <p:sldId id="264" r:id="rId64"/>
    <p:sldId id="265" r:id="rId65"/>
    <p:sldId id="278" r:id="rId66"/>
    <p:sldId id="279" r:id="rId67"/>
    <p:sldId id="325" r:id="rId68"/>
    <p:sldId id="266" r:id="rId69"/>
    <p:sldId id="267" r:id="rId70"/>
    <p:sldId id="268" r:id="rId71"/>
    <p:sldId id="269" r:id="rId72"/>
    <p:sldId id="326" r:id="rId73"/>
    <p:sldId id="327" r:id="rId74"/>
    <p:sldId id="328" r:id="rId75"/>
    <p:sldId id="270" r:id="rId76"/>
    <p:sldId id="271" r:id="rId77"/>
    <p:sldId id="272" r:id="rId78"/>
    <p:sldId id="329" r:id="rId79"/>
    <p:sldId id="301" r:id="rId80"/>
    <p:sldId id="281" r:id="rId81"/>
    <p:sldId id="282" r:id="rId82"/>
    <p:sldId id="283" r:id="rId83"/>
    <p:sldId id="280" r:id="rId84"/>
    <p:sldId id="332" r:id="rId85"/>
    <p:sldId id="284" r:id="rId86"/>
    <p:sldId id="285" r:id="rId87"/>
    <p:sldId id="286" r:id="rId88"/>
    <p:sldId id="287" r:id="rId89"/>
    <p:sldId id="304" r:id="rId90"/>
    <p:sldId id="290" r:id="rId91"/>
    <p:sldId id="291" r:id="rId92"/>
    <p:sldId id="292" r:id="rId93"/>
    <p:sldId id="293" r:id="rId94"/>
    <p:sldId id="294" r:id="rId95"/>
    <p:sldId id="302" r:id="rId96"/>
    <p:sldId id="303" r:id="rId97"/>
    <p:sldId id="305" r:id="rId98"/>
    <p:sldId id="313" r:id="rId99"/>
    <p:sldId id="315" r:id="rId100"/>
    <p:sldId id="317" r:id="rId101"/>
    <p:sldId id="319" r:id="rId102"/>
    <p:sldId id="306" r:id="rId103"/>
    <p:sldId id="295" r:id="rId104"/>
    <p:sldId id="296" r:id="rId105"/>
    <p:sldId id="297" r:id="rId106"/>
    <p:sldId id="307" r:id="rId107"/>
    <p:sldId id="298" r:id="rId108"/>
    <p:sldId id="308" r:id="rId109"/>
    <p:sldId id="309" r:id="rId110"/>
    <p:sldId id="300" r:id="rId111"/>
    <p:sldId id="333" r:id="rId112"/>
    <p:sldId id="335" r:id="rId113"/>
    <p:sldId id="311" r:id="rId114"/>
    <p:sldId id="320" r:id="rId115"/>
    <p:sldId id="321"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3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3.xml"/><Relationship Id="rId68" Type="http://schemas.openxmlformats.org/officeDocument/2006/relationships/slide" Target="slides/slide18.xml"/><Relationship Id="rId84" Type="http://schemas.openxmlformats.org/officeDocument/2006/relationships/slide" Target="slides/slide34.xml"/><Relationship Id="rId89" Type="http://schemas.openxmlformats.org/officeDocument/2006/relationships/slide" Target="slides/slide39.xml"/><Relationship Id="rId112" Type="http://schemas.openxmlformats.org/officeDocument/2006/relationships/slide" Target="slides/slide62.xml"/><Relationship Id="rId16" Type="http://schemas.openxmlformats.org/officeDocument/2006/relationships/slideMaster" Target="slideMasters/slideMaster16.xml"/><Relationship Id="rId107" Type="http://schemas.openxmlformats.org/officeDocument/2006/relationships/slide" Target="slides/slide5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3.xml"/><Relationship Id="rId58" Type="http://schemas.openxmlformats.org/officeDocument/2006/relationships/slide" Target="slides/slide8.xml"/><Relationship Id="rId74" Type="http://schemas.openxmlformats.org/officeDocument/2006/relationships/slide" Target="slides/slide24.xml"/><Relationship Id="rId79" Type="http://schemas.openxmlformats.org/officeDocument/2006/relationships/slide" Target="slides/slide29.xml"/><Relationship Id="rId102"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11.xml"/><Relationship Id="rId82" Type="http://schemas.openxmlformats.org/officeDocument/2006/relationships/slide" Target="slides/slide32.xml"/><Relationship Id="rId90" Type="http://schemas.openxmlformats.org/officeDocument/2006/relationships/slide" Target="slides/slide40.xml"/><Relationship Id="rId95"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6.xml"/><Relationship Id="rId64" Type="http://schemas.openxmlformats.org/officeDocument/2006/relationships/slide" Target="slides/slide14.xml"/><Relationship Id="rId69" Type="http://schemas.openxmlformats.org/officeDocument/2006/relationships/slide" Target="slides/slide19.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113" Type="http://schemas.openxmlformats.org/officeDocument/2006/relationships/slide" Target="slides/slide63.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80" Type="http://schemas.openxmlformats.org/officeDocument/2006/relationships/slide" Target="slides/slide30.xml"/><Relationship Id="rId85" Type="http://schemas.openxmlformats.org/officeDocument/2006/relationships/slide" Target="slides/slide35.xml"/><Relationship Id="rId93" Type="http://schemas.openxmlformats.org/officeDocument/2006/relationships/slide" Target="slides/slide43.xml"/><Relationship Id="rId98" Type="http://schemas.openxmlformats.org/officeDocument/2006/relationships/slide" Target="slides/slide48.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9.xml"/><Relationship Id="rId67" Type="http://schemas.openxmlformats.org/officeDocument/2006/relationships/slide" Target="slides/slide17.xml"/><Relationship Id="rId103" Type="http://schemas.openxmlformats.org/officeDocument/2006/relationships/slide" Target="slides/slide53.xml"/><Relationship Id="rId108" Type="http://schemas.openxmlformats.org/officeDocument/2006/relationships/slide" Target="slides/slide58.xml"/><Relationship Id="rId116" Type="http://schemas.openxmlformats.org/officeDocument/2006/relationships/slide" Target="slides/slide6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4.xml"/><Relationship Id="rId62" Type="http://schemas.openxmlformats.org/officeDocument/2006/relationships/slide" Target="slides/slide12.xml"/><Relationship Id="rId70" Type="http://schemas.openxmlformats.org/officeDocument/2006/relationships/slide" Target="slides/slide20.xml"/><Relationship Id="rId75" Type="http://schemas.openxmlformats.org/officeDocument/2006/relationships/slide" Target="slides/slide25.xml"/><Relationship Id="rId83" Type="http://schemas.openxmlformats.org/officeDocument/2006/relationships/slide" Target="slides/slide33.xml"/><Relationship Id="rId88" Type="http://schemas.openxmlformats.org/officeDocument/2006/relationships/slide" Target="slides/slide38.xml"/><Relationship Id="rId91" Type="http://schemas.openxmlformats.org/officeDocument/2006/relationships/slide" Target="slides/slide41.xml"/><Relationship Id="rId96" Type="http://schemas.openxmlformats.org/officeDocument/2006/relationships/slide" Target="slides/slide46.xml"/><Relationship Id="rId111"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7.xml"/><Relationship Id="rId106" Type="http://schemas.openxmlformats.org/officeDocument/2006/relationships/slide" Target="slides/slide56.xml"/><Relationship Id="rId114" Type="http://schemas.openxmlformats.org/officeDocument/2006/relationships/slide" Target="slides/slide64.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slide" Target="slides/slide23.xml"/><Relationship Id="rId78" Type="http://schemas.openxmlformats.org/officeDocument/2006/relationships/slide" Target="slides/slide28.xml"/><Relationship Id="rId81" Type="http://schemas.openxmlformats.org/officeDocument/2006/relationships/slide" Target="slides/slide31.xml"/><Relationship Id="rId86" Type="http://schemas.openxmlformats.org/officeDocument/2006/relationships/slide" Target="slides/slide36.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04" Type="http://schemas.openxmlformats.org/officeDocument/2006/relationships/slide" Target="slides/slide54.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21.xml"/><Relationship Id="rId92" Type="http://schemas.openxmlformats.org/officeDocument/2006/relationships/slide" Target="slides/slide4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slide" Target="slides/slide60.xml"/><Relationship Id="rId115"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6E01D6-B68F-4AC2-A2D2-384C66572305}" type="datetimeFigureOut">
              <a:rPr lang="en-US" smtClean="0"/>
              <a:t>11/19/2015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08A79-FBB3-42AA-BAB5-94721A450922}" type="slidenum">
              <a:rPr lang="en-US" smtClean="0"/>
              <a:t>‹#›</a:t>
            </a:fld>
            <a:endParaRPr lang="en-US"/>
          </a:p>
        </p:txBody>
      </p:sp>
    </p:spTree>
    <p:extLst>
      <p:ext uri="{BB962C8B-B14F-4D97-AF65-F5344CB8AC3E}">
        <p14:creationId xmlns:p14="http://schemas.microsoft.com/office/powerpoint/2010/main" val="42499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6AAFE42-655A-0D44-9BAF-683325BCE27F}" type="slidenum">
              <a:rPr lang="en-US">
                <a:solidFill>
                  <a:prstClr val="black"/>
                </a:solidFill>
                <a:latin typeface="Arial" pitchFamily="12" charset="0"/>
                <a:ea typeface="ＭＳ Ｐゴシック" pitchFamily="12" charset="-128"/>
                <a:cs typeface="ＭＳ Ｐゴシック" pitchFamily="12" charset="-128"/>
              </a:rPr>
              <a:pPr/>
              <a:t>3</a:t>
            </a:fld>
            <a:endParaRPr lang="en-US">
              <a:solidFill>
                <a:prstClr val="black"/>
              </a:solidFill>
              <a:latin typeface="Arial" pitchFamily="12" charset="0"/>
              <a:ea typeface="ＭＳ Ｐゴシック" pitchFamily="12" charset="-128"/>
              <a:cs typeface="ＭＳ Ｐゴシック" pitchFamily="12" charset="-128"/>
            </a:endParaRPr>
          </a:p>
        </p:txBody>
      </p:sp>
      <p:sp>
        <p:nvSpPr>
          <p:cNvPr id="37891" name="Rectangle 2"/>
          <p:cNvSpPr>
            <a:spLocks noGrp="1" noRot="1" noChangeAspect="1" noChangeArrowheads="1"/>
          </p:cNvSpPr>
          <p:nvPr>
            <p:ph type="sldImg"/>
          </p:nvPr>
        </p:nvSpPr>
        <p:spPr>
          <a:xfrm>
            <a:off x="1143000" y="685800"/>
            <a:ext cx="4572000" cy="3429000"/>
          </a:xfrm>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12" charset="0"/>
              <a:ea typeface="ＭＳ Ｐゴシック" pitchFamily="12" charset="-128"/>
              <a:cs typeface="ＭＳ Ｐゴシック" pitchFamily="1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fld id="{BB78599D-D589-439C-ADD4-D9BE1CFCF07B}" type="slidenum">
              <a:rPr lang="en-US" altLang="en-US" sz="1200" smtClean="0">
                <a:solidFill>
                  <a:srgbClr val="000000"/>
                </a:solidFill>
                <a:latin typeface="Arial" charset="0"/>
              </a:rPr>
              <a:pPr eaLnBrk="1" hangingPunct="1"/>
              <a:t>57</a:t>
            </a:fld>
            <a:endParaRPr lang="en-US" altLang="en-US" sz="1200" smtClean="0">
              <a:solidFill>
                <a:srgbClr val="000000"/>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A55AA-468A-4F66-8AC6-71831905F0DA}" type="slidenum">
              <a:rPr lang="en-US" altLang="en-US">
                <a:solidFill>
                  <a:srgbClr val="000000"/>
                </a:solidFill>
              </a:rPr>
              <a:pPr/>
              <a:t>58</a:t>
            </a:fld>
            <a:endParaRPr lang="en-US" altLang="en-US">
              <a:solidFill>
                <a:srgbClr val="000000"/>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fld id="{4B61DC60-21BD-424A-A9BC-D4A55EBDC6FD}" type="slidenum">
              <a:rPr lang="en-US" altLang="en-US" sz="1200" smtClean="0">
                <a:solidFill>
                  <a:srgbClr val="000000"/>
                </a:solidFill>
                <a:latin typeface="Arial" charset="0"/>
              </a:rPr>
              <a:pPr eaLnBrk="1" hangingPunct="1"/>
              <a:t>59</a:t>
            </a:fld>
            <a:endParaRPr lang="en-US" altLang="en-US" sz="1200" smtClean="0">
              <a:solidFill>
                <a:srgbClr val="000000"/>
              </a:solidFill>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fld id="{0235B4EE-1E78-4D2D-A96A-367DC1B1D4BA}" type="slidenum">
              <a:rPr lang="en-US" altLang="en-US" sz="1200" smtClean="0">
                <a:solidFill>
                  <a:srgbClr val="000000"/>
                </a:solidFill>
                <a:latin typeface="Arial" charset="0"/>
              </a:rPr>
              <a:pPr eaLnBrk="1" hangingPunct="1"/>
              <a:t>60</a:t>
            </a:fld>
            <a:endParaRPr lang="en-US" altLang="en-US" sz="1200" smtClean="0">
              <a:solidFill>
                <a:srgbClr val="000000"/>
              </a:solidFill>
              <a:latin typeface="Arial" charset="0"/>
            </a:endParaRPr>
          </a:p>
        </p:txBody>
      </p:sp>
      <p:sp>
        <p:nvSpPr>
          <p:cNvPr id="115715" name="Rectangle 2"/>
          <p:cNvSpPr>
            <a:spLocks noGrp="1" noRot="1" noChangeAspect="1" noChangeArrowheads="1" noTextEdit="1"/>
          </p:cNvSpPr>
          <p:nvPr>
            <p:ph type="sldImg"/>
          </p:nvPr>
        </p:nvSpPr>
        <p:spPr>
          <a:xfrm>
            <a:off x="1109663" y="654050"/>
            <a:ext cx="4651375" cy="3489325"/>
          </a:xfrm>
          <a:ln/>
        </p:spPr>
      </p:sp>
      <p:sp>
        <p:nvSpPr>
          <p:cNvPr id="115716" name="Rectangle 3"/>
          <p:cNvSpPr>
            <a:spLocks noGrp="1" noChangeArrowheads="1"/>
          </p:cNvSpPr>
          <p:nvPr>
            <p:ph type="body" idx="1"/>
          </p:nvPr>
        </p:nvSpPr>
        <p:spPr>
          <a:xfrm>
            <a:off x="930275" y="4360863"/>
            <a:ext cx="5010150" cy="407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cs typeface="Arial" charset="0"/>
              </a:rPr>
              <a:t>So now I’m going to show some plots from the MM5 simulation of the storm.  This is a plot of radar reflectivity at 1km.  Convection began along the coast about three hours earlier than observed, which explains why this plot is for 1430, when the storm actually began around 17 UT.    </a:t>
            </a:r>
            <a:endParaRPr lang="en-US" altLang="en-US" smtClean="0">
              <a:cs typeface="Times New Roman" pitchFamily="18" charset="0"/>
            </a:endParaRPr>
          </a:p>
          <a:p>
            <a:pPr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28A14-57D1-454C-B269-E38CAB02C5F1}" type="slidenum">
              <a:rPr lang="en-US" altLang="en-US">
                <a:solidFill>
                  <a:srgbClr val="000000"/>
                </a:solidFill>
              </a:rPr>
              <a:pPr/>
              <a:t>61</a:t>
            </a:fld>
            <a:endParaRPr lang="en-US" altLang="en-US">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FFB094-B891-724D-9BB6-23F40FA7917F}"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906E2AE-7262-9444-86C7-AEA31D855D01}" type="slidenum">
              <a:rPr lang="en-US">
                <a:solidFill>
                  <a:prstClr val="black"/>
                </a:solidFill>
              </a:rPr>
              <a:pPr/>
              <a:t>10</a:t>
            </a:fld>
            <a:endParaRPr lang="en-US">
              <a:solidFill>
                <a:prstClr val="black"/>
              </a:solidFill>
            </a:endParaRPr>
          </a:p>
        </p:txBody>
      </p:sp>
      <p:sp>
        <p:nvSpPr>
          <p:cNvPr id="29699" name="Rectangle 2"/>
          <p:cNvSpPr>
            <a:spLocks noGrp="1" noRot="1" noChangeAspect="1" noChangeArrowheads="1"/>
          </p:cNvSpPr>
          <p:nvPr>
            <p:ph type="sldImg"/>
          </p:nvPr>
        </p:nvSpPr>
        <p:spPr>
          <a:xfrm>
            <a:off x="1143000" y="685800"/>
            <a:ext cx="4572000" cy="3429000"/>
          </a:xfrm>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pPr eaLnBrk="1" hangingPunct="1"/>
            <a:endParaRPr lang="en-US" smtClean="0"/>
          </a:p>
        </p:txBody>
      </p:sp>
      <p:sp>
        <p:nvSpPr>
          <p:cNvPr id="138244" name="Slide Number Placeholder 3"/>
          <p:cNvSpPr>
            <a:spLocks noGrp="1"/>
          </p:cNvSpPr>
          <p:nvPr>
            <p:ph type="sldNum" sz="quarter" idx="5"/>
          </p:nvPr>
        </p:nvSpPr>
        <p:spPr>
          <a:noFill/>
        </p:spPr>
        <p:txBody>
          <a:bodyPr/>
          <a:lstStyle/>
          <a:p>
            <a:fld id="{E59A499C-401F-428C-A343-A21F76B6054C}" type="slidenum">
              <a:rPr lang="en-US" smtClean="0">
                <a:solidFill>
                  <a:prstClr val="black"/>
                </a:solidFill>
              </a:rPr>
              <a:pPr/>
              <a:t>11</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FFB094-B891-724D-9BB6-23F40FA7917F}"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5A953AC-CF5A-4646-BA07-4585329D108E}" type="slidenum">
              <a:rPr lang="en-US">
                <a:solidFill>
                  <a:prstClr val="black"/>
                </a:solidFill>
                <a:latin typeface="Arial" pitchFamily="12" charset="0"/>
                <a:ea typeface="ＭＳ Ｐゴシック" pitchFamily="12" charset="-128"/>
                <a:cs typeface="ＭＳ Ｐゴシック" pitchFamily="12" charset="-128"/>
              </a:rPr>
              <a:pPr/>
              <a:t>26</a:t>
            </a:fld>
            <a:endParaRPr lang="en-US">
              <a:solidFill>
                <a:prstClr val="black"/>
              </a:solidFill>
              <a:latin typeface="Arial" pitchFamily="12" charset="0"/>
              <a:ea typeface="ＭＳ Ｐゴシック" pitchFamily="12" charset="-128"/>
              <a:cs typeface="ＭＳ Ｐゴシック" pitchFamily="12" charset="-128"/>
            </a:endParaRPr>
          </a:p>
        </p:txBody>
      </p:sp>
      <p:sp>
        <p:nvSpPr>
          <p:cNvPr id="81923" name="Rectangle 2"/>
          <p:cNvSpPr>
            <a:spLocks noGrp="1" noRot="1" noChangeAspect="1" noChangeArrowheads="1"/>
          </p:cNvSpPr>
          <p:nvPr>
            <p:ph type="sldImg"/>
          </p:nvPr>
        </p:nvSpPr>
        <p:spPr>
          <a:xfrm>
            <a:off x="1143000" y="685800"/>
            <a:ext cx="4572000" cy="3429000"/>
          </a:xfrm>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2" charset="0"/>
              <a:ea typeface="ＭＳ Ｐゴシック" pitchFamily="12" charset="-128"/>
              <a:cs typeface="ＭＳ Ｐゴシック" pitchFamily="1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D673E04-B018-42BE-8F91-388E4C0DF40E}" type="slidenum">
              <a:rPr lang="en-US" altLang="en-US" smtClean="0">
                <a:solidFill>
                  <a:srgbClr val="000000"/>
                </a:solidFill>
              </a:rPr>
              <a:pPr eaLnBrk="1" hangingPunct="1"/>
              <a:t>49</a:t>
            </a:fld>
            <a:endParaRPr lang="en-US" altLang="en-US" smtClean="0">
              <a:solidFill>
                <a:srgbClr val="000000"/>
              </a:solidFill>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Text Box 3"/>
          <p:cNvSpPr>
            <a:spLocks noGrp="1" noChangeArrowheads="1"/>
          </p:cNvSpPr>
          <p:nvPr>
            <p:ph type="body" idx="1"/>
          </p:nvPr>
        </p:nvSpPr>
        <p:spPr>
          <a:xfrm>
            <a:off x="1046163" y="2770188"/>
            <a:ext cx="4770437"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latin typeface="Arial" charset="0"/>
                <a:cs typeface="Arial" charset="0"/>
              </a:rPr>
              <a:t>But these aircraft observations present a difficult challenge when we're talking about global models.  These observations are typically made every 1 second or two which translates into a resolution of maybe a quarter kilometer, while a grid cell in a global model is typically on the order of a few hundred kilometers across.  And some of these observations are in the cloud where we would expect to find enhanced mixing ratios of species emitted in the boundary layer, while some observations are outside the cloud.  In other words, its difficult to compare aircraft observations and a column from a global model because we don't know how representative of the column the observations are.    </a:t>
            </a:r>
          </a:p>
          <a:p>
            <a:pPr defTabSz="457200"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latin typeface="Arial" charset="0"/>
                <a:cs typeface="Arial" charset="0"/>
              </a:rPr>
              <a:t>One way around this dilemma is to use cloud cloud-resolving models as an intermediate step.  Cloud resolving models, or CRMS, are typically run at a resolution of 1 or 2 km, so they are able to resolve individual clouds, as well as the updraft and downdraft structure within the storm.  Because we can see the cloud in a cloud resolving model, we can sample the area in the domain that best matches the way the observations were taken.  For example, in some field projects, aircraft observations are taken mainly in the anvil region, while in others the aircraft flies near the core updraft region.  A cloud resolving model allows us to sample the region that best matches the area where observations were taken.</a:t>
            </a:r>
          </a:p>
          <a:p>
            <a:pPr defTabSz="457200"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latin typeface="Arial" charset="0"/>
                <a:cs typeface="Arial" charset="0"/>
              </a:rPr>
              <a:t>Once we have compared the cloud-resolving simulation with observations to make sure that the storm produced by the CRM gives a reasonable representation of convective transport, we can average over the domain, in-cloud and out, and compare the results with a grid column from a global model.  In this way, we can test the convection and transport in the global model against a detailed, reasonable representation of convection from a cloud-resolving model.</a:t>
            </a:r>
          </a:p>
          <a:p>
            <a:pPr defTabSz="457200"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latin typeface="Arial" charset="0"/>
                <a:cs typeface="Arial"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43CE4-476E-4622-A8AB-2D48DE1757F6}" type="slidenum">
              <a:rPr lang="en-US" altLang="en-US">
                <a:solidFill>
                  <a:srgbClr val="000000"/>
                </a:solidFill>
              </a:rPr>
              <a:pPr/>
              <a:t>55</a:t>
            </a:fld>
            <a:endParaRPr lang="en-US" altLang="en-US">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4114800"/>
          </a:xfrm>
        </p:spPr>
        <p:txBody>
          <a:bodyPr/>
          <a:lstStyle/>
          <a:p>
            <a:r>
              <a:rPr lang="en-US" altLang="en-US"/>
              <a:t>75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E63101-1E3D-41D1-8CED-63D161AB3D77}" type="slidenum">
              <a:rPr lang="en-US" altLang="en-US">
                <a:solidFill>
                  <a:srgbClr val="000000"/>
                </a:solidFill>
              </a:rPr>
              <a:pPr/>
              <a:t>56</a:t>
            </a:fld>
            <a:endParaRPr lang="en-US" altLang="en-US">
              <a:solidFill>
                <a:srgbClr val="000000"/>
              </a:solidFill>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6F352-DACC-47AA-8022-2C9E8FCE557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249314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6F352-DACC-47AA-8022-2C9E8FCE557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150365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6F352-DACC-47AA-8022-2C9E8FCE557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633770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D878D2-26B9-144C-80AC-FC5206EE9B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D878D2-26B9-144C-80AC-FC5206EE9B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6F352-DACC-47AA-8022-2C9E8FCE557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1843591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292F2C-CCEE-714E-90BF-23323858379F}"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65BDD-3B19-9F49-8258-A99A3934242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BCB6709-17D7-2B48-AC8A-0BE5C6A60D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56F37-4C7A-C341-A487-06F51AC67AC4}"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B1A061-53AD-4F40-8226-CF4929760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56F37-4C7A-C341-A487-06F51AC67AC4}" type="datetimeFigureOut">
              <a:rPr lang="en-US" smtClean="0">
                <a:solidFill>
                  <a:prstClr val="black">
                    <a:tint val="75000"/>
                  </a:prstClr>
                </a:solidFill>
              </a:rPr>
              <a:pPr/>
              <a:t>11/19/2015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B1A061-53AD-4F40-8226-CF4929760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6F352-DACC-47AA-8022-2C9E8FCE557C}"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4083347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56F37-4C7A-C341-A487-06F51AC67AC4}" type="datetimeFigureOut">
              <a:rPr lang="en-US" smtClean="0">
                <a:solidFill>
                  <a:prstClr val="black">
                    <a:tint val="75000"/>
                  </a:prstClr>
                </a:solidFill>
              </a:rPr>
              <a:pPr/>
              <a:t>11/19/2015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B1A061-53AD-4F40-8226-CF4929760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2456E6-99B2-469E-865F-C248408D50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804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6F352-DACC-47AA-8022-2C9E8FCE557C}"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122375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42E47C-12FD-4466-A673-C7B62F0DBD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468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42E47C-12FD-4466-A673-C7B62F0DBD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468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E06663-3919-4C7A-BA92-F59AC0B09D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596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722BA-9818-4D2A-B784-970A32095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44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6F352-DACC-47AA-8022-2C9E8FCE557C}" type="datetimeFigureOut">
              <a:rPr lang="en-US" smtClean="0"/>
              <a:t>11/19/2015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3309767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FEC1F3-1025-47FB-8204-979BEC401315}" type="slidenum">
              <a:rPr lang="en-US"/>
              <a:pPr>
                <a:defRPr/>
              </a:pPr>
              <a:t>‹#›</a:t>
            </a:fld>
            <a:endParaRPr lang="en-US"/>
          </a:p>
        </p:txBody>
      </p:sp>
    </p:spTree>
    <p:extLst>
      <p:ext uri="{BB962C8B-B14F-4D97-AF65-F5344CB8AC3E}">
        <p14:creationId xmlns:p14="http://schemas.microsoft.com/office/powerpoint/2010/main" val="2137854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F957DC-2CE3-41F8-A7C3-99398D81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595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F957DC-2CE3-41F8-A7C3-99398D81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595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F957DC-2CE3-41F8-A7C3-99398D81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595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D0B75949-7FF3-4B0F-8937-0BB7BB83B75C}" type="datetime1">
              <a:rPr lang="en-US"/>
              <a:pPr>
                <a:defRPr/>
              </a:pPr>
              <a:t>11/19/2015</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D1E62D50-3BE3-4F29-A423-B0600F965D24}" type="slidenum">
              <a:rPr lang="en-US"/>
              <a:pPr>
                <a:defRPr/>
              </a:pPr>
              <a:t>‹#›</a:t>
            </a:fld>
            <a:endParaRPr lang="en-US"/>
          </a:p>
        </p:txBody>
      </p:sp>
    </p:spTree>
    <p:extLst>
      <p:ext uri="{BB962C8B-B14F-4D97-AF65-F5344CB8AC3E}">
        <p14:creationId xmlns:p14="http://schemas.microsoft.com/office/powerpoint/2010/main" val="13938687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F957DC-2CE3-41F8-A7C3-99398D81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595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F957DC-2CE3-41F8-A7C3-99398D81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595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E71A6D-0DCD-47C9-9316-9213EBEEB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215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6CD9CFDC-5937-4F29-A723-1CB150375406}" type="datetimeFigureOut">
              <a:rPr lang="en-US"/>
              <a:pPr>
                <a:defRPr/>
              </a:pPr>
              <a:t>11/19/2015</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C5BEE920-E9D5-4B10-BC15-D30CA1897B4F}" type="slidenum">
              <a:rPr lang="en-US"/>
              <a:pPr>
                <a:defRPr/>
              </a:pPr>
              <a:t>‹#›</a:t>
            </a:fld>
            <a:endParaRPr lang="en-US"/>
          </a:p>
        </p:txBody>
      </p:sp>
    </p:spTree>
    <p:extLst>
      <p:ext uri="{BB962C8B-B14F-4D97-AF65-F5344CB8AC3E}">
        <p14:creationId xmlns:p14="http://schemas.microsoft.com/office/powerpoint/2010/main" val="652163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charset="0"/>
              </a:defRPr>
            </a:lvl1pPr>
          </a:lstStyle>
          <a:p>
            <a:pPr>
              <a:defRPr/>
            </a:pPr>
            <a:fld id="{80E5624C-8721-4CD6-B645-EA9A1C962930}" type="datetimeFigureOut">
              <a:rPr lang="en-US"/>
              <a:pPr>
                <a:defRPr/>
              </a:pPr>
              <a:t>11/19/2015</a:t>
            </a:fld>
            <a:endParaRPr lang="en-US"/>
          </a:p>
        </p:txBody>
      </p:sp>
      <p:sp>
        <p:nvSpPr>
          <p:cNvPr id="3"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E7CD051A-8333-4237-A2A6-94C0E6ABC871}" type="slidenum">
              <a:rPr lang="en-US"/>
              <a:pPr>
                <a:defRPr/>
              </a:pPr>
              <a:t>‹#›</a:t>
            </a:fld>
            <a:endParaRPr lang="en-US"/>
          </a:p>
        </p:txBody>
      </p:sp>
    </p:spTree>
    <p:extLst>
      <p:ext uri="{BB962C8B-B14F-4D97-AF65-F5344CB8AC3E}">
        <p14:creationId xmlns:p14="http://schemas.microsoft.com/office/powerpoint/2010/main" val="100852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6F352-DACC-47AA-8022-2C9E8FCE557C}" type="datetimeFigureOut">
              <a:rPr lang="en-US" smtClean="0"/>
              <a:t>11/19/2015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2557679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AE4D2-0663-41F5-8797-478FAB87D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6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40829-5844-43D9-BD1B-7B71E55E9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143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40829-5844-43D9-BD1B-7B71E55E9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143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56F37-4C7A-C341-A487-06F51AC67AC4}" type="datetimeFigureOut">
              <a:rPr lang="en-US" smtClean="0">
                <a:solidFill>
                  <a:prstClr val="black">
                    <a:tint val="75000"/>
                  </a:prstClr>
                </a:solidFill>
              </a:rPr>
              <a:pPr/>
              <a:t>11/19/2015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B1A061-53AD-4F40-8226-CF4929760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6F352-DACC-47AA-8022-2C9E8FCE557C}" type="datetimeFigureOut">
              <a:rPr lang="en-US" smtClean="0"/>
              <a:t>11/19/2015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98626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6F352-DACC-47AA-8022-2C9E8FCE557C}"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4224543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6F352-DACC-47AA-8022-2C9E8FCE557C}"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80E20-E52C-4ED0-B517-A2A194251DF0}" type="slidenum">
              <a:rPr lang="en-US" smtClean="0"/>
              <a:t>‹#›</a:t>
            </a:fld>
            <a:endParaRPr lang="en-US"/>
          </a:p>
        </p:txBody>
      </p:sp>
    </p:spTree>
    <p:extLst>
      <p:ext uri="{BB962C8B-B14F-4D97-AF65-F5344CB8AC3E}">
        <p14:creationId xmlns:p14="http://schemas.microsoft.com/office/powerpoint/2010/main" val="107082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8.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2.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3.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4.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5.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7.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6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61.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6F352-DACC-47AA-8022-2C9E8FCE557C}" type="datetimeFigureOut">
              <a:rPr lang="en-US" smtClean="0"/>
              <a:t>11/19/2015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80E20-E52C-4ED0-B517-A2A194251DF0}" type="slidenum">
              <a:rPr lang="en-US" smtClean="0"/>
              <a:t>‹#›</a:t>
            </a:fld>
            <a:endParaRPr lang="en-US"/>
          </a:p>
        </p:txBody>
      </p:sp>
    </p:spTree>
    <p:extLst>
      <p:ext uri="{BB962C8B-B14F-4D97-AF65-F5344CB8AC3E}">
        <p14:creationId xmlns:p14="http://schemas.microsoft.com/office/powerpoint/2010/main" val="350179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B656F37-4C7A-C341-A487-06F51AC67AC4}"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B1A061-53AD-4F40-8226-CF4929760EC5}"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B656F37-4C7A-C341-A487-06F51AC67AC4}"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B1A061-53AD-4F40-8226-CF4929760EC5}"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B656F37-4C7A-C341-A487-06F51AC67AC4}"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B1A061-53AD-4F40-8226-CF4929760EC5}"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B656F37-4C7A-C341-A487-06F51AC67AC4}"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B1A061-53AD-4F40-8226-CF4929760EC5}"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8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7E7EF90-8A98-485C-90FB-F3B0ECBD4763}"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7D2BE2-BFED-460E-80AC-4D0E7B00FD4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6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7D2BE2-BFED-460E-80AC-4D0E7B00FD4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7D2BE2-BFED-460E-80AC-4D0E7B00FD4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7D2BE2-BFED-460E-80AC-4D0E7B00FD4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fld id="{11D35913-7DB5-43F1-8573-D5D1AC413D7C}" type="datetime1">
              <a:rPr lang="en-US"/>
              <a:pPr fontAlgn="base">
                <a:spcBef>
                  <a:spcPct val="0"/>
                </a:spcBef>
                <a:spcAft>
                  <a:spcPct val="0"/>
                </a:spcAft>
                <a:defRPr/>
              </a:pPr>
              <a:t>11/19/2015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E44465AB-AC9A-4826-9349-2E4AC3813E2C}"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7D2BE2-BFED-460E-80AC-4D0E7B00FD4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7D2BE2-BFED-460E-80AC-4D0E7B00FD4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fontAlgn="base">
              <a:spcBef>
                <a:spcPct val="0"/>
              </a:spcBef>
              <a:spcAft>
                <a:spcPct val="0"/>
              </a:spcAft>
              <a:defRPr/>
            </a:pPr>
            <a:fld id="{7D87F077-D35E-4833-BC1C-EB04FE06BD18}"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630D49D-8251-4F3A-B7B2-175F818A4664}" type="datetimeFigureOut">
              <a:rPr lang="en-US"/>
              <a:pPr>
                <a:defRPr/>
              </a:pPr>
              <a:t>11/19/2015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488E549-680D-4D1A-BE7D-42F190D5E4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7"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fontAlgn="base">
              <a:spcBef>
                <a:spcPct val="0"/>
              </a:spcBef>
              <a:spcAft>
                <a:spcPct val="0"/>
              </a:spcAft>
              <a:defRPr/>
            </a:pPr>
            <a:fld id="{7D87F077-D35E-4833-BC1C-EB04FE06BD18}"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C2DC0AEA-3B88-4C5A-BEEE-92E27D6F8BBD}"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C2DC0AEA-3B88-4C5A-BEEE-92E27D6F8BBD}"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B656F37-4C7A-C341-A487-06F51AC67AC4}"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B1A061-53AD-4F40-8226-CF4929760EC5}"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292F2C-CCEE-714E-90BF-23323858379F}" type="datetimeFigureOut">
              <a:rPr lang="en-US" smtClean="0">
                <a:solidFill>
                  <a:prstClr val="black">
                    <a:tint val="75000"/>
                  </a:prstClr>
                </a:solidFill>
              </a:rPr>
              <a:pPr defTabSz="457200"/>
              <a:t>11/19/2015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A065BDD-3B19-9F49-8258-A99A39342426}"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emf"/><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21.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Microsoft_Word_97_-_2003_Document1.doc"/><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62.wmf"/></Relationships>
</file>

<file path=ppt/slides/_rels/slide5.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0.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6.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445713" y="727710"/>
            <a:ext cx="4252574" cy="523220"/>
          </a:xfrm>
          <a:prstGeom prst="rect">
            <a:avLst/>
          </a:prstGeom>
          <a:noFill/>
        </p:spPr>
        <p:txBody>
          <a:bodyPr wrap="none" rtlCol="0">
            <a:spAutoFit/>
          </a:bodyPr>
          <a:lstStyle/>
          <a:p>
            <a:r>
              <a:rPr lang="en-US" sz="2800" b="1" dirty="0" smtClean="0">
                <a:solidFill>
                  <a:schemeClr val="bg1"/>
                </a:solidFill>
              </a:rPr>
              <a:t>Convective Cloud Modeling</a:t>
            </a:r>
          </a:p>
        </p:txBody>
      </p:sp>
      <p:sp>
        <p:nvSpPr>
          <p:cNvPr id="6" name="TextBox 5"/>
          <p:cNvSpPr txBox="1"/>
          <p:nvPr/>
        </p:nvSpPr>
        <p:spPr>
          <a:xfrm>
            <a:off x="2667000" y="5257800"/>
            <a:ext cx="4593437" cy="1200329"/>
          </a:xfrm>
          <a:prstGeom prst="rect">
            <a:avLst/>
          </a:prstGeom>
          <a:noFill/>
        </p:spPr>
        <p:txBody>
          <a:bodyPr wrap="none" rtlCol="0">
            <a:spAutoFit/>
          </a:bodyPr>
          <a:lstStyle/>
          <a:p>
            <a:r>
              <a:rPr lang="en-US" sz="2400" b="1" dirty="0" smtClean="0">
                <a:solidFill>
                  <a:schemeClr val="bg1"/>
                </a:solidFill>
              </a:rPr>
              <a:t>Kenneth E. Pickering</a:t>
            </a:r>
          </a:p>
          <a:p>
            <a:r>
              <a:rPr lang="en-US" sz="2400" b="1" dirty="0" smtClean="0">
                <a:solidFill>
                  <a:schemeClr val="bg1"/>
                </a:solidFill>
              </a:rPr>
              <a:t>NASA Goddard Space Flight Center</a:t>
            </a:r>
          </a:p>
          <a:p>
            <a:r>
              <a:rPr lang="en-US" sz="2400" b="1" dirty="0" smtClean="0">
                <a:solidFill>
                  <a:schemeClr val="bg1"/>
                </a:solidFill>
              </a:rPr>
              <a:t>Adjunct Professor, UMD/AOSC</a:t>
            </a:r>
            <a:endParaRPr lang="en-US" sz="2400" b="1" dirty="0">
              <a:solidFill>
                <a:schemeClr val="bg1"/>
              </a:solidFill>
            </a:endParaRPr>
          </a:p>
        </p:txBody>
      </p:sp>
      <p:sp>
        <p:nvSpPr>
          <p:cNvPr id="8" name="TextBox 7"/>
          <p:cNvSpPr txBox="1"/>
          <p:nvPr/>
        </p:nvSpPr>
        <p:spPr>
          <a:xfrm>
            <a:off x="228600" y="6458129"/>
            <a:ext cx="1480470" cy="369332"/>
          </a:xfrm>
          <a:prstGeom prst="rect">
            <a:avLst/>
          </a:prstGeom>
          <a:noFill/>
        </p:spPr>
        <p:txBody>
          <a:bodyPr wrap="none" rtlCol="0">
            <a:spAutoFit/>
          </a:bodyPr>
          <a:lstStyle/>
          <a:p>
            <a:r>
              <a:rPr lang="en-US" b="1" dirty="0" smtClean="0">
                <a:solidFill>
                  <a:schemeClr val="bg1"/>
                </a:solidFill>
              </a:rPr>
              <a:t>Nov. 19, 2015</a:t>
            </a:r>
            <a:endParaRPr lang="en-US" b="1" dirty="0">
              <a:solidFill>
                <a:schemeClr val="bg1"/>
              </a:solidFill>
            </a:endParaRPr>
          </a:p>
        </p:txBody>
      </p:sp>
      <p:sp>
        <p:nvSpPr>
          <p:cNvPr id="9" name="TextBox 8"/>
          <p:cNvSpPr txBox="1"/>
          <p:nvPr/>
        </p:nvSpPr>
        <p:spPr>
          <a:xfrm>
            <a:off x="7772400" y="6458129"/>
            <a:ext cx="1111266" cy="369332"/>
          </a:xfrm>
          <a:prstGeom prst="rect">
            <a:avLst/>
          </a:prstGeom>
          <a:noFill/>
        </p:spPr>
        <p:txBody>
          <a:bodyPr wrap="none" rtlCol="0">
            <a:spAutoFit/>
          </a:bodyPr>
          <a:lstStyle/>
          <a:p>
            <a:r>
              <a:rPr lang="en-US" b="1" dirty="0" smtClean="0">
                <a:solidFill>
                  <a:schemeClr val="bg1"/>
                </a:solidFill>
              </a:rPr>
              <a:t>AOSC 620</a:t>
            </a:r>
            <a:endParaRPr lang="en-US" b="1" dirty="0">
              <a:solidFill>
                <a:schemeClr val="bg1"/>
              </a:solidFill>
            </a:endParaRPr>
          </a:p>
        </p:txBody>
      </p:sp>
    </p:spTree>
    <p:extLst>
      <p:ext uri="{BB962C8B-B14F-4D97-AF65-F5344CB8AC3E}">
        <p14:creationId xmlns:p14="http://schemas.microsoft.com/office/powerpoint/2010/main" val="3224977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sz="quarter"/>
          </p:nvPr>
        </p:nvSpPr>
        <p:spPr>
          <a:xfrm>
            <a:off x="304800" y="0"/>
            <a:ext cx="8458200" cy="533400"/>
          </a:xfrm>
        </p:spPr>
        <p:txBody>
          <a:bodyPr>
            <a:normAutofit/>
          </a:bodyPr>
          <a:lstStyle/>
          <a:p>
            <a:pPr eaLnBrk="1" hangingPunct="1"/>
            <a:r>
              <a:rPr lang="en-US" altLang="ja-JP" sz="2000" b="1" dirty="0">
                <a:solidFill>
                  <a:srgbClr val="0000FF"/>
                </a:solidFill>
                <a:latin typeface="Times New Roman" charset="0"/>
              </a:rPr>
              <a:t>Vertical profiles of microphysics (heating) for idealized convective </a:t>
            </a:r>
            <a:r>
              <a:rPr lang="en-US" altLang="ja-JP" sz="2000" b="1" dirty="0" smtClean="0">
                <a:solidFill>
                  <a:srgbClr val="0000FF"/>
                </a:solidFill>
                <a:latin typeface="Times New Roman" charset="0"/>
              </a:rPr>
              <a:t>systems</a:t>
            </a:r>
            <a:endParaRPr lang="en-US" altLang="ja-JP" sz="2000" dirty="0">
              <a:solidFill>
                <a:srgbClr val="0000FF"/>
              </a:solidFill>
              <a:latin typeface="Times New Roman" charset="0"/>
            </a:endParaRPr>
          </a:p>
        </p:txBody>
      </p:sp>
      <p:pic>
        <p:nvPicPr>
          <p:cNvPr id="28675" name="Picture 3" descr="houze1989fig02"/>
          <p:cNvPicPr>
            <a:picLocks noGrp="1" noChangeAspect="1" noChangeArrowheads="1"/>
          </p:cNvPicPr>
          <p:nvPr>
            <p:ph sz="quarter" idx="1"/>
          </p:nvPr>
        </p:nvPicPr>
        <p:blipFill>
          <a:blip r:embed="rId3"/>
          <a:srcRect/>
          <a:stretch>
            <a:fillRect/>
          </a:stretch>
        </p:blipFill>
        <p:spPr>
          <a:xfrm>
            <a:off x="1066800" y="1371601"/>
            <a:ext cx="7162800" cy="3854450"/>
          </a:xfrm>
        </p:spPr>
      </p:pic>
      <p:sp>
        <p:nvSpPr>
          <p:cNvPr id="28676" name="Text Box 4"/>
          <p:cNvSpPr txBox="1">
            <a:spLocks noChangeArrowheads="1"/>
          </p:cNvSpPr>
          <p:nvPr/>
        </p:nvSpPr>
        <p:spPr bwMode="auto">
          <a:xfrm>
            <a:off x="1676401" y="2270125"/>
            <a:ext cx="1171256" cy="308028"/>
          </a:xfrm>
          <a:prstGeom prst="rect">
            <a:avLst/>
          </a:prstGeom>
          <a:solidFill>
            <a:srgbClr val="FF0000"/>
          </a:solidFill>
          <a:ln w="9525">
            <a:noFill/>
            <a:miter lim="800000"/>
            <a:headEnd/>
            <a:tailEnd/>
          </a:ln>
        </p:spPr>
        <p:txBody>
          <a:bodyPr wrap="none" lIns="91397" tIns="45698" rIns="91397" bIns="45698">
            <a:prstTxWarp prst="textNoShape">
              <a:avLst/>
            </a:prstTxWarp>
            <a:spAutoFit/>
          </a:bodyPr>
          <a:lstStyle/>
          <a:p>
            <a:pPr defTabSz="457200"/>
            <a:r>
              <a:rPr lang="en-US" sz="1400" dirty="0">
                <a:solidFill>
                  <a:prstClr val="black"/>
                </a:solidFill>
                <a:latin typeface="Times" charset="0"/>
              </a:rPr>
              <a:t>condensation</a:t>
            </a:r>
            <a:endParaRPr lang="en-US" dirty="0">
              <a:solidFill>
                <a:prstClr val="black"/>
              </a:solidFill>
            </a:endParaRPr>
          </a:p>
        </p:txBody>
      </p:sp>
      <p:sp>
        <p:nvSpPr>
          <p:cNvPr id="28677" name="Text Box 5"/>
          <p:cNvSpPr txBox="1">
            <a:spLocks noChangeArrowheads="1"/>
          </p:cNvSpPr>
          <p:nvPr/>
        </p:nvSpPr>
        <p:spPr bwMode="auto">
          <a:xfrm>
            <a:off x="4953000" y="3962400"/>
            <a:ext cx="1067516" cy="308028"/>
          </a:xfrm>
          <a:prstGeom prst="rect">
            <a:avLst/>
          </a:prstGeom>
          <a:solidFill>
            <a:srgbClr val="00FFFF"/>
          </a:solidFill>
          <a:ln w="9525">
            <a:noFill/>
            <a:miter lim="800000"/>
            <a:headEnd/>
            <a:tailEnd/>
          </a:ln>
        </p:spPr>
        <p:txBody>
          <a:bodyPr wrap="none" lIns="91397" tIns="45698" rIns="91397" bIns="45698">
            <a:prstTxWarp prst="textNoShape">
              <a:avLst/>
            </a:prstTxWarp>
            <a:spAutoFit/>
          </a:bodyPr>
          <a:lstStyle/>
          <a:p>
            <a:pPr defTabSz="457200"/>
            <a:r>
              <a:rPr lang="en-US" sz="1400" dirty="0">
                <a:solidFill>
                  <a:prstClr val="black"/>
                </a:solidFill>
                <a:latin typeface="Times" charset="0"/>
              </a:rPr>
              <a:t>evaporation</a:t>
            </a:r>
            <a:endParaRPr lang="en-US" dirty="0">
              <a:solidFill>
                <a:prstClr val="black"/>
              </a:solidFill>
            </a:endParaRPr>
          </a:p>
        </p:txBody>
      </p:sp>
      <p:sp>
        <p:nvSpPr>
          <p:cNvPr id="28678" name="Text Box 6"/>
          <p:cNvSpPr txBox="1">
            <a:spLocks noChangeArrowheads="1"/>
          </p:cNvSpPr>
          <p:nvPr/>
        </p:nvSpPr>
        <p:spPr bwMode="auto">
          <a:xfrm>
            <a:off x="3657602" y="2209801"/>
            <a:ext cx="1012806" cy="321606"/>
          </a:xfrm>
          <a:prstGeom prst="rect">
            <a:avLst/>
          </a:prstGeom>
          <a:solidFill>
            <a:srgbClr val="FF00FF"/>
          </a:solidFill>
          <a:ln w="9525">
            <a:noFill/>
            <a:miter lim="800000"/>
            <a:headEnd/>
            <a:tailEnd/>
          </a:ln>
        </p:spPr>
        <p:txBody>
          <a:bodyPr wrap="none" lIns="91397" tIns="45698" rIns="91397" bIns="45698">
            <a:prstTxWarp prst="textNoShape">
              <a:avLst/>
            </a:prstTxWarp>
            <a:spAutoFit/>
          </a:bodyPr>
          <a:lstStyle/>
          <a:p>
            <a:pPr defTabSz="457200"/>
            <a:r>
              <a:rPr lang="en-US" sz="1500" dirty="0">
                <a:solidFill>
                  <a:prstClr val="black"/>
                </a:solidFill>
                <a:latin typeface="Times" charset="0"/>
              </a:rPr>
              <a:t>deposition</a:t>
            </a:r>
            <a:endParaRPr lang="en-US" dirty="0">
              <a:solidFill>
                <a:prstClr val="black"/>
              </a:solidFill>
            </a:endParaRPr>
          </a:p>
        </p:txBody>
      </p:sp>
      <p:sp>
        <p:nvSpPr>
          <p:cNvPr id="28679" name="Text Box 7"/>
          <p:cNvSpPr txBox="1">
            <a:spLocks noChangeArrowheads="1"/>
          </p:cNvSpPr>
          <p:nvPr/>
        </p:nvSpPr>
        <p:spPr bwMode="auto">
          <a:xfrm>
            <a:off x="5105404" y="3603626"/>
            <a:ext cx="688975" cy="290513"/>
          </a:xfrm>
          <a:prstGeom prst="rect">
            <a:avLst/>
          </a:prstGeom>
          <a:solidFill>
            <a:srgbClr val="00FFFF"/>
          </a:solidFill>
          <a:ln w="9525">
            <a:noFill/>
            <a:miter lim="800000"/>
            <a:headEnd/>
            <a:tailEnd/>
          </a:ln>
        </p:spPr>
        <p:txBody>
          <a:bodyPr wrap="none" lIns="91397" tIns="45698" rIns="91397" bIns="45698">
            <a:prstTxWarp prst="textNoShape">
              <a:avLst/>
            </a:prstTxWarp>
            <a:spAutoFit/>
          </a:bodyPr>
          <a:lstStyle/>
          <a:p>
            <a:pPr defTabSz="457200"/>
            <a:r>
              <a:rPr lang="en-US" sz="1300" dirty="0">
                <a:solidFill>
                  <a:prstClr val="black"/>
                </a:solidFill>
                <a:latin typeface="Times" charset="0"/>
              </a:rPr>
              <a:t>melting</a:t>
            </a:r>
            <a:endParaRPr lang="en-US" dirty="0">
              <a:solidFill>
                <a:prstClr val="black"/>
              </a:solidFill>
            </a:endParaRPr>
          </a:p>
        </p:txBody>
      </p:sp>
      <p:sp>
        <p:nvSpPr>
          <p:cNvPr id="28680" name="Text Box 8"/>
          <p:cNvSpPr txBox="1">
            <a:spLocks noChangeArrowheads="1"/>
          </p:cNvSpPr>
          <p:nvPr/>
        </p:nvSpPr>
        <p:spPr bwMode="auto">
          <a:xfrm>
            <a:off x="6858003" y="2209801"/>
            <a:ext cx="1122933" cy="321606"/>
          </a:xfrm>
          <a:prstGeom prst="rect">
            <a:avLst/>
          </a:prstGeom>
          <a:solidFill>
            <a:srgbClr val="00FFFF"/>
          </a:solidFill>
          <a:ln w="9525">
            <a:noFill/>
            <a:miter lim="800000"/>
            <a:headEnd/>
            <a:tailEnd/>
          </a:ln>
        </p:spPr>
        <p:txBody>
          <a:bodyPr wrap="none" lIns="91397" tIns="45698" rIns="91397" bIns="45698">
            <a:prstTxWarp prst="textNoShape">
              <a:avLst/>
            </a:prstTxWarp>
            <a:spAutoFit/>
          </a:bodyPr>
          <a:lstStyle/>
          <a:p>
            <a:pPr defTabSz="457200"/>
            <a:r>
              <a:rPr lang="en-US" sz="1500" dirty="0">
                <a:solidFill>
                  <a:prstClr val="black"/>
                </a:solidFill>
                <a:latin typeface="Times" charset="0"/>
              </a:rPr>
              <a:t>sublimation</a:t>
            </a:r>
            <a:endParaRPr lang="en-US" dirty="0">
              <a:solidFill>
                <a:prstClr val="black"/>
              </a:solidFill>
            </a:endParaRPr>
          </a:p>
        </p:txBody>
      </p:sp>
      <p:sp>
        <p:nvSpPr>
          <p:cNvPr id="28681" name="Text Box 9"/>
          <p:cNvSpPr txBox="1">
            <a:spLocks noChangeArrowheads="1"/>
          </p:cNvSpPr>
          <p:nvPr/>
        </p:nvSpPr>
        <p:spPr bwMode="auto">
          <a:xfrm>
            <a:off x="3048004" y="3352801"/>
            <a:ext cx="836197" cy="321606"/>
          </a:xfrm>
          <a:prstGeom prst="rect">
            <a:avLst/>
          </a:prstGeom>
          <a:solidFill>
            <a:srgbClr val="FF99CC"/>
          </a:solidFill>
          <a:ln w="9525">
            <a:noFill/>
            <a:miter lim="800000"/>
            <a:headEnd/>
            <a:tailEnd/>
          </a:ln>
        </p:spPr>
        <p:txBody>
          <a:bodyPr wrap="none" lIns="91397" tIns="45698" rIns="91397" bIns="45698">
            <a:prstTxWarp prst="textNoShape">
              <a:avLst/>
            </a:prstTxWarp>
            <a:spAutoFit/>
          </a:bodyPr>
          <a:lstStyle/>
          <a:p>
            <a:pPr defTabSz="457200"/>
            <a:r>
              <a:rPr lang="en-US" sz="1500" dirty="0">
                <a:solidFill>
                  <a:prstClr val="black"/>
                </a:solidFill>
                <a:latin typeface="Times" charset="0"/>
              </a:rPr>
              <a:t>freezing</a:t>
            </a:r>
            <a:endParaRPr lang="en-US" dirty="0">
              <a:solidFill>
                <a:prstClr val="black"/>
              </a:solidFill>
            </a:endParaRPr>
          </a:p>
        </p:txBody>
      </p:sp>
      <p:sp>
        <p:nvSpPr>
          <p:cNvPr id="28682" name="Text Box 10"/>
          <p:cNvSpPr txBox="1">
            <a:spLocks noChangeArrowheads="1"/>
          </p:cNvSpPr>
          <p:nvPr/>
        </p:nvSpPr>
        <p:spPr bwMode="auto">
          <a:xfrm>
            <a:off x="4720498" y="4899026"/>
            <a:ext cx="1627056" cy="369287"/>
          </a:xfrm>
          <a:prstGeom prst="rect">
            <a:avLst/>
          </a:prstGeom>
          <a:solidFill>
            <a:srgbClr val="00FF00"/>
          </a:solidFill>
          <a:ln w="9525">
            <a:noFill/>
            <a:miter lim="800000"/>
            <a:headEnd/>
            <a:tailEnd/>
          </a:ln>
        </p:spPr>
        <p:txBody>
          <a:bodyPr wrap="none" lIns="91397" tIns="45698" rIns="91397" bIns="45698">
            <a:prstTxWarp prst="textNoShape">
              <a:avLst/>
            </a:prstTxWarp>
            <a:spAutoFit/>
          </a:bodyPr>
          <a:lstStyle/>
          <a:p>
            <a:pPr algn="ctr" defTabSz="457200"/>
            <a:r>
              <a:rPr lang="en-US" dirty="0" err="1">
                <a:solidFill>
                  <a:prstClr val="black"/>
                </a:solidFill>
                <a:latin typeface="Times" charset="0"/>
              </a:rPr>
              <a:t>Stratiform</a:t>
            </a:r>
            <a:r>
              <a:rPr lang="en-US" dirty="0">
                <a:solidFill>
                  <a:prstClr val="black"/>
                </a:solidFill>
                <a:latin typeface="Times" charset="0"/>
              </a:rPr>
              <a:t> Rain</a:t>
            </a:r>
            <a:endParaRPr lang="en-US" dirty="0">
              <a:solidFill>
                <a:prstClr val="black"/>
              </a:solidFill>
            </a:endParaRPr>
          </a:p>
        </p:txBody>
      </p:sp>
      <p:sp>
        <p:nvSpPr>
          <p:cNvPr id="28683" name="Text Box 11"/>
          <p:cNvSpPr txBox="1">
            <a:spLocks noChangeArrowheads="1"/>
          </p:cNvSpPr>
          <p:nvPr/>
        </p:nvSpPr>
        <p:spPr bwMode="auto">
          <a:xfrm>
            <a:off x="1059296" y="4876801"/>
            <a:ext cx="1729511" cy="369287"/>
          </a:xfrm>
          <a:prstGeom prst="rect">
            <a:avLst/>
          </a:prstGeom>
          <a:solidFill>
            <a:srgbClr val="00FF00"/>
          </a:solidFill>
          <a:ln w="9525">
            <a:noFill/>
            <a:miter lim="800000"/>
            <a:headEnd/>
            <a:tailEnd/>
          </a:ln>
        </p:spPr>
        <p:txBody>
          <a:bodyPr wrap="none" lIns="91397" tIns="45698" rIns="91397" bIns="45698">
            <a:prstTxWarp prst="textNoShape">
              <a:avLst/>
            </a:prstTxWarp>
            <a:spAutoFit/>
          </a:bodyPr>
          <a:lstStyle/>
          <a:p>
            <a:pPr algn="ctr" defTabSz="457200"/>
            <a:r>
              <a:rPr lang="en-US" dirty="0">
                <a:solidFill>
                  <a:prstClr val="black"/>
                </a:solidFill>
                <a:latin typeface="Times" charset="0"/>
              </a:rPr>
              <a:t>Convective Rain</a:t>
            </a:r>
            <a:endParaRPr lang="en-US" dirty="0">
              <a:solidFill>
                <a:prstClr val="black"/>
              </a:solidFill>
            </a:endParaRPr>
          </a:p>
        </p:txBody>
      </p:sp>
      <p:sp>
        <p:nvSpPr>
          <p:cNvPr id="28684" name="Text Box 12"/>
          <p:cNvSpPr txBox="1">
            <a:spLocks noChangeArrowheads="1"/>
          </p:cNvSpPr>
          <p:nvPr/>
        </p:nvSpPr>
        <p:spPr bwMode="auto">
          <a:xfrm>
            <a:off x="457202" y="5246088"/>
            <a:ext cx="8305798" cy="738619"/>
          </a:xfrm>
          <a:prstGeom prst="rect">
            <a:avLst/>
          </a:prstGeom>
          <a:noFill/>
          <a:ln w="9525">
            <a:noFill/>
            <a:miter lim="800000"/>
            <a:headEnd/>
            <a:tailEnd/>
          </a:ln>
        </p:spPr>
        <p:txBody>
          <a:bodyPr wrap="square" lIns="91397" tIns="45698" rIns="91397" bIns="45698">
            <a:prstTxWarp prst="textNoShape">
              <a:avLst/>
            </a:prstTxWarp>
            <a:spAutoFit/>
          </a:bodyPr>
          <a:lstStyle/>
          <a:p>
            <a:pPr defTabSz="457200"/>
            <a:r>
              <a:rPr lang="en-US" sz="1400" dirty="0">
                <a:solidFill>
                  <a:prstClr val="black"/>
                </a:solidFill>
                <a:latin typeface="Times" charset="0"/>
              </a:rPr>
              <a:t>Schematic of a microphysical processes associated with a tropical </a:t>
            </a:r>
            <a:r>
              <a:rPr lang="en-US" sz="1400" dirty="0" err="1">
                <a:solidFill>
                  <a:prstClr val="black"/>
                </a:solidFill>
                <a:latin typeface="Times" charset="0"/>
              </a:rPr>
              <a:t>mesoscale</a:t>
            </a:r>
            <a:r>
              <a:rPr lang="en-US" sz="1400" dirty="0">
                <a:solidFill>
                  <a:prstClr val="black"/>
                </a:solidFill>
                <a:latin typeface="Times" charset="0"/>
              </a:rPr>
              <a:t> convective system in its mature stages.  Straight, solid arrows indicate convective updraft, wide, open arrows indicate </a:t>
            </a:r>
            <a:r>
              <a:rPr lang="en-US" sz="1400" dirty="0" err="1">
                <a:solidFill>
                  <a:prstClr val="black"/>
                </a:solidFill>
                <a:latin typeface="Times" charset="0"/>
              </a:rPr>
              <a:t>mesoscale</a:t>
            </a:r>
            <a:r>
              <a:rPr lang="en-US" sz="1400" dirty="0">
                <a:solidFill>
                  <a:prstClr val="black"/>
                </a:solidFill>
                <a:latin typeface="Times" charset="0"/>
              </a:rPr>
              <a:t> ascent and subsidence in the </a:t>
            </a:r>
            <a:r>
              <a:rPr lang="en-US" sz="1400" dirty="0" err="1">
                <a:solidFill>
                  <a:prstClr val="black"/>
                </a:solidFill>
                <a:latin typeface="Times" charset="0"/>
              </a:rPr>
              <a:t>stratiform</a:t>
            </a:r>
            <a:r>
              <a:rPr lang="en-US" sz="1400" dirty="0">
                <a:solidFill>
                  <a:prstClr val="black"/>
                </a:solidFill>
                <a:latin typeface="Times" charset="0"/>
              </a:rPr>
              <a:t> region  Where vapor deposition and evaporation occur.  Adapted from </a:t>
            </a:r>
            <a:r>
              <a:rPr lang="en-US" sz="1400" dirty="0" err="1">
                <a:solidFill>
                  <a:prstClr val="black"/>
                </a:solidFill>
                <a:latin typeface="Times" charset="0"/>
              </a:rPr>
              <a:t>Houze</a:t>
            </a:r>
            <a:r>
              <a:rPr lang="en-US" sz="1400" dirty="0">
                <a:solidFill>
                  <a:prstClr val="black"/>
                </a:solidFill>
                <a:latin typeface="Times" charset="0"/>
              </a:rPr>
              <a:t> (1989)</a:t>
            </a:r>
            <a:r>
              <a:rPr lang="en-US" sz="1200" dirty="0">
                <a:solidFill>
                  <a:prstClr val="black"/>
                </a:solidFill>
                <a:latin typeface="Times" charset="0"/>
              </a:rPr>
              <a:t>.  </a:t>
            </a:r>
          </a:p>
        </p:txBody>
      </p:sp>
      <p:sp>
        <p:nvSpPr>
          <p:cNvPr id="28685" name="Text Box 13"/>
          <p:cNvSpPr txBox="1">
            <a:spLocks noChangeArrowheads="1"/>
          </p:cNvSpPr>
          <p:nvPr/>
        </p:nvSpPr>
        <p:spPr bwMode="auto">
          <a:xfrm>
            <a:off x="598181" y="6215762"/>
            <a:ext cx="8545819" cy="523176"/>
          </a:xfrm>
          <a:prstGeom prst="rect">
            <a:avLst/>
          </a:prstGeom>
          <a:noFill/>
          <a:ln w="9525">
            <a:noFill/>
            <a:miter lim="800000"/>
            <a:headEnd/>
            <a:tailEnd/>
          </a:ln>
        </p:spPr>
        <p:txBody>
          <a:bodyPr wrap="square" lIns="91397" tIns="45698" rIns="91397" bIns="45698">
            <a:prstTxWarp prst="textNoShape">
              <a:avLst/>
            </a:prstTxWarp>
            <a:spAutoFit/>
          </a:bodyPr>
          <a:lstStyle/>
          <a:p>
            <a:pPr marL="228492" lvl="2" algn="just" defTabSz="457200"/>
            <a:r>
              <a:rPr lang="en-US" sz="1400" dirty="0" err="1">
                <a:solidFill>
                  <a:prstClr val="black"/>
                </a:solidFill>
                <a:latin typeface="Times" charset="0"/>
              </a:rPr>
              <a:t>Houze</a:t>
            </a:r>
            <a:r>
              <a:rPr lang="en-US" sz="1400" dirty="0">
                <a:solidFill>
                  <a:prstClr val="black"/>
                </a:solidFill>
                <a:latin typeface="Times" charset="0"/>
              </a:rPr>
              <a:t>, 1989: Observed structure of </a:t>
            </a:r>
            <a:r>
              <a:rPr lang="en-US" sz="1400" dirty="0" err="1">
                <a:solidFill>
                  <a:prstClr val="black"/>
                </a:solidFill>
                <a:latin typeface="Times" charset="0"/>
              </a:rPr>
              <a:t>mesoscale</a:t>
            </a:r>
            <a:r>
              <a:rPr lang="en-US" sz="1400" dirty="0">
                <a:solidFill>
                  <a:prstClr val="black"/>
                </a:solidFill>
                <a:latin typeface="Times" charset="0"/>
              </a:rPr>
              <a:t> convective systems and implications for large-scale heating.  </a:t>
            </a:r>
            <a:r>
              <a:rPr lang="en-US" sz="1400" i="1" dirty="0">
                <a:solidFill>
                  <a:prstClr val="black"/>
                </a:solidFill>
                <a:latin typeface="Times" charset="0"/>
              </a:rPr>
              <a:t>Quart. J. Roy. Meteor. Soc.</a:t>
            </a:r>
            <a:r>
              <a:rPr lang="en-US" sz="1400" dirty="0">
                <a:solidFill>
                  <a:prstClr val="black"/>
                </a:solidFill>
                <a:latin typeface="Times" charset="0"/>
              </a:rPr>
              <a:t>, </a:t>
            </a:r>
            <a:r>
              <a:rPr lang="en-US" sz="1400" b="1" dirty="0">
                <a:solidFill>
                  <a:prstClr val="black"/>
                </a:solidFill>
                <a:latin typeface="Times" charset="0"/>
              </a:rPr>
              <a:t>115</a:t>
            </a:r>
            <a:r>
              <a:rPr lang="en-US" sz="1400" dirty="0">
                <a:solidFill>
                  <a:prstClr val="black"/>
                </a:solidFill>
                <a:latin typeface="Times" charset="0"/>
              </a:rPr>
              <a:t>, 425-461.</a:t>
            </a:r>
            <a:endParaRPr lang="en-US" sz="1400" dirty="0">
              <a:solidFill>
                <a:prstClr val="black"/>
              </a:solidFill>
            </a:endParaRPr>
          </a:p>
        </p:txBody>
      </p:sp>
      <p:sp>
        <p:nvSpPr>
          <p:cNvPr id="28686" name="Text Box 14"/>
          <p:cNvSpPr txBox="1">
            <a:spLocks noChangeArrowheads="1"/>
          </p:cNvSpPr>
          <p:nvPr/>
        </p:nvSpPr>
        <p:spPr bwMode="auto">
          <a:xfrm>
            <a:off x="762000" y="609603"/>
            <a:ext cx="7620000" cy="646319"/>
          </a:xfrm>
          <a:prstGeom prst="rect">
            <a:avLst/>
          </a:prstGeom>
          <a:solidFill>
            <a:srgbClr val="00FFFF"/>
          </a:solidFill>
          <a:ln w="9525">
            <a:noFill/>
            <a:miter lim="800000"/>
            <a:headEnd/>
            <a:tailEnd/>
          </a:ln>
        </p:spPr>
        <p:txBody>
          <a:bodyPr lIns="91397" tIns="45698" rIns="91397" bIns="45698">
            <a:prstTxWarp prst="textNoShape">
              <a:avLst/>
            </a:prstTxWarp>
            <a:spAutoFit/>
          </a:bodyPr>
          <a:lstStyle/>
          <a:p>
            <a:pPr algn="ctr" defTabSz="457200"/>
            <a:r>
              <a:rPr lang="en-US" dirty="0">
                <a:solidFill>
                  <a:prstClr val="black"/>
                </a:solidFill>
                <a:latin typeface="Times" charset="0"/>
              </a:rPr>
              <a:t>Where is the origins of growth mechanisms of particles in </a:t>
            </a:r>
            <a:r>
              <a:rPr lang="en-US" dirty="0" err="1">
                <a:solidFill>
                  <a:prstClr val="black"/>
                </a:solidFill>
                <a:latin typeface="Times" charset="0"/>
              </a:rPr>
              <a:t>stratiform</a:t>
            </a:r>
            <a:r>
              <a:rPr lang="en-US" dirty="0">
                <a:solidFill>
                  <a:prstClr val="black"/>
                </a:solidFill>
                <a:latin typeface="Times" charset="0"/>
              </a:rPr>
              <a:t> region?</a:t>
            </a:r>
          </a:p>
          <a:p>
            <a:pPr algn="ctr" defTabSz="457200"/>
            <a:r>
              <a:rPr lang="en-US" sz="1400" b="1" i="1" dirty="0" err="1">
                <a:solidFill>
                  <a:prstClr val="black"/>
                </a:solidFill>
                <a:latin typeface="Times" charset="0"/>
              </a:rPr>
              <a:t>Mesoscale</a:t>
            </a:r>
            <a:r>
              <a:rPr lang="en-US" sz="1400" b="1" i="1" dirty="0">
                <a:solidFill>
                  <a:prstClr val="black"/>
                </a:solidFill>
                <a:latin typeface="Times" charset="0"/>
              </a:rPr>
              <a:t> ascending and/or horizontal fluxes of hydrometeors from convective region</a:t>
            </a:r>
            <a:r>
              <a:rPr lang="en-US" dirty="0">
                <a:solidFill>
                  <a:prstClr val="black"/>
                </a:solidFill>
                <a:latin typeface="Times" charset="0"/>
              </a:rPr>
              <a:t> </a:t>
            </a:r>
          </a:p>
        </p:txBody>
      </p:sp>
      <p:sp>
        <p:nvSpPr>
          <p:cNvPr id="28687" name="TextBox 17"/>
          <p:cNvSpPr txBox="1">
            <a:spLocks noChangeArrowheads="1"/>
          </p:cNvSpPr>
          <p:nvPr/>
        </p:nvSpPr>
        <p:spPr bwMode="auto">
          <a:xfrm>
            <a:off x="33338" y="6400800"/>
            <a:ext cx="304800" cy="338138"/>
          </a:xfrm>
          <a:prstGeom prst="rect">
            <a:avLst/>
          </a:prstGeom>
          <a:noFill/>
          <a:ln w="9525">
            <a:noFill/>
            <a:miter lim="800000"/>
            <a:headEnd/>
            <a:tailEnd/>
          </a:ln>
        </p:spPr>
        <p:txBody>
          <a:bodyPr wrap="square" lIns="91397" tIns="45698" rIns="91397" bIns="45698">
            <a:prstTxWarp prst="textNoShape">
              <a:avLst/>
            </a:prstTxWarp>
            <a:spAutoFit/>
          </a:bodyPr>
          <a:lstStyle/>
          <a:p>
            <a:pPr defTabSz="457200"/>
            <a:r>
              <a:rPr lang="en-US" sz="1600" dirty="0">
                <a:solidFill>
                  <a:prstClr val="black"/>
                </a:solidFill>
              </a:rPr>
              <a:t>6</a:t>
            </a:r>
          </a:p>
        </p:txBody>
      </p:sp>
      <p:sp>
        <p:nvSpPr>
          <p:cNvPr id="16" name="TextBox 15"/>
          <p:cNvSpPr txBox="1"/>
          <p:nvPr/>
        </p:nvSpPr>
        <p:spPr>
          <a:xfrm>
            <a:off x="4953004" y="2983469"/>
            <a:ext cx="838604" cy="338510"/>
          </a:xfrm>
          <a:prstGeom prst="rect">
            <a:avLst/>
          </a:prstGeom>
          <a:noFill/>
        </p:spPr>
        <p:txBody>
          <a:bodyPr wrap="none" lIns="91397" tIns="45698" rIns="91397" bIns="45698" rtlCol="0">
            <a:spAutoFit/>
          </a:bodyPr>
          <a:lstStyle/>
          <a:p>
            <a:pPr defTabSz="457200"/>
            <a:r>
              <a:rPr lang="en-US" sz="1600" b="1" dirty="0">
                <a:solidFill>
                  <a:srgbClr val="0000FF"/>
                </a:solidFill>
                <a:latin typeface="Times New Roman"/>
                <a:cs typeface="Times New Roman"/>
              </a:rPr>
              <a:t>Riming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41210" y="123290"/>
            <a:ext cx="6670358" cy="690423"/>
          </a:xfrm>
        </p:spPr>
        <p:txBody>
          <a:bodyPr>
            <a:noAutofit/>
          </a:bodyPr>
          <a:lstStyle/>
          <a:p>
            <a:pPr eaLnBrk="1" hangingPunct="1"/>
            <a:r>
              <a:rPr lang="en-US" sz="2000" b="1" dirty="0" smtClean="0">
                <a:solidFill>
                  <a:schemeClr val="tx1"/>
                </a:solidFill>
                <a:latin typeface="Times New Roman"/>
                <a:cs typeface="Times New Roman"/>
              </a:rPr>
              <a:t>An Integrated Approach to Atmospheric Water Cycle and Climate Change Research</a:t>
            </a:r>
            <a:endParaRPr lang="en-US" sz="2000" dirty="0" smtClean="0">
              <a:solidFill>
                <a:schemeClr val="tx1"/>
              </a:solidFill>
              <a:latin typeface="Times New Roman"/>
              <a:cs typeface="Times New Roman"/>
            </a:endParaRPr>
          </a:p>
        </p:txBody>
      </p:sp>
      <p:grpSp>
        <p:nvGrpSpPr>
          <p:cNvPr id="2" name="Group 1"/>
          <p:cNvGrpSpPr/>
          <p:nvPr/>
        </p:nvGrpSpPr>
        <p:grpSpPr>
          <a:xfrm>
            <a:off x="417024" y="1471316"/>
            <a:ext cx="8354744" cy="4723507"/>
            <a:chOff x="1216052" y="2202081"/>
            <a:chExt cx="7133241" cy="3817719"/>
          </a:xfrm>
        </p:grpSpPr>
        <p:sp>
          <p:nvSpPr>
            <p:cNvPr id="81937" name="Oval 17"/>
            <p:cNvSpPr>
              <a:spLocks noChangeArrowheads="1"/>
            </p:cNvSpPr>
            <p:nvPr/>
          </p:nvSpPr>
          <p:spPr bwMode="auto">
            <a:xfrm>
              <a:off x="3581400" y="3124200"/>
              <a:ext cx="1981200" cy="1600200"/>
            </a:xfrm>
            <a:prstGeom prst="ellipse">
              <a:avLst/>
            </a:prstGeom>
            <a:solidFill>
              <a:srgbClr val="FFC000"/>
            </a:solidFill>
            <a:ln w="9525">
              <a:solidFill>
                <a:schemeClr val="bg1"/>
              </a:solidFill>
              <a:round/>
              <a:headEnd/>
              <a:tailEnd/>
            </a:ln>
          </p:spPr>
          <p:txBody>
            <a:bodyPr wrap="none" anchor="ctr"/>
            <a:lstStyle/>
            <a:p>
              <a:pPr defTabSz="457200"/>
              <a:endParaRPr lang="en-US" b="1" dirty="0">
                <a:solidFill>
                  <a:prstClr val="black"/>
                </a:solidFill>
              </a:endParaRPr>
            </a:p>
          </p:txBody>
        </p:sp>
        <p:sp>
          <p:nvSpPr>
            <p:cNvPr id="81923" name="Oval 3"/>
            <p:cNvSpPr>
              <a:spLocks noChangeArrowheads="1"/>
            </p:cNvSpPr>
            <p:nvPr/>
          </p:nvSpPr>
          <p:spPr bwMode="auto">
            <a:xfrm>
              <a:off x="1371600" y="2438400"/>
              <a:ext cx="2819400" cy="1600200"/>
            </a:xfrm>
            <a:prstGeom prst="ellipse">
              <a:avLst/>
            </a:prstGeom>
            <a:noFill/>
            <a:ln w="9525">
              <a:solidFill>
                <a:schemeClr val="tx1"/>
              </a:solidFill>
              <a:round/>
              <a:headEnd/>
              <a:tailEnd/>
            </a:ln>
          </p:spPr>
          <p:txBody>
            <a:bodyPr wrap="none" anchor="ctr"/>
            <a:lstStyle/>
            <a:p>
              <a:pPr defTabSz="457200"/>
              <a:endParaRPr lang="en-US" b="1" dirty="0">
                <a:solidFill>
                  <a:prstClr val="black"/>
                </a:solidFill>
              </a:endParaRPr>
            </a:p>
          </p:txBody>
        </p:sp>
        <p:sp>
          <p:nvSpPr>
            <p:cNvPr id="81924" name="Oval 4"/>
            <p:cNvSpPr>
              <a:spLocks noChangeArrowheads="1"/>
            </p:cNvSpPr>
            <p:nvPr/>
          </p:nvSpPr>
          <p:spPr bwMode="auto">
            <a:xfrm>
              <a:off x="5029200" y="2438400"/>
              <a:ext cx="2819400" cy="1600200"/>
            </a:xfrm>
            <a:prstGeom prst="ellipse">
              <a:avLst/>
            </a:prstGeom>
            <a:noFill/>
            <a:ln w="9525">
              <a:solidFill>
                <a:schemeClr val="tx1"/>
              </a:solidFill>
              <a:round/>
              <a:headEnd/>
              <a:tailEnd/>
            </a:ln>
          </p:spPr>
          <p:txBody>
            <a:bodyPr wrap="none" anchor="ctr"/>
            <a:lstStyle/>
            <a:p>
              <a:pPr defTabSz="457200"/>
              <a:endParaRPr lang="en-US" b="1" dirty="0">
                <a:solidFill>
                  <a:prstClr val="black"/>
                </a:solidFill>
              </a:endParaRPr>
            </a:p>
          </p:txBody>
        </p:sp>
        <p:sp>
          <p:nvSpPr>
            <p:cNvPr id="81925" name="Oval 5"/>
            <p:cNvSpPr>
              <a:spLocks noChangeArrowheads="1"/>
            </p:cNvSpPr>
            <p:nvPr/>
          </p:nvSpPr>
          <p:spPr bwMode="auto">
            <a:xfrm>
              <a:off x="3276600" y="4419600"/>
              <a:ext cx="2819400" cy="1600200"/>
            </a:xfrm>
            <a:prstGeom prst="ellipse">
              <a:avLst/>
            </a:prstGeom>
            <a:noFill/>
            <a:ln w="9525">
              <a:solidFill>
                <a:schemeClr val="tx1"/>
              </a:solidFill>
              <a:round/>
              <a:headEnd/>
              <a:tailEnd/>
            </a:ln>
          </p:spPr>
          <p:txBody>
            <a:bodyPr wrap="none" anchor="ctr"/>
            <a:lstStyle/>
            <a:p>
              <a:pPr defTabSz="457200"/>
              <a:endParaRPr lang="en-US" b="1" dirty="0">
                <a:solidFill>
                  <a:prstClr val="black"/>
                </a:solidFill>
              </a:endParaRPr>
            </a:p>
          </p:txBody>
        </p:sp>
        <p:sp>
          <p:nvSpPr>
            <p:cNvPr id="81926" name="AutoShape 6"/>
            <p:cNvSpPr>
              <a:spLocks noChangeArrowheads="1"/>
            </p:cNvSpPr>
            <p:nvPr/>
          </p:nvSpPr>
          <p:spPr bwMode="auto">
            <a:xfrm>
              <a:off x="4267200" y="2743200"/>
              <a:ext cx="685800" cy="304800"/>
            </a:xfrm>
            <a:prstGeom prst="leftRightArrow">
              <a:avLst>
                <a:gd name="adj1" fmla="val 50000"/>
                <a:gd name="adj2" fmla="val 45000"/>
              </a:avLst>
            </a:prstGeom>
            <a:solidFill>
              <a:srgbClr val="FF3300"/>
            </a:solidFill>
            <a:ln w="9525">
              <a:solidFill>
                <a:schemeClr val="tx1"/>
              </a:solidFill>
              <a:miter lim="800000"/>
              <a:headEnd/>
              <a:tailEnd/>
            </a:ln>
          </p:spPr>
          <p:txBody>
            <a:bodyPr wrap="none" anchor="ctr"/>
            <a:lstStyle/>
            <a:p>
              <a:pPr defTabSz="457200"/>
              <a:endParaRPr lang="en-US" b="1" dirty="0">
                <a:solidFill>
                  <a:prstClr val="black"/>
                </a:solidFill>
              </a:endParaRPr>
            </a:p>
          </p:txBody>
        </p:sp>
        <p:sp>
          <p:nvSpPr>
            <p:cNvPr id="81927" name="AutoShape 7"/>
            <p:cNvSpPr>
              <a:spLocks noChangeArrowheads="1"/>
            </p:cNvSpPr>
            <p:nvPr/>
          </p:nvSpPr>
          <p:spPr bwMode="auto">
            <a:xfrm rot="2844359">
              <a:off x="2971007" y="4267993"/>
              <a:ext cx="609600" cy="303213"/>
            </a:xfrm>
            <a:prstGeom prst="leftRightArrow">
              <a:avLst>
                <a:gd name="adj1" fmla="val 50000"/>
                <a:gd name="adj2" fmla="val 40209"/>
              </a:avLst>
            </a:prstGeom>
            <a:solidFill>
              <a:srgbClr val="FF3300"/>
            </a:solidFill>
            <a:ln w="9525">
              <a:solidFill>
                <a:schemeClr val="tx1"/>
              </a:solidFill>
              <a:miter lim="800000"/>
              <a:headEnd/>
              <a:tailEnd/>
            </a:ln>
          </p:spPr>
          <p:txBody>
            <a:bodyPr rot="10800000" vert="eaVert" wrap="none" anchor="ctr"/>
            <a:lstStyle/>
            <a:p>
              <a:pPr algn="ctr" defTabSz="457200"/>
              <a:endParaRPr lang="en-US" sz="2400" b="1" dirty="0">
                <a:solidFill>
                  <a:srgbClr val="FF3300"/>
                </a:solidFill>
              </a:endParaRPr>
            </a:p>
          </p:txBody>
        </p:sp>
        <p:sp>
          <p:nvSpPr>
            <p:cNvPr id="81928" name="AutoShape 8"/>
            <p:cNvSpPr>
              <a:spLocks noChangeArrowheads="1"/>
            </p:cNvSpPr>
            <p:nvPr/>
          </p:nvSpPr>
          <p:spPr bwMode="auto">
            <a:xfrm rot="8061671">
              <a:off x="5638007" y="4267993"/>
              <a:ext cx="609600" cy="303213"/>
            </a:xfrm>
            <a:prstGeom prst="leftRightArrow">
              <a:avLst>
                <a:gd name="adj1" fmla="val 50000"/>
                <a:gd name="adj2" fmla="val 40209"/>
              </a:avLst>
            </a:prstGeom>
            <a:solidFill>
              <a:srgbClr val="FF3300"/>
            </a:solidFill>
            <a:ln w="9525">
              <a:solidFill>
                <a:schemeClr val="tx1"/>
              </a:solidFill>
              <a:miter lim="800000"/>
              <a:headEnd/>
              <a:tailEnd/>
            </a:ln>
          </p:spPr>
          <p:txBody>
            <a:bodyPr wrap="none" anchor="ctr"/>
            <a:lstStyle/>
            <a:p>
              <a:pPr defTabSz="457200"/>
              <a:endParaRPr lang="en-US" b="1" dirty="0">
                <a:solidFill>
                  <a:prstClr val="black"/>
                </a:solidFill>
              </a:endParaRPr>
            </a:p>
          </p:txBody>
        </p:sp>
        <p:sp>
          <p:nvSpPr>
            <p:cNvPr id="81929" name="Text Box 9"/>
            <p:cNvSpPr txBox="1">
              <a:spLocks noChangeArrowheads="1"/>
            </p:cNvSpPr>
            <p:nvPr/>
          </p:nvSpPr>
          <p:spPr bwMode="auto">
            <a:xfrm>
              <a:off x="1861346" y="2773601"/>
              <a:ext cx="1885142" cy="771146"/>
            </a:xfrm>
            <a:prstGeom prst="rect">
              <a:avLst/>
            </a:prstGeom>
            <a:noFill/>
            <a:ln w="9525">
              <a:noFill/>
              <a:miter lim="800000"/>
              <a:headEnd/>
              <a:tailEnd/>
            </a:ln>
          </p:spPr>
          <p:txBody>
            <a:bodyPr wrap="none">
              <a:spAutoFit/>
            </a:bodyPr>
            <a:lstStyle/>
            <a:p>
              <a:pPr algn="ctr" defTabSz="457200"/>
              <a:r>
                <a:rPr lang="en-US" sz="2400" b="1" dirty="0">
                  <a:solidFill>
                    <a:srgbClr val="0000CC"/>
                  </a:solidFill>
                  <a:latin typeface="Times New Roman"/>
                  <a:cs typeface="Times New Roman"/>
                </a:rPr>
                <a:t>Precipitation</a:t>
              </a:r>
            </a:p>
            <a:p>
              <a:pPr algn="ctr" defTabSz="457200"/>
              <a:r>
                <a:rPr lang="en-US" sz="1600" b="1" dirty="0">
                  <a:solidFill>
                    <a:srgbClr val="0000CC"/>
                  </a:solidFill>
                  <a:latin typeface="Times New Roman"/>
                  <a:cs typeface="Times New Roman"/>
                </a:rPr>
                <a:t>Rain, snow, convective,</a:t>
              </a:r>
            </a:p>
            <a:p>
              <a:pPr algn="ctr" defTabSz="457200"/>
              <a:r>
                <a:rPr lang="en-US" sz="1600" b="1" dirty="0" err="1">
                  <a:solidFill>
                    <a:srgbClr val="0000CC"/>
                  </a:solidFill>
                  <a:latin typeface="Times New Roman"/>
                  <a:cs typeface="Times New Roman"/>
                </a:rPr>
                <a:t>stratiform</a:t>
              </a:r>
              <a:r>
                <a:rPr lang="en-US" sz="1600" b="1" dirty="0">
                  <a:solidFill>
                    <a:srgbClr val="0000CC"/>
                  </a:solidFill>
                  <a:latin typeface="Times New Roman"/>
                  <a:cs typeface="Times New Roman"/>
                </a:rPr>
                <a:t>, drizzle..</a:t>
              </a:r>
            </a:p>
          </p:txBody>
        </p:sp>
        <p:sp>
          <p:nvSpPr>
            <p:cNvPr id="81930" name="Rectangle 10"/>
            <p:cNvSpPr>
              <a:spLocks noChangeArrowheads="1"/>
            </p:cNvSpPr>
            <p:nvPr/>
          </p:nvSpPr>
          <p:spPr bwMode="auto">
            <a:xfrm>
              <a:off x="5680766" y="2632239"/>
              <a:ext cx="1771150" cy="895525"/>
            </a:xfrm>
            <a:prstGeom prst="rect">
              <a:avLst/>
            </a:prstGeom>
            <a:noFill/>
            <a:ln w="9525">
              <a:noFill/>
              <a:miter lim="800000"/>
              <a:headEnd/>
              <a:tailEnd/>
            </a:ln>
          </p:spPr>
          <p:txBody>
            <a:bodyPr wrap="none">
              <a:spAutoFit/>
            </a:bodyPr>
            <a:lstStyle/>
            <a:p>
              <a:pPr algn="ctr" defTabSz="457200"/>
              <a:r>
                <a:rPr lang="en-US" sz="2400" b="1" dirty="0">
                  <a:solidFill>
                    <a:srgbClr val="0000CC"/>
                  </a:solidFill>
                  <a:latin typeface="Times New Roman"/>
                  <a:cs typeface="Times New Roman"/>
                </a:rPr>
                <a:t>Clouds</a:t>
              </a:r>
            </a:p>
            <a:p>
              <a:pPr algn="ctr" defTabSz="457200"/>
              <a:r>
                <a:rPr lang="en-US" sz="1400" b="1" dirty="0">
                  <a:solidFill>
                    <a:srgbClr val="0000CC"/>
                  </a:solidFill>
                  <a:latin typeface="Times New Roman"/>
                  <a:cs typeface="Times New Roman"/>
                </a:rPr>
                <a:t>H, M, L, convective, </a:t>
              </a:r>
            </a:p>
            <a:p>
              <a:pPr algn="ctr" defTabSz="457200"/>
              <a:r>
                <a:rPr lang="en-US" sz="1400" b="1" dirty="0" err="1">
                  <a:solidFill>
                    <a:srgbClr val="0000CC"/>
                  </a:solidFill>
                  <a:latin typeface="Times New Roman"/>
                  <a:cs typeface="Times New Roman"/>
                </a:rPr>
                <a:t>stratiform</a:t>
              </a:r>
              <a:r>
                <a:rPr lang="en-US" sz="1400" b="1" dirty="0">
                  <a:solidFill>
                    <a:srgbClr val="0000CC"/>
                  </a:solidFill>
                  <a:latin typeface="Times New Roman"/>
                  <a:cs typeface="Times New Roman"/>
                </a:rPr>
                <a:t>, mixed-phase,</a:t>
              </a:r>
            </a:p>
            <a:p>
              <a:pPr algn="ctr" defTabSz="457200"/>
              <a:r>
                <a:rPr lang="en-US" sz="1400" b="1" dirty="0">
                  <a:solidFill>
                    <a:srgbClr val="0000CC"/>
                  </a:solidFill>
                  <a:latin typeface="Times New Roman"/>
                  <a:cs typeface="Times New Roman"/>
                </a:rPr>
                <a:t>precipitating…</a:t>
              </a:r>
            </a:p>
          </p:txBody>
        </p:sp>
        <p:sp>
          <p:nvSpPr>
            <p:cNvPr id="81931" name="Text Box 11"/>
            <p:cNvSpPr txBox="1">
              <a:spLocks noChangeArrowheads="1"/>
            </p:cNvSpPr>
            <p:nvPr/>
          </p:nvSpPr>
          <p:spPr bwMode="auto">
            <a:xfrm>
              <a:off x="3898615" y="3431931"/>
              <a:ext cx="1340168" cy="970152"/>
            </a:xfrm>
            <a:prstGeom prst="rect">
              <a:avLst/>
            </a:prstGeom>
            <a:noFill/>
            <a:ln w="9525">
              <a:noFill/>
              <a:miter lim="800000"/>
              <a:headEnd/>
              <a:tailEnd/>
            </a:ln>
          </p:spPr>
          <p:txBody>
            <a:bodyPr wrap="none">
              <a:spAutoFit/>
            </a:bodyPr>
            <a:lstStyle/>
            <a:p>
              <a:pPr algn="ctr" defTabSz="457200"/>
              <a:r>
                <a:rPr lang="en-US" b="1" dirty="0">
                  <a:solidFill>
                    <a:srgbClr val="FF3300"/>
                  </a:solidFill>
                  <a:latin typeface="Times New Roman"/>
                  <a:cs typeface="Times New Roman"/>
                </a:rPr>
                <a:t>H2O</a:t>
              </a:r>
            </a:p>
            <a:p>
              <a:pPr algn="ctr" defTabSz="457200"/>
              <a:r>
                <a:rPr lang="en-US" b="1" dirty="0">
                  <a:solidFill>
                    <a:srgbClr val="FF3300"/>
                  </a:solidFill>
                  <a:latin typeface="Times New Roman"/>
                  <a:cs typeface="Times New Roman"/>
                </a:rPr>
                <a:t>&amp;</a:t>
              </a:r>
            </a:p>
            <a:p>
              <a:pPr algn="ctr" defTabSz="457200"/>
              <a:r>
                <a:rPr lang="en-US" b="1" dirty="0">
                  <a:solidFill>
                    <a:srgbClr val="FF3300"/>
                  </a:solidFill>
                  <a:latin typeface="Times New Roman"/>
                  <a:cs typeface="Times New Roman"/>
                </a:rPr>
                <a:t>microphysical</a:t>
              </a:r>
            </a:p>
            <a:p>
              <a:pPr algn="ctr" defTabSz="457200"/>
              <a:r>
                <a:rPr lang="en-US" b="1" dirty="0">
                  <a:solidFill>
                    <a:srgbClr val="FF3300"/>
                  </a:solidFill>
                  <a:latin typeface="Times New Roman"/>
                  <a:cs typeface="Times New Roman"/>
                </a:rPr>
                <a:t>processes</a:t>
              </a:r>
            </a:p>
          </p:txBody>
        </p:sp>
        <p:sp>
          <p:nvSpPr>
            <p:cNvPr id="81932" name="Text Box 12"/>
            <p:cNvSpPr txBox="1">
              <a:spLocks noChangeArrowheads="1"/>
            </p:cNvSpPr>
            <p:nvPr/>
          </p:nvSpPr>
          <p:spPr bwMode="auto">
            <a:xfrm>
              <a:off x="3984955" y="5144613"/>
              <a:ext cx="1419742" cy="422886"/>
            </a:xfrm>
            <a:prstGeom prst="rect">
              <a:avLst/>
            </a:prstGeom>
            <a:noFill/>
            <a:ln w="9525">
              <a:noFill/>
              <a:miter lim="800000"/>
              <a:headEnd/>
              <a:tailEnd/>
            </a:ln>
          </p:spPr>
          <p:txBody>
            <a:bodyPr wrap="none">
              <a:spAutoFit/>
            </a:bodyPr>
            <a:lstStyle/>
            <a:p>
              <a:pPr algn="ctr" defTabSz="457200"/>
              <a:r>
                <a:rPr lang="en-US" sz="1400" b="1" dirty="0">
                  <a:solidFill>
                    <a:srgbClr val="0000CC"/>
                  </a:solidFill>
                  <a:latin typeface="Times New Roman"/>
                  <a:cs typeface="Times New Roman"/>
                </a:rPr>
                <a:t>Anthropogenic and </a:t>
              </a:r>
            </a:p>
            <a:p>
              <a:pPr algn="ctr" defTabSz="457200"/>
              <a:r>
                <a:rPr lang="en-US" sz="1400" b="1" dirty="0">
                  <a:solidFill>
                    <a:srgbClr val="0000CC"/>
                  </a:solidFill>
                  <a:latin typeface="Times New Roman"/>
                  <a:cs typeface="Times New Roman"/>
                </a:rPr>
                <a:t>natural sources</a:t>
              </a:r>
            </a:p>
          </p:txBody>
        </p:sp>
        <p:sp>
          <p:nvSpPr>
            <p:cNvPr id="81933" name="Text Box 13"/>
            <p:cNvSpPr txBox="1">
              <a:spLocks noChangeArrowheads="1"/>
            </p:cNvSpPr>
            <p:nvPr/>
          </p:nvSpPr>
          <p:spPr bwMode="auto">
            <a:xfrm>
              <a:off x="3043270" y="2202081"/>
              <a:ext cx="3293010" cy="472638"/>
            </a:xfrm>
            <a:prstGeom prst="rect">
              <a:avLst/>
            </a:prstGeom>
            <a:noFill/>
            <a:ln w="9525">
              <a:noFill/>
              <a:miter lim="800000"/>
              <a:headEnd/>
              <a:tailEnd/>
            </a:ln>
          </p:spPr>
          <p:txBody>
            <a:bodyPr wrap="none">
              <a:spAutoFit/>
            </a:bodyPr>
            <a:lstStyle/>
            <a:p>
              <a:pPr algn="ctr" defTabSz="457200"/>
              <a:r>
                <a:rPr lang="en-US" b="1" dirty="0">
                  <a:solidFill>
                    <a:srgbClr val="FF3300"/>
                  </a:solidFill>
                  <a:latin typeface="Times New Roman"/>
                  <a:cs typeface="Times New Roman"/>
                </a:rPr>
                <a:t>Circulation and  dynamical processes</a:t>
              </a:r>
            </a:p>
            <a:p>
              <a:pPr algn="ctr" defTabSz="457200"/>
              <a:r>
                <a:rPr lang="en-US" sz="1400" b="1" dirty="0">
                  <a:solidFill>
                    <a:srgbClr val="FF3300"/>
                  </a:solidFill>
                  <a:latin typeface="Times New Roman"/>
                  <a:cs typeface="Times New Roman"/>
                </a:rPr>
                <a:t>(synoptic to cloud scales)</a:t>
              </a:r>
              <a:endParaRPr lang="en-US" b="1" dirty="0">
                <a:solidFill>
                  <a:srgbClr val="FF3300"/>
                </a:solidFill>
                <a:latin typeface="Times New Roman"/>
                <a:cs typeface="Times New Roman"/>
              </a:endParaRPr>
            </a:p>
          </p:txBody>
        </p:sp>
        <p:sp>
          <p:nvSpPr>
            <p:cNvPr id="81934" name="Text Box 14"/>
            <p:cNvSpPr txBox="1">
              <a:spLocks noChangeArrowheads="1"/>
            </p:cNvSpPr>
            <p:nvPr/>
          </p:nvSpPr>
          <p:spPr bwMode="auto">
            <a:xfrm rot="2685377">
              <a:off x="1216052" y="4340411"/>
              <a:ext cx="2315516" cy="671643"/>
            </a:xfrm>
            <a:prstGeom prst="rect">
              <a:avLst/>
            </a:prstGeom>
            <a:noFill/>
            <a:ln w="9525">
              <a:noFill/>
              <a:miter lim="800000"/>
              <a:headEnd/>
              <a:tailEnd/>
            </a:ln>
          </p:spPr>
          <p:txBody>
            <a:bodyPr wrap="square">
              <a:spAutoFit/>
            </a:bodyPr>
            <a:lstStyle/>
            <a:p>
              <a:pPr algn="ctr" defTabSz="457200"/>
              <a:r>
                <a:rPr lang="en-US" sz="1600" b="1" dirty="0">
                  <a:solidFill>
                    <a:srgbClr val="FF3300"/>
                  </a:solidFill>
                  <a:latin typeface="Times New Roman"/>
                  <a:cs typeface="Times New Roman"/>
                </a:rPr>
                <a:t>Latent heating &amp;</a:t>
              </a:r>
            </a:p>
            <a:p>
              <a:pPr algn="ctr" defTabSz="457200"/>
              <a:r>
                <a:rPr lang="en-US" sz="1600" b="1" dirty="0">
                  <a:solidFill>
                    <a:srgbClr val="FF3300"/>
                  </a:solidFill>
                  <a:latin typeface="Times New Roman"/>
                  <a:cs typeface="Times New Roman"/>
                </a:rPr>
                <a:t>transport, scavenging processes</a:t>
              </a:r>
            </a:p>
          </p:txBody>
        </p:sp>
        <p:sp>
          <p:nvSpPr>
            <p:cNvPr id="81935" name="Text Box 15"/>
            <p:cNvSpPr txBox="1">
              <a:spLocks noChangeArrowheads="1"/>
            </p:cNvSpPr>
            <p:nvPr/>
          </p:nvSpPr>
          <p:spPr bwMode="auto">
            <a:xfrm rot="19200278">
              <a:off x="5598456" y="4146955"/>
              <a:ext cx="2750837" cy="696519"/>
            </a:xfrm>
            <a:prstGeom prst="rect">
              <a:avLst/>
            </a:prstGeom>
            <a:noFill/>
            <a:ln w="9525">
              <a:noFill/>
              <a:miter lim="800000"/>
              <a:headEnd/>
              <a:tailEnd/>
            </a:ln>
          </p:spPr>
          <p:txBody>
            <a:bodyPr wrap="square">
              <a:spAutoFit/>
            </a:bodyPr>
            <a:lstStyle/>
            <a:p>
              <a:pPr algn="ctr" defTabSz="457200"/>
              <a:r>
                <a:rPr lang="en-US" b="1" dirty="0">
                  <a:solidFill>
                    <a:srgbClr val="FF3300"/>
                  </a:solidFill>
                  <a:latin typeface="Times New Roman"/>
                  <a:cs typeface="Times New Roman"/>
                </a:rPr>
                <a:t>Radiative </a:t>
              </a:r>
            </a:p>
            <a:p>
              <a:pPr algn="ctr" defTabSz="457200"/>
              <a:r>
                <a:rPr lang="en-US" b="1" dirty="0">
                  <a:solidFill>
                    <a:srgbClr val="FF3300"/>
                  </a:solidFill>
                  <a:latin typeface="Times New Roman"/>
                  <a:cs typeface="Times New Roman"/>
                </a:rPr>
                <a:t>climate feedback </a:t>
              </a:r>
            </a:p>
            <a:p>
              <a:pPr algn="ctr" defTabSz="457200"/>
              <a:r>
                <a:rPr lang="en-US" sz="1400" b="1" dirty="0">
                  <a:solidFill>
                    <a:srgbClr val="FF3300"/>
                  </a:solidFill>
                  <a:latin typeface="Times New Roman"/>
                  <a:cs typeface="Times New Roman"/>
                </a:rPr>
                <a:t>(direct and indirect effects)</a:t>
              </a:r>
            </a:p>
          </p:txBody>
        </p:sp>
        <p:sp>
          <p:nvSpPr>
            <p:cNvPr id="81936" name="Text Box 16"/>
            <p:cNvSpPr txBox="1">
              <a:spLocks noChangeArrowheads="1"/>
            </p:cNvSpPr>
            <p:nvPr/>
          </p:nvSpPr>
          <p:spPr bwMode="auto">
            <a:xfrm>
              <a:off x="4038600" y="4724400"/>
              <a:ext cx="1014006" cy="373135"/>
            </a:xfrm>
            <a:prstGeom prst="rect">
              <a:avLst/>
            </a:prstGeom>
            <a:noFill/>
            <a:ln w="9525">
              <a:noFill/>
              <a:miter lim="800000"/>
              <a:headEnd/>
              <a:tailEnd/>
            </a:ln>
          </p:spPr>
          <p:txBody>
            <a:bodyPr wrap="none">
              <a:spAutoFit/>
            </a:bodyPr>
            <a:lstStyle/>
            <a:p>
              <a:pPr defTabSz="457200"/>
              <a:r>
                <a:rPr lang="en-US" sz="2400" b="1" dirty="0">
                  <a:solidFill>
                    <a:srgbClr val="0000CC"/>
                  </a:solidFill>
                  <a:latin typeface="Times New Roman"/>
                  <a:cs typeface="Times New Roman"/>
                </a:rPr>
                <a:t>Aerosol</a:t>
              </a:r>
            </a:p>
          </p:txBody>
        </p:sp>
      </p:grpSp>
      <p:sp>
        <p:nvSpPr>
          <p:cNvPr id="3" name="Rectangle 2"/>
          <p:cNvSpPr/>
          <p:nvPr/>
        </p:nvSpPr>
        <p:spPr>
          <a:xfrm>
            <a:off x="261670" y="813713"/>
            <a:ext cx="8791061" cy="338554"/>
          </a:xfrm>
          <a:prstGeom prst="rect">
            <a:avLst/>
          </a:prstGeom>
        </p:spPr>
        <p:txBody>
          <a:bodyPr wrap="square">
            <a:spAutoFit/>
          </a:bodyPr>
          <a:lstStyle/>
          <a:p>
            <a:pPr algn="ctr" defTabSz="457200"/>
            <a:r>
              <a:rPr lang="en-US" sz="1600" dirty="0">
                <a:solidFill>
                  <a:prstClr val="black"/>
                </a:solidFill>
                <a:latin typeface="Avenir Black"/>
                <a:cs typeface="Avenir Black"/>
              </a:rPr>
              <a:t>(</a:t>
            </a:r>
            <a:r>
              <a:rPr lang="en-US" sz="1600" dirty="0">
                <a:solidFill>
                  <a:prstClr val="black"/>
                </a:solidFill>
                <a:latin typeface="Times New Roman"/>
                <a:cs typeface="Times New Roman"/>
              </a:rPr>
              <a:t>satellite observations, field campaign, modeling, data processing  and applications</a:t>
            </a:r>
            <a:r>
              <a:rPr lang="en-US" sz="1600" dirty="0">
                <a:solidFill>
                  <a:prstClr val="black"/>
                </a:solidFill>
                <a:latin typeface="Avenir Black"/>
                <a:cs typeface="Avenir Black"/>
              </a:rPr>
              <a:t>)</a:t>
            </a:r>
            <a:endParaRPr lang="en-US" sz="1600" dirty="0">
              <a:solidFill>
                <a:prstClr val="black"/>
              </a:solidFill>
            </a:endParaRPr>
          </a:p>
        </p:txBody>
      </p:sp>
      <p:sp>
        <p:nvSpPr>
          <p:cNvPr id="22" name="TextBox 21"/>
          <p:cNvSpPr txBox="1"/>
          <p:nvPr/>
        </p:nvSpPr>
        <p:spPr>
          <a:xfrm>
            <a:off x="53158" y="6387128"/>
            <a:ext cx="417024" cy="338554"/>
          </a:xfrm>
          <a:prstGeom prst="rect">
            <a:avLst/>
          </a:prstGeom>
          <a:noFill/>
        </p:spPr>
        <p:txBody>
          <a:bodyPr wrap="square" rtlCol="0">
            <a:spAutoFit/>
          </a:bodyPr>
          <a:lstStyle/>
          <a:p>
            <a:pPr defTabSz="457200"/>
            <a:r>
              <a:rPr lang="en-US" sz="1600" dirty="0">
                <a:solidFill>
                  <a:prstClr val="black"/>
                </a:solidFill>
                <a:latin typeface="Times New Roman"/>
                <a:cs typeface="Times New Roman"/>
              </a:rPr>
              <a:t>7</a:t>
            </a:r>
          </a:p>
        </p:txBody>
      </p:sp>
      <p:sp>
        <p:nvSpPr>
          <p:cNvPr id="23" name="Rectangle 22"/>
          <p:cNvSpPr/>
          <p:nvPr/>
        </p:nvSpPr>
        <p:spPr>
          <a:xfrm>
            <a:off x="987979" y="6194824"/>
            <a:ext cx="8064751" cy="707886"/>
          </a:xfrm>
          <a:prstGeom prst="rect">
            <a:avLst/>
          </a:prstGeom>
        </p:spPr>
        <p:txBody>
          <a:bodyPr wrap="square">
            <a:spAutoFit/>
          </a:bodyPr>
          <a:lstStyle/>
          <a:p>
            <a:pPr defTabSz="457200"/>
            <a:r>
              <a:rPr lang="en-US" sz="2000" dirty="0">
                <a:solidFill>
                  <a:srgbClr val="0000FF"/>
                </a:solidFill>
                <a:latin typeface="Times New Roman"/>
                <a:cs typeface="Times New Roman"/>
              </a:rPr>
              <a:t>Weather and climate models are using explicit microphysics schemes developed by CRM for their higher resolution forecast/simulation </a:t>
            </a:r>
          </a:p>
        </p:txBody>
      </p:sp>
    </p:spTree>
    <p:extLst>
      <p:ext uri="{BB962C8B-B14F-4D97-AF65-F5344CB8AC3E}">
        <p14:creationId xmlns:p14="http://schemas.microsoft.com/office/powerpoint/2010/main" val="2709271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53" y="6488668"/>
            <a:ext cx="288661" cy="338554"/>
          </a:xfrm>
          <a:prstGeom prst="rect">
            <a:avLst/>
          </a:prstGeom>
          <a:noFill/>
        </p:spPr>
        <p:txBody>
          <a:bodyPr wrap="none" rtlCol="0">
            <a:spAutoFit/>
          </a:bodyPr>
          <a:lstStyle/>
          <a:p>
            <a:pPr defTabSz="457200"/>
            <a:r>
              <a:rPr lang="en-US" sz="1600" dirty="0">
                <a:solidFill>
                  <a:prstClr val="black"/>
                </a:solidFill>
              </a:rPr>
              <a:t>9</a:t>
            </a:r>
          </a:p>
        </p:txBody>
      </p:sp>
      <p:sp>
        <p:nvSpPr>
          <p:cNvPr id="6" name="Rectangle 5"/>
          <p:cNvSpPr/>
          <p:nvPr/>
        </p:nvSpPr>
        <p:spPr>
          <a:xfrm>
            <a:off x="457200" y="1130300"/>
            <a:ext cx="8267700" cy="6955750"/>
          </a:xfrm>
          <a:prstGeom prst="rect">
            <a:avLst/>
          </a:prstGeom>
        </p:spPr>
        <p:txBody>
          <a:bodyPr wrap="square">
            <a:spAutoFit/>
          </a:bodyPr>
          <a:lstStyle/>
          <a:p>
            <a:pPr defTabSz="457200"/>
            <a:r>
              <a:rPr lang="en-US" sz="2400" b="1" dirty="0">
                <a:solidFill>
                  <a:srgbClr val="0000FF"/>
                </a:solidFill>
                <a:latin typeface="Times New Roman"/>
                <a:cs typeface="Times New Roman"/>
              </a:rPr>
              <a:t>What are the uncertainties of cloud/microphysical processes?</a:t>
            </a:r>
          </a:p>
          <a:p>
            <a:pPr defTabSz="457200"/>
            <a:endParaRPr lang="en-US" sz="1000" b="1" dirty="0">
              <a:solidFill>
                <a:srgbClr val="0000FF"/>
              </a:solidFill>
              <a:latin typeface="Times New Roman"/>
              <a:cs typeface="Times New Roman"/>
            </a:endParaRPr>
          </a:p>
          <a:p>
            <a:pPr marL="3175" indent="4763" defTabSz="457200"/>
            <a:r>
              <a:rPr lang="en-US" sz="2400" dirty="0">
                <a:solidFill>
                  <a:srgbClr val="000090"/>
                </a:solidFill>
                <a:latin typeface="Times New Roman"/>
                <a:cs typeface="Times New Roman"/>
              </a:rPr>
              <a:t>The vertical profiles of the cloud/precipitation properties in convective and </a:t>
            </a:r>
            <a:r>
              <a:rPr lang="en-US" sz="2400" dirty="0" err="1">
                <a:solidFill>
                  <a:srgbClr val="000090"/>
                </a:solidFill>
                <a:latin typeface="Times New Roman"/>
                <a:cs typeface="Times New Roman"/>
              </a:rPr>
              <a:t>stratiform</a:t>
            </a:r>
            <a:r>
              <a:rPr lang="en-US" sz="2400" dirty="0">
                <a:solidFill>
                  <a:srgbClr val="000090"/>
                </a:solidFill>
                <a:latin typeface="Times New Roman"/>
                <a:cs typeface="Times New Roman"/>
              </a:rPr>
              <a:t> regions, </a:t>
            </a:r>
            <a:r>
              <a:rPr lang="en-US" sz="2400" b="1" i="1" dirty="0">
                <a:solidFill>
                  <a:srgbClr val="000090"/>
                </a:solidFill>
                <a:latin typeface="Times New Roman"/>
                <a:cs typeface="Times New Roman"/>
              </a:rPr>
              <a:t>mixed phase </a:t>
            </a:r>
            <a:r>
              <a:rPr lang="en-US" sz="2400" dirty="0">
                <a:solidFill>
                  <a:srgbClr val="000090"/>
                </a:solidFill>
                <a:latin typeface="Times New Roman"/>
                <a:cs typeface="Times New Roman"/>
              </a:rPr>
              <a:t>(melting, riming, ice processes), </a:t>
            </a:r>
            <a:r>
              <a:rPr lang="en-US" sz="2400" b="1" i="1" dirty="0">
                <a:solidFill>
                  <a:srgbClr val="000090"/>
                </a:solidFill>
                <a:latin typeface="Times New Roman"/>
                <a:cs typeface="Times New Roman"/>
              </a:rPr>
              <a:t>life cycle</a:t>
            </a:r>
          </a:p>
          <a:p>
            <a:pPr marL="3175" indent="4763" defTabSz="457200"/>
            <a:endParaRPr lang="en-US" sz="1000" dirty="0">
              <a:solidFill>
                <a:prstClr val="black"/>
              </a:solidFill>
              <a:latin typeface="Times New Roman"/>
              <a:cs typeface="Times New Roman"/>
            </a:endParaRPr>
          </a:p>
          <a:p>
            <a:pPr marL="3175" indent="4763" defTabSz="457200"/>
            <a:r>
              <a:rPr lang="en-US" sz="2400" b="1" dirty="0">
                <a:solidFill>
                  <a:srgbClr val="0000FF"/>
                </a:solidFill>
                <a:latin typeface="Times New Roman"/>
                <a:cs typeface="Times New Roman"/>
              </a:rPr>
              <a:t>Need to have the following </a:t>
            </a:r>
            <a:r>
              <a:rPr lang="en-US" sz="2400" b="1" i="1" dirty="0">
                <a:solidFill>
                  <a:srgbClr val="0000FF"/>
                </a:solidFill>
                <a:latin typeface="Times New Roman"/>
                <a:cs typeface="Times New Roman"/>
              </a:rPr>
              <a:t>cloud properties measurements</a:t>
            </a:r>
          </a:p>
          <a:p>
            <a:pPr marL="3175" indent="4763" defTabSz="457200"/>
            <a:endParaRPr lang="en-US" sz="1000" dirty="0">
              <a:solidFill>
                <a:prstClr val="black"/>
              </a:solidFill>
              <a:latin typeface="Times New Roman"/>
              <a:cs typeface="Times New Roman"/>
            </a:endParaRPr>
          </a:p>
          <a:p>
            <a:pPr marL="457200" indent="-457200" defTabSz="457200">
              <a:buFontTx/>
              <a:buChar char="•"/>
            </a:pPr>
            <a:r>
              <a:rPr lang="en-US" sz="2400" dirty="0">
                <a:solidFill>
                  <a:prstClr val="black"/>
                </a:solidFill>
                <a:latin typeface="Times New Roman"/>
                <a:cs typeface="Times New Roman"/>
              </a:rPr>
              <a:t>3D vertical velocity structures;</a:t>
            </a:r>
          </a:p>
          <a:p>
            <a:pPr marL="457200" indent="-457200" defTabSz="457200">
              <a:buFontTx/>
              <a:buChar char="•"/>
            </a:pPr>
            <a:r>
              <a:rPr lang="en-US" sz="2400" dirty="0">
                <a:solidFill>
                  <a:prstClr val="black"/>
                </a:solidFill>
                <a:latin typeface="Times New Roman"/>
                <a:cs typeface="Times New Roman"/>
              </a:rPr>
              <a:t>High temporal resolution aerosol/CCN measurements;</a:t>
            </a:r>
          </a:p>
          <a:p>
            <a:pPr marL="457200" indent="-457200" defTabSz="457200">
              <a:buFontTx/>
              <a:buChar char="•"/>
            </a:pPr>
            <a:r>
              <a:rPr lang="en-US" sz="2400" dirty="0">
                <a:solidFill>
                  <a:prstClr val="black"/>
                </a:solidFill>
                <a:latin typeface="Times New Roman"/>
                <a:cs typeface="Times New Roman"/>
              </a:rPr>
              <a:t>Vertical (ice, liquid) hydrometeor particles (droplet spectrum, condensation, size, density) measurements;</a:t>
            </a:r>
          </a:p>
          <a:p>
            <a:pPr marL="457200" indent="-457200" defTabSz="457200">
              <a:buFontTx/>
              <a:buChar char="•"/>
            </a:pPr>
            <a:r>
              <a:rPr lang="en-US" sz="2400" dirty="0">
                <a:solidFill>
                  <a:prstClr val="black"/>
                </a:solidFill>
                <a:latin typeface="Times New Roman"/>
                <a:cs typeface="Times New Roman"/>
              </a:rPr>
              <a:t>Comprehensive </a:t>
            </a:r>
            <a:r>
              <a:rPr lang="en-US" sz="2400" dirty="0" err="1" smtClean="0">
                <a:solidFill>
                  <a:prstClr val="black"/>
                </a:solidFill>
                <a:latin typeface="Times New Roman"/>
                <a:cs typeface="Times New Roman"/>
              </a:rPr>
              <a:t>polarimetric</a:t>
            </a:r>
            <a:r>
              <a:rPr lang="en-US" sz="2400" dirty="0" smtClean="0">
                <a:solidFill>
                  <a:prstClr val="black"/>
                </a:solidFill>
                <a:latin typeface="Times New Roman"/>
                <a:cs typeface="Times New Roman"/>
              </a:rPr>
              <a:t> </a:t>
            </a:r>
            <a:r>
              <a:rPr lang="en-US" sz="2400" dirty="0">
                <a:solidFill>
                  <a:prstClr val="black"/>
                </a:solidFill>
                <a:latin typeface="Times New Roman"/>
                <a:cs typeface="Times New Roman"/>
              </a:rPr>
              <a:t>radar measurements (i.e., S/C-band ground-based for convective cores and air/space borne or vertically pointing X/K-band for anvil/</a:t>
            </a:r>
            <a:r>
              <a:rPr lang="en-US" sz="2400" dirty="0" err="1">
                <a:solidFill>
                  <a:prstClr val="black"/>
                </a:solidFill>
                <a:latin typeface="Times New Roman"/>
                <a:cs typeface="Times New Roman"/>
              </a:rPr>
              <a:t>stratiform</a:t>
            </a:r>
            <a:r>
              <a:rPr lang="en-US" sz="2400" dirty="0">
                <a:solidFill>
                  <a:prstClr val="black"/>
                </a:solidFill>
                <a:latin typeface="Times New Roman"/>
                <a:cs typeface="Times New Roman"/>
              </a:rPr>
              <a:t> characteristics)</a:t>
            </a:r>
          </a:p>
          <a:p>
            <a:pPr marL="3175" indent="4763" defTabSz="457200"/>
            <a:endParaRPr lang="en-US" sz="2800" dirty="0">
              <a:solidFill>
                <a:prstClr val="black"/>
              </a:solidFill>
              <a:latin typeface="Times New Roman"/>
              <a:cs typeface="Times New Roman"/>
            </a:endParaRPr>
          </a:p>
          <a:p>
            <a:pPr defTabSz="457200"/>
            <a:r>
              <a:rPr lang="en-US" sz="2800" dirty="0">
                <a:solidFill>
                  <a:prstClr val="black"/>
                </a:solidFill>
                <a:latin typeface="Times New Roman"/>
                <a:cs typeface="Times New Roman"/>
              </a:rPr>
              <a:t/>
            </a:r>
            <a:br>
              <a:rPr lang="en-US" sz="2800" dirty="0">
                <a:solidFill>
                  <a:prstClr val="black"/>
                </a:solidFill>
                <a:latin typeface="Times New Roman"/>
                <a:cs typeface="Times New Roman"/>
              </a:rPr>
            </a:br>
            <a:endParaRPr lang="en-US" sz="2800" dirty="0">
              <a:solidFill>
                <a:prstClr val="black"/>
              </a:solidFill>
              <a:latin typeface="Times New Roman"/>
              <a:cs typeface="Times New Roman"/>
            </a:endParaRPr>
          </a:p>
          <a:p>
            <a:pPr defTabSz="457200"/>
            <a:endParaRPr lang="en-US" sz="2000" dirty="0">
              <a:solidFill>
                <a:prstClr val="black"/>
              </a:solidFill>
              <a:latin typeface="Times New Roman"/>
              <a:cs typeface="Times New Roman"/>
            </a:endParaRPr>
          </a:p>
        </p:txBody>
      </p:sp>
      <p:sp>
        <p:nvSpPr>
          <p:cNvPr id="5" name="TextBox 4"/>
          <p:cNvSpPr txBox="1"/>
          <p:nvPr/>
        </p:nvSpPr>
        <p:spPr>
          <a:xfrm>
            <a:off x="2638496" y="288250"/>
            <a:ext cx="3905108" cy="523220"/>
          </a:xfrm>
          <a:prstGeom prst="rect">
            <a:avLst/>
          </a:prstGeom>
          <a:noFill/>
        </p:spPr>
        <p:txBody>
          <a:bodyPr wrap="none" rtlCol="0">
            <a:spAutoFit/>
          </a:bodyPr>
          <a:lstStyle/>
          <a:p>
            <a:pPr defTabSz="457200"/>
            <a:r>
              <a:rPr lang="en-US" sz="2800" b="1" dirty="0" smtClean="0">
                <a:solidFill>
                  <a:srgbClr val="0000FF"/>
                </a:solidFill>
                <a:latin typeface="Times New Roman"/>
                <a:cs typeface="Times New Roman"/>
              </a:rPr>
              <a:t>Microphysical Processes</a:t>
            </a:r>
            <a:endParaRPr lang="en-US" sz="2800" b="1" dirty="0">
              <a:solidFill>
                <a:srgbClr val="0000FF"/>
              </a:solidFill>
              <a:latin typeface="Times New Roman"/>
              <a:cs typeface="Times New Roman"/>
            </a:endParaRPr>
          </a:p>
        </p:txBody>
      </p:sp>
    </p:spTree>
    <p:extLst>
      <p:ext uri="{BB962C8B-B14F-4D97-AF65-F5344CB8AC3E}">
        <p14:creationId xmlns:p14="http://schemas.microsoft.com/office/powerpoint/2010/main" val="3153287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mpaign.eps"/>
          <p:cNvPicPr>
            <a:picLocks noChangeAspect="1" noChangeArrowheads="1"/>
          </p:cNvPicPr>
          <p:nvPr/>
        </p:nvPicPr>
        <p:blipFill>
          <a:blip r:embed="rId2"/>
          <a:srcRect/>
          <a:stretch>
            <a:fillRect/>
          </a:stretch>
        </p:blipFill>
        <p:spPr bwMode="auto">
          <a:xfrm>
            <a:off x="152400" y="784340"/>
            <a:ext cx="5912644" cy="3208457"/>
          </a:xfrm>
          <a:prstGeom prst="rect">
            <a:avLst/>
          </a:prstGeom>
          <a:noFill/>
          <a:ln w="9525">
            <a:noFill/>
            <a:miter lim="800000"/>
            <a:headEnd/>
            <a:tailEnd/>
          </a:ln>
        </p:spPr>
      </p:pic>
      <p:pic>
        <p:nvPicPr>
          <p:cNvPr id="30723" name="Content Placeholder 3" descr="dynamo_map_pss.png"/>
          <p:cNvPicPr>
            <a:picLocks noChangeAspect="1"/>
          </p:cNvPicPr>
          <p:nvPr/>
        </p:nvPicPr>
        <p:blipFill>
          <a:blip r:embed="rId3"/>
          <a:srcRect t="-8650" b="-8650"/>
          <a:stretch>
            <a:fillRect/>
          </a:stretch>
        </p:blipFill>
        <p:spPr bwMode="auto">
          <a:xfrm>
            <a:off x="152400" y="4276865"/>
            <a:ext cx="4321191" cy="2376655"/>
          </a:xfrm>
          <a:prstGeom prst="rect">
            <a:avLst/>
          </a:prstGeom>
          <a:noFill/>
          <a:ln w="9525">
            <a:noFill/>
            <a:miter lim="800000"/>
            <a:headEnd/>
            <a:tailEnd/>
          </a:ln>
        </p:spPr>
      </p:pic>
      <p:pic>
        <p:nvPicPr>
          <p:cNvPr id="30724" name="Picture 3" descr="map_grid-1.png"/>
          <p:cNvPicPr>
            <a:picLocks noChangeAspect="1"/>
          </p:cNvPicPr>
          <p:nvPr/>
        </p:nvPicPr>
        <p:blipFill>
          <a:blip r:embed="rId4"/>
          <a:srcRect/>
          <a:stretch>
            <a:fillRect/>
          </a:stretch>
        </p:blipFill>
        <p:spPr bwMode="auto">
          <a:xfrm>
            <a:off x="6649020" y="892063"/>
            <a:ext cx="1923610" cy="2056202"/>
          </a:xfrm>
          <a:prstGeom prst="rect">
            <a:avLst/>
          </a:prstGeom>
          <a:noFill/>
          <a:ln w="9525">
            <a:noFill/>
            <a:miter lim="800000"/>
            <a:headEnd/>
            <a:tailEnd/>
          </a:ln>
        </p:spPr>
      </p:pic>
      <p:sp>
        <p:nvSpPr>
          <p:cNvPr id="30725" name="TextBox 4"/>
          <p:cNvSpPr txBox="1">
            <a:spLocks noChangeArrowheads="1"/>
          </p:cNvSpPr>
          <p:nvPr/>
        </p:nvSpPr>
        <p:spPr bwMode="auto">
          <a:xfrm>
            <a:off x="152400" y="122621"/>
            <a:ext cx="8991600" cy="661720"/>
          </a:xfrm>
          <a:prstGeom prst="rect">
            <a:avLst/>
          </a:prstGeom>
          <a:noFill/>
          <a:ln w="9525">
            <a:noFill/>
            <a:miter lim="800000"/>
            <a:headEnd/>
            <a:tailEnd/>
          </a:ln>
        </p:spPr>
        <p:txBody>
          <a:bodyPr>
            <a:prstTxWarp prst="textNoShape">
              <a:avLst/>
            </a:prstTxWarp>
            <a:spAutoFit/>
          </a:bodyPr>
          <a:lstStyle/>
          <a:p>
            <a:pPr defTabSz="457200"/>
            <a:r>
              <a:rPr lang="en-US" sz="1900" dirty="0" smtClean="0">
                <a:solidFill>
                  <a:prstClr val="black"/>
                </a:solidFill>
                <a:latin typeface="Times New Roman" charset="0"/>
              </a:rPr>
              <a:t>Cases </a:t>
            </a:r>
            <a:r>
              <a:rPr lang="en-US" sz="1900" dirty="0">
                <a:solidFill>
                  <a:prstClr val="black"/>
                </a:solidFill>
                <a:latin typeface="Times New Roman" charset="0"/>
              </a:rPr>
              <a:t>for</a:t>
            </a:r>
            <a:r>
              <a:rPr lang="en-US" sz="1900" dirty="0" smtClean="0">
                <a:solidFill>
                  <a:prstClr val="black"/>
                </a:solidFill>
                <a:latin typeface="Times New Roman" charset="0"/>
              </a:rPr>
              <a:t> CRM </a:t>
            </a:r>
            <a:r>
              <a:rPr lang="en-US" sz="1900" dirty="0">
                <a:solidFill>
                  <a:prstClr val="black"/>
                </a:solidFill>
                <a:latin typeface="Times New Roman" charset="0"/>
              </a:rPr>
              <a:t>Model (MC3E, NAMMA, NAME, DYNAMO, MERRA, MMF)</a:t>
            </a:r>
          </a:p>
          <a:p>
            <a:pPr defTabSz="457200"/>
            <a:endParaRPr lang="en-US" dirty="0">
              <a:solidFill>
                <a:prstClr val="black"/>
              </a:solidFill>
            </a:endParaRPr>
          </a:p>
        </p:txBody>
      </p:sp>
      <p:sp>
        <p:nvSpPr>
          <p:cNvPr id="7" name="TextBox 6"/>
          <p:cNvSpPr txBox="1"/>
          <p:nvPr/>
        </p:nvSpPr>
        <p:spPr>
          <a:xfrm>
            <a:off x="7147033" y="553509"/>
            <a:ext cx="838616" cy="369332"/>
          </a:xfrm>
          <a:prstGeom prst="rect">
            <a:avLst/>
          </a:prstGeom>
          <a:noFill/>
        </p:spPr>
        <p:txBody>
          <a:bodyPr wrap="none" rtlCol="0">
            <a:spAutoFit/>
          </a:bodyPr>
          <a:lstStyle/>
          <a:p>
            <a:pPr defTabSz="457200"/>
            <a:r>
              <a:rPr lang="en-US" b="1" dirty="0" smtClean="0">
                <a:solidFill>
                  <a:srgbClr val="0000FF"/>
                </a:solidFill>
                <a:latin typeface="Times New Roman"/>
              </a:rPr>
              <a:t>MC3E</a:t>
            </a:r>
            <a:endParaRPr lang="en-US" b="1" dirty="0">
              <a:solidFill>
                <a:srgbClr val="0000FF"/>
              </a:solidFill>
              <a:latin typeface="Times New Roman"/>
            </a:endParaRPr>
          </a:p>
        </p:txBody>
      </p:sp>
      <p:sp>
        <p:nvSpPr>
          <p:cNvPr id="8" name="TextBox 7"/>
          <p:cNvSpPr txBox="1"/>
          <p:nvPr/>
        </p:nvSpPr>
        <p:spPr>
          <a:xfrm>
            <a:off x="2012788" y="6484243"/>
            <a:ext cx="1130638" cy="338554"/>
          </a:xfrm>
          <a:prstGeom prst="rect">
            <a:avLst/>
          </a:prstGeom>
          <a:noFill/>
        </p:spPr>
        <p:txBody>
          <a:bodyPr wrap="none" rtlCol="0">
            <a:spAutoFit/>
          </a:bodyPr>
          <a:lstStyle/>
          <a:p>
            <a:pPr defTabSz="457200"/>
            <a:r>
              <a:rPr lang="en-US" sz="1600" b="1" dirty="0" smtClean="0">
                <a:solidFill>
                  <a:srgbClr val="0000FF"/>
                </a:solidFill>
                <a:latin typeface="Times New Roman"/>
              </a:rPr>
              <a:t>DYNAMO</a:t>
            </a:r>
            <a:endParaRPr lang="en-US" sz="1600" b="1" dirty="0">
              <a:solidFill>
                <a:srgbClr val="0000FF"/>
              </a:solidFill>
              <a:latin typeface="Times New Roman"/>
            </a:endParaRPr>
          </a:p>
        </p:txBody>
      </p:sp>
      <p:sp>
        <p:nvSpPr>
          <p:cNvPr id="9" name="TextBox 8"/>
          <p:cNvSpPr txBox="1"/>
          <p:nvPr/>
        </p:nvSpPr>
        <p:spPr>
          <a:xfrm>
            <a:off x="152400" y="6314966"/>
            <a:ext cx="418654" cy="369332"/>
          </a:xfrm>
          <a:prstGeom prst="rect">
            <a:avLst/>
          </a:prstGeom>
          <a:noFill/>
        </p:spPr>
        <p:txBody>
          <a:bodyPr wrap="none" rtlCol="0">
            <a:spAutoFit/>
          </a:bodyPr>
          <a:lstStyle/>
          <a:p>
            <a:pPr defTabSz="457200"/>
            <a:r>
              <a:rPr lang="en-US" dirty="0" smtClean="0">
                <a:solidFill>
                  <a:prstClr val="black"/>
                </a:solidFill>
              </a:rPr>
              <a:t>25</a:t>
            </a:r>
            <a:endParaRPr lang="en-US" dirty="0">
              <a:solidFill>
                <a:prstClr val="black"/>
              </a:solidFill>
            </a:endParaRPr>
          </a:p>
        </p:txBody>
      </p:sp>
      <p:pic>
        <p:nvPicPr>
          <p:cNvPr id="12" name="Picture 7"/>
          <p:cNvPicPr>
            <a:picLocks noChangeAspect="1" noChangeArrowheads="1"/>
          </p:cNvPicPr>
          <p:nvPr/>
        </p:nvPicPr>
        <p:blipFill>
          <a:blip r:embed="rId5"/>
          <a:srcRect/>
          <a:stretch>
            <a:fillRect/>
          </a:stretch>
        </p:blipFill>
        <p:spPr bwMode="auto">
          <a:xfrm>
            <a:off x="4473591" y="4621325"/>
            <a:ext cx="1934199" cy="1528362"/>
          </a:xfrm>
          <a:prstGeom prst="rect">
            <a:avLst/>
          </a:prstGeom>
          <a:noFill/>
          <a:ln w="9525">
            <a:noFill/>
            <a:miter lim="800000"/>
            <a:headEnd/>
            <a:tailEnd/>
          </a:ln>
        </p:spPr>
      </p:pic>
      <p:pic>
        <p:nvPicPr>
          <p:cNvPr id="13" name="Picture 3" descr="lsa_map"/>
          <p:cNvPicPr>
            <a:picLocks noChangeAspect="1" noChangeArrowheads="1"/>
          </p:cNvPicPr>
          <p:nvPr/>
        </p:nvPicPr>
        <p:blipFill>
          <a:blip r:embed="rId6"/>
          <a:srcRect/>
          <a:stretch>
            <a:fillRect/>
          </a:stretch>
        </p:blipFill>
        <p:spPr bwMode="auto">
          <a:xfrm>
            <a:off x="6649020" y="2948265"/>
            <a:ext cx="2227263" cy="1836738"/>
          </a:xfrm>
          <a:prstGeom prst="rect">
            <a:avLst/>
          </a:prstGeom>
          <a:noFill/>
          <a:ln w="9525">
            <a:noFill/>
            <a:miter lim="800000"/>
            <a:headEnd/>
            <a:tailEnd/>
          </a:ln>
        </p:spPr>
      </p:pic>
      <p:pic>
        <p:nvPicPr>
          <p:cNvPr id="14" name="Picture 4" descr="kwjx2"/>
          <p:cNvPicPr>
            <a:picLocks noChangeAspect="1" noChangeArrowheads="1"/>
          </p:cNvPicPr>
          <p:nvPr/>
        </p:nvPicPr>
        <p:blipFill>
          <a:blip r:embed="rId7"/>
          <a:srcRect/>
          <a:stretch>
            <a:fillRect/>
          </a:stretch>
        </p:blipFill>
        <p:spPr bwMode="auto">
          <a:xfrm>
            <a:off x="6952673" y="4785003"/>
            <a:ext cx="1923610" cy="2044063"/>
          </a:xfrm>
          <a:prstGeom prst="rect">
            <a:avLst/>
          </a:prstGeom>
          <a:noFill/>
          <a:ln w="9525">
            <a:noFill/>
            <a:miter lim="800000"/>
            <a:headEnd/>
            <a:tailEnd/>
          </a:ln>
        </p:spPr>
      </p:pic>
      <p:sp>
        <p:nvSpPr>
          <p:cNvPr id="15" name="TextBox 14"/>
          <p:cNvSpPr txBox="1"/>
          <p:nvPr/>
        </p:nvSpPr>
        <p:spPr>
          <a:xfrm>
            <a:off x="4974897" y="4251993"/>
            <a:ext cx="1120820" cy="369332"/>
          </a:xfrm>
          <a:prstGeom prst="rect">
            <a:avLst/>
          </a:prstGeom>
          <a:noFill/>
        </p:spPr>
        <p:txBody>
          <a:bodyPr wrap="none" rtlCol="0">
            <a:spAutoFit/>
          </a:bodyPr>
          <a:lstStyle/>
          <a:p>
            <a:pPr defTabSz="457200"/>
            <a:r>
              <a:rPr lang="en-US" dirty="0" smtClean="0">
                <a:solidFill>
                  <a:prstClr val="black"/>
                </a:solidFill>
                <a:latin typeface="Times New Roman"/>
                <a:cs typeface="Times New Roman"/>
              </a:rPr>
              <a:t>TWP-ICE</a:t>
            </a:r>
            <a:endParaRPr lang="en-US" dirty="0">
              <a:solidFill>
                <a:prstClr val="black"/>
              </a:solidFill>
              <a:latin typeface="Times New Roman"/>
              <a:cs typeface="Times New Roman"/>
            </a:endParaRPr>
          </a:p>
        </p:txBody>
      </p:sp>
      <p:sp>
        <p:nvSpPr>
          <p:cNvPr id="16" name="TextBox 15"/>
          <p:cNvSpPr txBox="1"/>
          <p:nvPr/>
        </p:nvSpPr>
        <p:spPr>
          <a:xfrm>
            <a:off x="6263927" y="6345744"/>
            <a:ext cx="1005303" cy="338554"/>
          </a:xfrm>
          <a:prstGeom prst="rect">
            <a:avLst/>
          </a:prstGeom>
          <a:noFill/>
        </p:spPr>
        <p:txBody>
          <a:bodyPr wrap="none" rtlCol="0">
            <a:spAutoFit/>
          </a:bodyPr>
          <a:lstStyle/>
          <a:p>
            <a:pPr defTabSz="457200"/>
            <a:r>
              <a:rPr lang="en-US" sz="1600" dirty="0" smtClean="0">
                <a:solidFill>
                  <a:prstClr val="black"/>
                </a:solidFill>
                <a:latin typeface="Times New Roman"/>
                <a:cs typeface="Times New Roman"/>
              </a:rPr>
              <a:t>KWAJEX</a:t>
            </a:r>
            <a:endParaRPr lang="en-US" sz="1600" dirty="0">
              <a:solidFill>
                <a:prstClr val="black"/>
              </a:solidFill>
              <a:latin typeface="Times New Roman"/>
              <a:cs typeface="Times New Roman"/>
            </a:endParaRPr>
          </a:p>
        </p:txBody>
      </p:sp>
      <p:sp>
        <p:nvSpPr>
          <p:cNvPr id="17" name="TextBox 16"/>
          <p:cNvSpPr txBox="1"/>
          <p:nvPr/>
        </p:nvSpPr>
        <p:spPr>
          <a:xfrm>
            <a:off x="5544207" y="3617310"/>
            <a:ext cx="1108334" cy="369332"/>
          </a:xfrm>
          <a:prstGeom prst="rect">
            <a:avLst/>
          </a:prstGeom>
          <a:noFill/>
        </p:spPr>
        <p:txBody>
          <a:bodyPr wrap="none" rtlCol="0">
            <a:spAutoFit/>
          </a:bodyPr>
          <a:lstStyle/>
          <a:p>
            <a:pPr defTabSz="457200"/>
            <a:r>
              <a:rPr lang="en-US" dirty="0" smtClean="0">
                <a:solidFill>
                  <a:prstClr val="black"/>
                </a:solidFill>
                <a:latin typeface="Times New Roman"/>
                <a:cs typeface="Times New Roman"/>
              </a:rPr>
              <a:t>SCSMEX</a:t>
            </a:r>
            <a:endParaRPr lang="en-US" dirty="0">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radar_refl_melt_bulk_rh_snow"/>
          <p:cNvPicPr>
            <a:picLocks noChangeAspect="1" noChangeArrowheads="1"/>
          </p:cNvPicPr>
          <p:nvPr/>
        </p:nvPicPr>
        <p:blipFill>
          <a:blip r:embed="rId2"/>
          <a:srcRect/>
          <a:stretch>
            <a:fillRect/>
          </a:stretch>
        </p:blipFill>
        <p:spPr bwMode="auto">
          <a:xfrm>
            <a:off x="-67298" y="3859825"/>
            <a:ext cx="4648200" cy="2111375"/>
          </a:xfrm>
          <a:prstGeom prst="rect">
            <a:avLst/>
          </a:prstGeom>
          <a:noFill/>
        </p:spPr>
      </p:pic>
      <p:sp>
        <p:nvSpPr>
          <p:cNvPr id="5" name="Rectangle 2"/>
          <p:cNvSpPr txBox="1">
            <a:spLocks noChangeArrowheads="1"/>
          </p:cNvSpPr>
          <p:nvPr/>
        </p:nvSpPr>
        <p:spPr bwMode="auto">
          <a:xfrm>
            <a:off x="244261" y="35110"/>
            <a:ext cx="8425608" cy="539379"/>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algn="ctr" defTabSz="913972" fontAlgn="base">
              <a:spcBef>
                <a:spcPct val="0"/>
              </a:spcBef>
              <a:spcAft>
                <a:spcPct val="0"/>
              </a:spcAft>
              <a:defRPr/>
            </a:pPr>
            <a:r>
              <a:rPr lang="en-US" sz="2400" kern="0" dirty="0">
                <a:solidFill>
                  <a:srgbClr val="0000FF"/>
                </a:solidFill>
                <a:latin typeface="Times New Roman"/>
              </a:rPr>
              <a:t>Improving Bulk Microphysics in GCE Using Bin Spectral Scheme</a:t>
            </a:r>
            <a:endParaRPr lang="en-US" sz="2000" kern="0" dirty="0">
              <a:solidFill>
                <a:srgbClr val="0000FF"/>
              </a:solidFill>
              <a:latin typeface="Times New Roman"/>
            </a:endParaRPr>
          </a:p>
        </p:txBody>
      </p:sp>
      <p:pic>
        <p:nvPicPr>
          <p:cNvPr id="7" name="Picture 4" descr="Li_JAS_2646_f3"/>
          <p:cNvPicPr>
            <a:picLocks noChangeAspect="1" noChangeArrowheads="1"/>
          </p:cNvPicPr>
          <p:nvPr/>
        </p:nvPicPr>
        <p:blipFill>
          <a:blip r:embed="rId3"/>
          <a:srcRect/>
          <a:stretch>
            <a:fillRect/>
          </a:stretch>
        </p:blipFill>
        <p:spPr bwMode="auto">
          <a:xfrm>
            <a:off x="4267204" y="1018463"/>
            <a:ext cx="4284663" cy="4784725"/>
          </a:xfrm>
          <a:prstGeom prst="rect">
            <a:avLst/>
          </a:prstGeom>
          <a:noFill/>
        </p:spPr>
      </p:pic>
      <p:sp>
        <p:nvSpPr>
          <p:cNvPr id="8" name="Text Box 5"/>
          <p:cNvSpPr txBox="1">
            <a:spLocks noChangeArrowheads="1"/>
          </p:cNvSpPr>
          <p:nvPr/>
        </p:nvSpPr>
        <p:spPr bwMode="auto">
          <a:xfrm>
            <a:off x="2133600" y="1981201"/>
            <a:ext cx="1828800" cy="369320"/>
          </a:xfrm>
          <a:prstGeom prst="rect">
            <a:avLst/>
          </a:prstGeom>
          <a:noFill/>
          <a:ln w="9525">
            <a:noFill/>
            <a:miter lim="800000"/>
            <a:headEnd/>
            <a:tailEnd/>
          </a:ln>
        </p:spPr>
        <p:txBody>
          <a:bodyPr lIns="91397" tIns="45698" rIns="91397" bIns="45698">
            <a:prstTxWarp prst="textNoShape">
              <a:avLst/>
            </a:prstTxWarp>
            <a:spAutoFit/>
          </a:bodyPr>
          <a:lstStyle/>
          <a:p>
            <a:pPr defTabSz="457200">
              <a:spcBef>
                <a:spcPct val="50000"/>
              </a:spcBef>
            </a:pPr>
            <a:r>
              <a:rPr lang="en-US" dirty="0">
                <a:solidFill>
                  <a:prstClr val="white"/>
                </a:solidFill>
              </a:rPr>
              <a:t>observation</a:t>
            </a:r>
            <a:endParaRPr lang="en-US" dirty="0">
              <a:solidFill>
                <a:prstClr val="black"/>
              </a:solidFill>
            </a:endParaRPr>
          </a:p>
        </p:txBody>
      </p:sp>
      <p:sp>
        <p:nvSpPr>
          <p:cNvPr id="9" name="Text Box 6"/>
          <p:cNvSpPr txBox="1">
            <a:spLocks noChangeArrowheads="1"/>
          </p:cNvSpPr>
          <p:nvPr/>
        </p:nvSpPr>
        <p:spPr bwMode="auto">
          <a:xfrm>
            <a:off x="5181600" y="4019535"/>
            <a:ext cx="2743200" cy="400065"/>
          </a:xfrm>
          <a:prstGeom prst="rect">
            <a:avLst/>
          </a:prstGeom>
          <a:solidFill>
            <a:srgbClr val="000090"/>
          </a:solidFill>
          <a:ln w="9525">
            <a:noFill/>
            <a:miter lim="800000"/>
            <a:headEnd/>
            <a:tailEnd/>
          </a:ln>
        </p:spPr>
        <p:txBody>
          <a:bodyPr lIns="91397" tIns="45698" rIns="91397" bIns="45698">
            <a:prstTxWarp prst="textNoShape">
              <a:avLst/>
            </a:prstTxWarp>
            <a:spAutoFit/>
          </a:bodyPr>
          <a:lstStyle/>
          <a:p>
            <a:pPr defTabSz="457200">
              <a:spcBef>
                <a:spcPct val="50000"/>
              </a:spcBef>
            </a:pPr>
            <a:r>
              <a:rPr lang="en-US" sz="2000" dirty="0">
                <a:solidFill>
                  <a:prstClr val="white"/>
                </a:solidFill>
              </a:rPr>
              <a:t>Bulk Scheme (original)</a:t>
            </a:r>
            <a:endParaRPr lang="en-US" dirty="0">
              <a:solidFill>
                <a:prstClr val="white"/>
              </a:solidFill>
            </a:endParaRPr>
          </a:p>
        </p:txBody>
      </p:sp>
      <p:sp>
        <p:nvSpPr>
          <p:cNvPr id="10" name="Text Box 7"/>
          <p:cNvSpPr txBox="1">
            <a:spLocks noChangeArrowheads="1"/>
          </p:cNvSpPr>
          <p:nvPr/>
        </p:nvSpPr>
        <p:spPr bwMode="auto">
          <a:xfrm>
            <a:off x="250711" y="3188583"/>
            <a:ext cx="4258586" cy="830952"/>
          </a:xfrm>
          <a:prstGeom prst="rect">
            <a:avLst/>
          </a:prstGeom>
          <a:solidFill>
            <a:schemeClr val="bg1"/>
          </a:solidFill>
          <a:ln w="9525">
            <a:noFill/>
            <a:miter lim="800000"/>
            <a:headEnd/>
            <a:tailEnd/>
          </a:ln>
        </p:spPr>
        <p:txBody>
          <a:bodyPr wrap="square" lIns="91397" tIns="45698" rIns="91397" bIns="45698">
            <a:prstTxWarp prst="textNoShape">
              <a:avLst/>
            </a:prstTxWarp>
            <a:spAutoFit/>
          </a:bodyPr>
          <a:lstStyle/>
          <a:p>
            <a:pPr defTabSz="457200">
              <a:spcBef>
                <a:spcPct val="50000"/>
              </a:spcBef>
            </a:pPr>
            <a:r>
              <a:rPr lang="en-US" sz="1600" b="1" i="1" dirty="0">
                <a:solidFill>
                  <a:srgbClr val="0000FF"/>
                </a:solidFill>
              </a:rPr>
              <a:t>Bin Scheme is used to correct the </a:t>
            </a:r>
            <a:r>
              <a:rPr lang="en-US" sz="1600" b="1" i="1" dirty="0">
                <a:solidFill>
                  <a:srgbClr val="FF0000"/>
                </a:solidFill>
              </a:rPr>
              <a:t>overestimation of rain evaporation in bulk scheme </a:t>
            </a:r>
            <a:r>
              <a:rPr lang="en-US" sz="1600" b="1" i="1" dirty="0">
                <a:solidFill>
                  <a:srgbClr val="0000FF"/>
                </a:solidFill>
              </a:rPr>
              <a:t>and the density and fall speed of graupel in bulk scheme</a:t>
            </a:r>
          </a:p>
        </p:txBody>
      </p:sp>
      <p:sp>
        <p:nvSpPr>
          <p:cNvPr id="11" name="Text Box 9"/>
          <p:cNvSpPr txBox="1">
            <a:spLocks noChangeArrowheads="1"/>
          </p:cNvSpPr>
          <p:nvPr/>
        </p:nvSpPr>
        <p:spPr bwMode="auto">
          <a:xfrm>
            <a:off x="990600" y="4019535"/>
            <a:ext cx="2743200" cy="400065"/>
          </a:xfrm>
          <a:prstGeom prst="rect">
            <a:avLst/>
          </a:prstGeom>
          <a:solidFill>
            <a:srgbClr val="000090"/>
          </a:solidFill>
          <a:ln w="9525">
            <a:noFill/>
            <a:miter lim="800000"/>
            <a:headEnd/>
            <a:tailEnd/>
          </a:ln>
        </p:spPr>
        <p:txBody>
          <a:bodyPr lIns="91397" tIns="45698" rIns="91397" bIns="45698">
            <a:prstTxWarp prst="textNoShape">
              <a:avLst/>
            </a:prstTxWarp>
            <a:spAutoFit/>
          </a:bodyPr>
          <a:lstStyle/>
          <a:p>
            <a:pPr defTabSz="457200">
              <a:spcBef>
                <a:spcPct val="50000"/>
              </a:spcBef>
            </a:pPr>
            <a:r>
              <a:rPr lang="en-US" sz="2000" dirty="0">
                <a:solidFill>
                  <a:prstClr val="white"/>
                </a:solidFill>
              </a:rPr>
              <a:t>Bulk Scheme (Tuned)</a:t>
            </a:r>
            <a:endParaRPr lang="en-US" dirty="0">
              <a:solidFill>
                <a:prstClr val="black"/>
              </a:solidFill>
            </a:endParaRPr>
          </a:p>
        </p:txBody>
      </p:sp>
      <p:sp>
        <p:nvSpPr>
          <p:cNvPr id="17" name="Text Box 6"/>
          <p:cNvSpPr txBox="1">
            <a:spLocks noChangeArrowheads="1"/>
          </p:cNvSpPr>
          <p:nvPr/>
        </p:nvSpPr>
        <p:spPr bwMode="auto">
          <a:xfrm>
            <a:off x="5329020" y="849253"/>
            <a:ext cx="2291221" cy="400110"/>
          </a:xfrm>
          <a:prstGeom prst="rect">
            <a:avLst/>
          </a:prstGeom>
          <a:solidFill>
            <a:srgbClr val="000090"/>
          </a:solidFill>
          <a:ln w="9525">
            <a:noFill/>
            <a:miter lim="800000"/>
            <a:headEnd/>
            <a:tailEnd/>
          </a:ln>
        </p:spPr>
        <p:txBody>
          <a:bodyPr wrap="square" lIns="91397" tIns="45698" rIns="91397" bIns="45698">
            <a:prstTxWarp prst="textNoShape">
              <a:avLst/>
            </a:prstTxWarp>
            <a:spAutoFit/>
          </a:bodyPr>
          <a:lstStyle/>
          <a:p>
            <a:pPr defTabSz="457200">
              <a:spcBef>
                <a:spcPct val="50000"/>
              </a:spcBef>
            </a:pPr>
            <a:r>
              <a:rPr lang="en-US" sz="2000" dirty="0">
                <a:solidFill>
                  <a:prstClr val="white"/>
                </a:solidFill>
              </a:rPr>
              <a:t>Radar Observation</a:t>
            </a:r>
            <a:endParaRPr lang="en-US" dirty="0">
              <a:solidFill>
                <a:prstClr val="white"/>
              </a:solidFill>
            </a:endParaRPr>
          </a:p>
        </p:txBody>
      </p:sp>
      <p:sp>
        <p:nvSpPr>
          <p:cNvPr id="18" name="Text Box 6"/>
          <p:cNvSpPr txBox="1">
            <a:spLocks noChangeArrowheads="1"/>
          </p:cNvSpPr>
          <p:nvPr/>
        </p:nvSpPr>
        <p:spPr bwMode="auto">
          <a:xfrm>
            <a:off x="5181600" y="2388140"/>
            <a:ext cx="2743200" cy="400065"/>
          </a:xfrm>
          <a:prstGeom prst="rect">
            <a:avLst/>
          </a:prstGeom>
          <a:solidFill>
            <a:srgbClr val="000090"/>
          </a:solidFill>
          <a:ln w="9525">
            <a:noFill/>
            <a:miter lim="800000"/>
            <a:headEnd/>
            <a:tailEnd/>
          </a:ln>
        </p:spPr>
        <p:txBody>
          <a:bodyPr lIns="91397" tIns="45698" rIns="91397" bIns="45698">
            <a:prstTxWarp prst="textNoShape">
              <a:avLst/>
            </a:prstTxWarp>
            <a:spAutoFit/>
          </a:bodyPr>
          <a:lstStyle/>
          <a:p>
            <a:pPr defTabSz="457200">
              <a:spcBef>
                <a:spcPct val="50000"/>
              </a:spcBef>
            </a:pPr>
            <a:r>
              <a:rPr lang="en-US" sz="2000" dirty="0">
                <a:solidFill>
                  <a:prstClr val="white"/>
                </a:solidFill>
              </a:rPr>
              <a:t>Bin Scheme Simulation</a:t>
            </a:r>
            <a:endParaRPr lang="en-US" dirty="0">
              <a:solidFill>
                <a:prstClr val="white"/>
              </a:solidFill>
            </a:endParaRPr>
          </a:p>
        </p:txBody>
      </p:sp>
      <p:pic>
        <p:nvPicPr>
          <p:cNvPr id="19" name="Picture 4" descr="rain_evap"/>
          <p:cNvPicPr>
            <a:picLocks noChangeAspect="1" noChangeArrowheads="1"/>
          </p:cNvPicPr>
          <p:nvPr/>
        </p:nvPicPr>
        <p:blipFill>
          <a:blip r:embed="rId4"/>
          <a:srcRect/>
          <a:stretch>
            <a:fillRect/>
          </a:stretch>
        </p:blipFill>
        <p:spPr bwMode="auto">
          <a:xfrm>
            <a:off x="486398" y="1035450"/>
            <a:ext cx="3540808" cy="2151381"/>
          </a:xfrm>
          <a:prstGeom prst="rect">
            <a:avLst/>
          </a:prstGeom>
          <a:noFill/>
        </p:spPr>
      </p:pic>
      <p:sp>
        <p:nvSpPr>
          <p:cNvPr id="20" name="Text Box 5"/>
          <p:cNvSpPr txBox="1">
            <a:spLocks noChangeArrowheads="1"/>
          </p:cNvSpPr>
          <p:nvPr/>
        </p:nvSpPr>
        <p:spPr bwMode="auto">
          <a:xfrm>
            <a:off x="2380004" y="1249363"/>
            <a:ext cx="1676400" cy="861730"/>
          </a:xfrm>
          <a:prstGeom prst="rect">
            <a:avLst/>
          </a:prstGeom>
          <a:noFill/>
          <a:ln w="9525">
            <a:solidFill>
              <a:schemeClr val="bg1"/>
            </a:solidFill>
            <a:miter lim="800000"/>
            <a:headEnd/>
            <a:tailEnd/>
          </a:ln>
        </p:spPr>
        <p:txBody>
          <a:bodyPr wrap="square" lIns="91397" tIns="45698" rIns="91397" bIns="45698">
            <a:prstTxWarp prst="textNoShape">
              <a:avLst/>
            </a:prstTxWarp>
            <a:spAutoFit/>
          </a:bodyPr>
          <a:lstStyle/>
          <a:p>
            <a:pPr defTabSz="457200">
              <a:spcBef>
                <a:spcPct val="50000"/>
              </a:spcBef>
            </a:pPr>
            <a:r>
              <a:rPr lang="en-US" sz="1200" dirty="0">
                <a:solidFill>
                  <a:prstClr val="black"/>
                </a:solidFill>
              </a:rPr>
              <a:t>By assuming exp. rain DSD, bulk scheme artificially increases #</a:t>
            </a:r>
            <a:r>
              <a:rPr lang="en-US" sz="1200" dirty="0" err="1">
                <a:solidFill>
                  <a:prstClr val="black"/>
                </a:solidFill>
              </a:rPr>
              <a:t>s</a:t>
            </a:r>
            <a:r>
              <a:rPr lang="en-US" sz="1200" dirty="0">
                <a:solidFill>
                  <a:prstClr val="black"/>
                </a:solidFill>
              </a:rPr>
              <a:t> of small drops</a:t>
            </a:r>
          </a:p>
        </p:txBody>
      </p:sp>
      <p:sp>
        <p:nvSpPr>
          <p:cNvPr id="22" name="Text Box 7"/>
          <p:cNvSpPr txBox="1">
            <a:spLocks noChangeArrowheads="1"/>
          </p:cNvSpPr>
          <p:nvPr/>
        </p:nvSpPr>
        <p:spPr bwMode="auto">
          <a:xfrm>
            <a:off x="1313204" y="1972593"/>
            <a:ext cx="645209" cy="276999"/>
          </a:xfrm>
          <a:prstGeom prst="rect">
            <a:avLst/>
          </a:prstGeom>
          <a:solidFill>
            <a:schemeClr val="bg1"/>
          </a:solidFill>
          <a:ln w="9525">
            <a:noFill/>
            <a:miter lim="800000"/>
            <a:headEnd/>
            <a:tailEnd/>
          </a:ln>
        </p:spPr>
        <p:txBody>
          <a:bodyPr wrap="square" lIns="91397" tIns="45698" rIns="91397" bIns="45698">
            <a:prstTxWarp prst="textNoShape">
              <a:avLst/>
            </a:prstTxWarp>
            <a:spAutoFit/>
          </a:bodyPr>
          <a:lstStyle/>
          <a:p>
            <a:pPr defTabSz="457200"/>
            <a:r>
              <a:rPr lang="en-US" sz="1200" dirty="0">
                <a:solidFill>
                  <a:srgbClr val="000000"/>
                </a:solidFill>
              </a:rPr>
              <a:t>bin</a:t>
            </a:r>
          </a:p>
        </p:txBody>
      </p:sp>
      <p:sp>
        <p:nvSpPr>
          <p:cNvPr id="23" name="Down Arrow 22"/>
          <p:cNvSpPr/>
          <p:nvPr/>
        </p:nvSpPr>
        <p:spPr>
          <a:xfrm>
            <a:off x="2256802" y="4231740"/>
            <a:ext cx="246404" cy="187860"/>
          </a:xfrm>
          <a:prstGeom prst="downArrow">
            <a:avLst/>
          </a:prstGeom>
        </p:spPr>
        <p:style>
          <a:lnRef idx="1">
            <a:schemeClr val="accent1"/>
          </a:lnRef>
          <a:fillRef idx="3">
            <a:schemeClr val="accent1"/>
          </a:fillRef>
          <a:effectRef idx="2">
            <a:schemeClr val="accent1"/>
          </a:effectRef>
          <a:fontRef idx="minor">
            <a:schemeClr val="lt1"/>
          </a:fontRef>
        </p:style>
        <p:txBody>
          <a:bodyPr lIns="91397" tIns="45698" rIns="91397" bIns="45698" rtlCol="0" anchor="ctr"/>
          <a:lstStyle/>
          <a:p>
            <a:pPr algn="ctr" defTabSz="457200"/>
            <a:endParaRPr lang="en-US">
              <a:solidFill>
                <a:prstClr val="white"/>
              </a:solidFill>
            </a:endParaRPr>
          </a:p>
        </p:txBody>
      </p:sp>
      <p:sp>
        <p:nvSpPr>
          <p:cNvPr id="15" name="TextBox 14"/>
          <p:cNvSpPr txBox="1"/>
          <p:nvPr/>
        </p:nvSpPr>
        <p:spPr>
          <a:xfrm>
            <a:off x="3" y="6519444"/>
            <a:ext cx="392569" cy="338510"/>
          </a:xfrm>
          <a:prstGeom prst="rect">
            <a:avLst/>
          </a:prstGeom>
          <a:noFill/>
        </p:spPr>
        <p:txBody>
          <a:bodyPr wrap="none" lIns="91397" tIns="45698" rIns="91397" bIns="45698" rtlCol="0">
            <a:spAutoFit/>
          </a:bodyPr>
          <a:lstStyle/>
          <a:p>
            <a:pPr defTabSz="457200"/>
            <a:r>
              <a:rPr lang="en-US" sz="1600" dirty="0">
                <a:solidFill>
                  <a:prstClr val="black"/>
                </a:solidFill>
              </a:rPr>
              <a:t>12</a:t>
            </a:r>
          </a:p>
        </p:txBody>
      </p:sp>
      <p:sp>
        <p:nvSpPr>
          <p:cNvPr id="21" name="TextBox 20"/>
          <p:cNvSpPr txBox="1"/>
          <p:nvPr/>
        </p:nvSpPr>
        <p:spPr>
          <a:xfrm>
            <a:off x="532513" y="6088513"/>
            <a:ext cx="8019354" cy="769441"/>
          </a:xfrm>
          <a:prstGeom prst="rect">
            <a:avLst/>
          </a:prstGeom>
          <a:noFill/>
        </p:spPr>
        <p:txBody>
          <a:bodyPr wrap="square" rtlCol="0">
            <a:spAutoFit/>
          </a:bodyPr>
          <a:lstStyle/>
          <a:p>
            <a:pPr defTabSz="457200"/>
            <a:r>
              <a:rPr lang="en-US" sz="1100" dirty="0">
                <a:solidFill>
                  <a:prstClr val="black"/>
                </a:solidFill>
                <a:latin typeface="Times New Roman"/>
                <a:cs typeface="Times New Roman"/>
              </a:rPr>
              <a:t>Li, X., W.-K. Tao, A. </a:t>
            </a:r>
            <a:r>
              <a:rPr lang="en-US" sz="1100" dirty="0" err="1">
                <a:solidFill>
                  <a:prstClr val="black"/>
                </a:solidFill>
                <a:latin typeface="Times New Roman"/>
                <a:cs typeface="Times New Roman"/>
              </a:rPr>
              <a:t>Khain</a:t>
            </a:r>
            <a:r>
              <a:rPr lang="en-US" sz="1100" dirty="0">
                <a:solidFill>
                  <a:prstClr val="black"/>
                </a:solidFill>
                <a:latin typeface="Times New Roman"/>
                <a:cs typeface="Times New Roman"/>
              </a:rPr>
              <a:t>, J. Simpson and D. Johnson, 2009: Sensitivity of a cloud-resolving model to bulk and explicit-bin microphysics schemes: Part I: Comparisons</a:t>
            </a:r>
            <a:r>
              <a:rPr lang="en-US" sz="1100" i="1" dirty="0">
                <a:solidFill>
                  <a:prstClr val="black"/>
                </a:solidFill>
                <a:latin typeface="Times New Roman"/>
                <a:cs typeface="Times New Roman"/>
              </a:rPr>
              <a:t>.  J. Atmos. Sci</a:t>
            </a:r>
            <a:r>
              <a:rPr lang="en-US" sz="1100" dirty="0">
                <a:solidFill>
                  <a:prstClr val="black"/>
                </a:solidFill>
                <a:latin typeface="Times New Roman"/>
                <a:cs typeface="Times New Roman"/>
              </a:rPr>
              <a:t>., </a:t>
            </a:r>
            <a:r>
              <a:rPr lang="en-US" sz="1100" b="1" dirty="0">
                <a:solidFill>
                  <a:prstClr val="black"/>
                </a:solidFill>
                <a:latin typeface="Times New Roman"/>
                <a:cs typeface="Times New Roman"/>
              </a:rPr>
              <a:t>66</a:t>
            </a:r>
            <a:r>
              <a:rPr lang="en-US" sz="1100" dirty="0">
                <a:solidFill>
                  <a:prstClr val="black"/>
                </a:solidFill>
                <a:latin typeface="Times New Roman"/>
                <a:cs typeface="Times New Roman"/>
              </a:rPr>
              <a:t>, 3-21</a:t>
            </a:r>
            <a:r>
              <a:rPr lang="en-US" sz="1100" b="1" dirty="0">
                <a:solidFill>
                  <a:prstClr val="black"/>
                </a:solidFill>
                <a:latin typeface="Times New Roman"/>
                <a:cs typeface="Times New Roman"/>
              </a:rPr>
              <a:t>.</a:t>
            </a:r>
            <a:endParaRPr lang="en-US" sz="1100" dirty="0">
              <a:solidFill>
                <a:prstClr val="black"/>
              </a:solidFill>
              <a:latin typeface="Times New Roman"/>
              <a:cs typeface="Times New Roman"/>
            </a:endParaRPr>
          </a:p>
          <a:p>
            <a:pPr defTabSz="457200"/>
            <a:r>
              <a:rPr lang="en-US" sz="1100" dirty="0">
                <a:solidFill>
                  <a:prstClr val="black"/>
                </a:solidFill>
                <a:latin typeface="Times New Roman"/>
                <a:cs typeface="Times New Roman"/>
              </a:rPr>
              <a:t>Li, X., W.-K. Tao, A. </a:t>
            </a:r>
            <a:r>
              <a:rPr lang="en-US" sz="1100" dirty="0" err="1">
                <a:solidFill>
                  <a:prstClr val="black"/>
                </a:solidFill>
                <a:latin typeface="Times New Roman"/>
                <a:cs typeface="Times New Roman"/>
              </a:rPr>
              <a:t>Khain</a:t>
            </a:r>
            <a:r>
              <a:rPr lang="en-US" sz="1100" dirty="0">
                <a:solidFill>
                  <a:prstClr val="black"/>
                </a:solidFill>
                <a:latin typeface="Times New Roman"/>
                <a:cs typeface="Times New Roman"/>
              </a:rPr>
              <a:t>, J. Simpson and D. Johnson, 2009: Sensitivity of a cloud-resolving model to bulk and explicit-bin microphysics schemes:: Part II: Cloud microphysics and storm dynamics interactions</a:t>
            </a:r>
            <a:r>
              <a:rPr lang="en-US" sz="1100" i="1" dirty="0">
                <a:solidFill>
                  <a:prstClr val="black"/>
                </a:solidFill>
                <a:latin typeface="Times New Roman"/>
                <a:cs typeface="Times New Roman"/>
              </a:rPr>
              <a:t>.  J. Atmos. Sci</a:t>
            </a:r>
            <a:r>
              <a:rPr lang="en-US" sz="1100" dirty="0">
                <a:solidFill>
                  <a:prstClr val="black"/>
                </a:solidFill>
                <a:latin typeface="Times New Roman"/>
                <a:cs typeface="Times New Roman"/>
              </a:rPr>
              <a:t>., </a:t>
            </a:r>
            <a:r>
              <a:rPr lang="en-US" sz="1100" b="1" dirty="0">
                <a:solidFill>
                  <a:prstClr val="black"/>
                </a:solidFill>
                <a:latin typeface="Times New Roman"/>
                <a:cs typeface="Times New Roman"/>
              </a:rPr>
              <a:t>66</a:t>
            </a:r>
            <a:r>
              <a:rPr lang="en-US" sz="1100" dirty="0">
                <a:solidFill>
                  <a:prstClr val="black"/>
                </a:solidFill>
                <a:latin typeface="Times New Roman"/>
                <a:cs typeface="Times New Roman"/>
              </a:rPr>
              <a:t>, 22-40.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dar.png"/>
          <p:cNvPicPr>
            <a:picLocks noChangeAspect="1"/>
          </p:cNvPicPr>
          <p:nvPr/>
        </p:nvPicPr>
        <p:blipFill>
          <a:blip r:embed="rId3"/>
          <a:stretch>
            <a:fillRect/>
          </a:stretch>
        </p:blipFill>
        <p:spPr>
          <a:xfrm>
            <a:off x="303902" y="981445"/>
            <a:ext cx="2705998" cy="2137739"/>
          </a:xfrm>
          <a:prstGeom prst="rect">
            <a:avLst/>
          </a:prstGeom>
        </p:spPr>
      </p:pic>
      <p:pic>
        <p:nvPicPr>
          <p:cNvPr id="5" name="Picture 4" descr="hailimnone.png"/>
          <p:cNvPicPr>
            <a:picLocks noChangeAspect="1"/>
          </p:cNvPicPr>
          <p:nvPr/>
        </p:nvPicPr>
        <p:blipFill>
          <a:blip r:embed="rId4"/>
          <a:srcRect t="5405" r="50386" b="63243"/>
          <a:stretch>
            <a:fillRect/>
          </a:stretch>
        </p:blipFill>
        <p:spPr>
          <a:xfrm>
            <a:off x="3164628" y="858571"/>
            <a:ext cx="3001468" cy="2528852"/>
          </a:xfrm>
          <a:prstGeom prst="rect">
            <a:avLst/>
          </a:prstGeom>
        </p:spPr>
      </p:pic>
      <p:pic>
        <p:nvPicPr>
          <p:cNvPr id="6" name="Picture 5"/>
          <p:cNvPicPr>
            <a:picLocks noChangeAspect="1"/>
          </p:cNvPicPr>
          <p:nvPr/>
        </p:nvPicPr>
        <p:blipFill>
          <a:blip r:embed="rId5"/>
          <a:stretch>
            <a:fillRect/>
          </a:stretch>
        </p:blipFill>
        <p:spPr>
          <a:xfrm>
            <a:off x="6166096" y="858571"/>
            <a:ext cx="2942080" cy="2528852"/>
          </a:xfrm>
          <a:prstGeom prst="rect">
            <a:avLst/>
          </a:prstGeom>
        </p:spPr>
      </p:pic>
      <p:sp>
        <p:nvSpPr>
          <p:cNvPr id="7" name="TextBox 6"/>
          <p:cNvSpPr txBox="1"/>
          <p:nvPr/>
        </p:nvSpPr>
        <p:spPr>
          <a:xfrm>
            <a:off x="963912" y="647235"/>
            <a:ext cx="1438264" cy="400110"/>
          </a:xfrm>
          <a:prstGeom prst="rect">
            <a:avLst/>
          </a:prstGeom>
          <a:noFill/>
        </p:spPr>
        <p:txBody>
          <a:bodyPr wrap="none" lIns="91397" tIns="45698" rIns="91397" bIns="45698" rtlCol="0">
            <a:spAutoFit/>
          </a:bodyPr>
          <a:lstStyle/>
          <a:p>
            <a:pPr defTabSz="457200"/>
            <a:r>
              <a:rPr lang="en-US" sz="2000" dirty="0">
                <a:solidFill>
                  <a:prstClr val="black"/>
                </a:solidFill>
                <a:latin typeface="Times New Roman"/>
              </a:rPr>
              <a:t>Observation</a:t>
            </a:r>
          </a:p>
        </p:txBody>
      </p:sp>
      <p:sp>
        <p:nvSpPr>
          <p:cNvPr id="8" name="TextBox 7"/>
          <p:cNvSpPr txBox="1"/>
          <p:nvPr/>
        </p:nvSpPr>
        <p:spPr>
          <a:xfrm>
            <a:off x="3943086" y="581380"/>
            <a:ext cx="1396466" cy="400065"/>
          </a:xfrm>
          <a:prstGeom prst="rect">
            <a:avLst/>
          </a:prstGeom>
          <a:noFill/>
        </p:spPr>
        <p:txBody>
          <a:bodyPr wrap="none" lIns="91397" tIns="45698" rIns="91397" bIns="45698" rtlCol="0">
            <a:spAutoFit/>
          </a:bodyPr>
          <a:lstStyle/>
          <a:p>
            <a:pPr defTabSz="457200"/>
            <a:r>
              <a:rPr lang="en-US" sz="2000" b="1" i="1" dirty="0">
                <a:solidFill>
                  <a:srgbClr val="FF0000"/>
                </a:solidFill>
                <a:latin typeface="Times New Roman"/>
              </a:rPr>
              <a:t>3ICE-Hail</a:t>
            </a:r>
          </a:p>
        </p:txBody>
      </p:sp>
      <p:sp>
        <p:nvSpPr>
          <p:cNvPr id="9" name="TextBox 8"/>
          <p:cNvSpPr txBox="1"/>
          <p:nvPr/>
        </p:nvSpPr>
        <p:spPr>
          <a:xfrm>
            <a:off x="6612940" y="581380"/>
            <a:ext cx="1795464" cy="400065"/>
          </a:xfrm>
          <a:prstGeom prst="rect">
            <a:avLst/>
          </a:prstGeom>
          <a:noFill/>
        </p:spPr>
        <p:txBody>
          <a:bodyPr wrap="none" lIns="91397" tIns="45698" rIns="91397" bIns="45698" rtlCol="0">
            <a:spAutoFit/>
          </a:bodyPr>
          <a:lstStyle/>
          <a:p>
            <a:pPr defTabSz="457200"/>
            <a:r>
              <a:rPr lang="en-US" sz="2000" b="1" i="1" dirty="0">
                <a:solidFill>
                  <a:srgbClr val="FF0000"/>
                </a:solidFill>
                <a:latin typeface="Times New Roman"/>
              </a:rPr>
              <a:t>3ICE-Graupel</a:t>
            </a:r>
          </a:p>
        </p:txBody>
      </p:sp>
      <p:sp>
        <p:nvSpPr>
          <p:cNvPr id="14" name="TextBox 13"/>
          <p:cNvSpPr txBox="1"/>
          <p:nvPr/>
        </p:nvSpPr>
        <p:spPr>
          <a:xfrm>
            <a:off x="0" y="6519444"/>
            <a:ext cx="392569" cy="338510"/>
          </a:xfrm>
          <a:prstGeom prst="rect">
            <a:avLst/>
          </a:prstGeom>
          <a:noFill/>
        </p:spPr>
        <p:txBody>
          <a:bodyPr wrap="none" lIns="91397" tIns="45698" rIns="91397" bIns="45698" rtlCol="0">
            <a:spAutoFit/>
          </a:bodyPr>
          <a:lstStyle/>
          <a:p>
            <a:pPr defTabSz="457200"/>
            <a:r>
              <a:rPr lang="en-US" sz="1600" dirty="0">
                <a:solidFill>
                  <a:prstClr val="black"/>
                </a:solidFill>
              </a:rPr>
              <a:t>23</a:t>
            </a:r>
          </a:p>
        </p:txBody>
      </p:sp>
      <p:sp>
        <p:nvSpPr>
          <p:cNvPr id="10" name="TextBox 9"/>
          <p:cNvSpPr txBox="1"/>
          <p:nvPr/>
        </p:nvSpPr>
        <p:spPr>
          <a:xfrm>
            <a:off x="1865603" y="185615"/>
            <a:ext cx="5942215" cy="461620"/>
          </a:xfrm>
          <a:prstGeom prst="rect">
            <a:avLst/>
          </a:prstGeom>
          <a:noFill/>
        </p:spPr>
        <p:txBody>
          <a:bodyPr wrap="none" lIns="91397" tIns="45698" rIns="91397" bIns="45698" rtlCol="0">
            <a:spAutoFit/>
          </a:bodyPr>
          <a:lstStyle/>
          <a:p>
            <a:pPr defTabSz="457200"/>
            <a:r>
              <a:rPr lang="en-US" sz="2400" b="1" dirty="0">
                <a:solidFill>
                  <a:srgbClr val="0000FF"/>
                </a:solidFill>
                <a:latin typeface="Times New Roman"/>
                <a:cs typeface="Times New Roman"/>
              </a:rPr>
              <a:t>Why do we need to have the 4-ICE scheme?</a:t>
            </a:r>
            <a:endParaRPr lang="en-US" sz="2400" dirty="0">
              <a:solidFill>
                <a:srgbClr val="0000FF"/>
              </a:solidFill>
              <a:latin typeface="Times New Roman"/>
              <a:cs typeface="Times New Roman"/>
            </a:endParaRPr>
          </a:p>
        </p:txBody>
      </p:sp>
      <p:sp>
        <p:nvSpPr>
          <p:cNvPr id="11" name="Rectangle 10"/>
          <p:cNvSpPr/>
          <p:nvPr/>
        </p:nvSpPr>
        <p:spPr>
          <a:xfrm>
            <a:off x="392572" y="3387423"/>
            <a:ext cx="8572652" cy="3016211"/>
          </a:xfrm>
          <a:prstGeom prst="rect">
            <a:avLst/>
          </a:prstGeom>
        </p:spPr>
        <p:txBody>
          <a:bodyPr wrap="square">
            <a:spAutoFit/>
          </a:bodyPr>
          <a:lstStyle/>
          <a:p>
            <a:pPr defTabSz="457200"/>
            <a:r>
              <a:rPr lang="en-US" sz="1900" dirty="0">
                <a:solidFill>
                  <a:prstClr val="black"/>
                </a:solidFill>
                <a:latin typeface="Times New Roman"/>
                <a:cs typeface="Times New Roman"/>
              </a:rPr>
              <a:t>Almost all microphysics schemes are 3-ICE (cloud ice, snow and </a:t>
            </a:r>
            <a:r>
              <a:rPr lang="en-US" sz="1900" dirty="0" err="1">
                <a:solidFill>
                  <a:prstClr val="black"/>
                </a:solidFill>
                <a:latin typeface="Times New Roman"/>
                <a:cs typeface="Times New Roman"/>
              </a:rPr>
              <a:t>graupel</a:t>
            </a:r>
            <a:r>
              <a:rPr lang="en-US" sz="1900" dirty="0">
                <a:solidFill>
                  <a:prstClr val="black"/>
                </a:solidFill>
                <a:latin typeface="Times New Roman"/>
                <a:cs typeface="Times New Roman"/>
              </a:rPr>
              <a:t>).  Very few 3ICE schemes have the option to have hail processes (cloud ice, snow, </a:t>
            </a:r>
            <a:r>
              <a:rPr lang="en-US" sz="1900" dirty="0" err="1">
                <a:solidFill>
                  <a:prstClr val="black"/>
                </a:solidFill>
                <a:latin typeface="Times New Roman"/>
                <a:cs typeface="Times New Roman"/>
              </a:rPr>
              <a:t>graupel</a:t>
            </a:r>
            <a:r>
              <a:rPr lang="en-US" sz="1900" dirty="0">
                <a:solidFill>
                  <a:prstClr val="black"/>
                </a:solidFill>
                <a:latin typeface="Times New Roman"/>
                <a:cs typeface="Times New Roman"/>
              </a:rPr>
              <a:t> or hail) </a:t>
            </a:r>
          </a:p>
          <a:p>
            <a:pPr defTabSz="457200"/>
            <a:endParaRPr lang="en-US" sz="900" dirty="0">
              <a:solidFill>
                <a:prstClr val="black"/>
              </a:solidFill>
              <a:latin typeface="Times New Roman"/>
              <a:cs typeface="Times New Roman"/>
            </a:endParaRPr>
          </a:p>
          <a:p>
            <a:pPr defTabSz="457200"/>
            <a:r>
              <a:rPr lang="en-US" sz="1900" b="1" dirty="0">
                <a:solidFill>
                  <a:prstClr val="black"/>
                </a:solidFill>
                <a:latin typeface="Times New Roman"/>
                <a:cs typeface="Times New Roman"/>
              </a:rPr>
              <a:t>Both hail and/or </a:t>
            </a:r>
            <a:r>
              <a:rPr lang="en-US" sz="1900" b="1" dirty="0" err="1">
                <a:solidFill>
                  <a:prstClr val="black"/>
                </a:solidFill>
                <a:latin typeface="Times New Roman"/>
                <a:cs typeface="Times New Roman"/>
              </a:rPr>
              <a:t>graupel</a:t>
            </a:r>
            <a:r>
              <a:rPr lang="en-US" sz="1900" b="1" dirty="0">
                <a:solidFill>
                  <a:prstClr val="black"/>
                </a:solidFill>
                <a:latin typeface="Times New Roman"/>
                <a:cs typeface="Times New Roman"/>
              </a:rPr>
              <a:t> can occur in </a:t>
            </a:r>
            <a:r>
              <a:rPr lang="en-US" sz="1900" b="1" dirty="0">
                <a:solidFill>
                  <a:srgbClr val="0000FF"/>
                </a:solidFill>
                <a:latin typeface="Times New Roman"/>
                <a:cs typeface="Times New Roman"/>
              </a:rPr>
              <a:t>real weather events simultaneously</a:t>
            </a:r>
            <a:r>
              <a:rPr lang="en-US" sz="1900" dirty="0">
                <a:solidFill>
                  <a:prstClr val="black"/>
                </a:solidFill>
                <a:latin typeface="Times New Roman"/>
                <a:cs typeface="Times New Roman"/>
              </a:rPr>
              <a:t>, therefore a 4ICE scheme (cloud ice, snow, </a:t>
            </a:r>
            <a:r>
              <a:rPr lang="en-US" sz="1900" dirty="0" err="1">
                <a:solidFill>
                  <a:prstClr val="black"/>
                </a:solidFill>
                <a:latin typeface="Times New Roman"/>
                <a:cs typeface="Times New Roman"/>
              </a:rPr>
              <a:t>graupel</a:t>
            </a:r>
            <a:r>
              <a:rPr lang="en-US" sz="1900" dirty="0">
                <a:solidFill>
                  <a:prstClr val="black"/>
                </a:solidFill>
                <a:latin typeface="Times New Roman"/>
                <a:cs typeface="Times New Roman"/>
              </a:rPr>
              <a:t> and hail) is required for real time forecasts (especially for high-resolution prediction of severe local thunderstorms, mid-latitude squall lines and tornadoes)</a:t>
            </a:r>
          </a:p>
          <a:p>
            <a:pPr defTabSz="457200"/>
            <a:endParaRPr lang="en-US" sz="1000" dirty="0">
              <a:solidFill>
                <a:prstClr val="black"/>
              </a:solidFill>
              <a:latin typeface="Times New Roman"/>
              <a:cs typeface="Times New Roman"/>
            </a:endParaRPr>
          </a:p>
          <a:p>
            <a:pPr defTabSz="457200"/>
            <a:r>
              <a:rPr lang="en-US" sz="1900" dirty="0">
                <a:solidFill>
                  <a:srgbClr val="000090"/>
                </a:solidFill>
                <a:latin typeface="Times New Roman"/>
                <a:cs typeface="Times New Roman"/>
              </a:rPr>
              <a:t>Current and future</a:t>
            </a:r>
            <a:r>
              <a:rPr lang="en-US" sz="1900" b="1" dirty="0">
                <a:solidFill>
                  <a:srgbClr val="000090"/>
                </a:solidFill>
                <a:latin typeface="Times New Roman"/>
                <a:cs typeface="Times New Roman"/>
              </a:rPr>
              <a:t> global high-resolution cloud-resolving models need the ability to predict/simulate a variety of weather systems </a:t>
            </a:r>
            <a:r>
              <a:rPr lang="en-US" sz="1900" dirty="0">
                <a:solidFill>
                  <a:srgbClr val="000090"/>
                </a:solidFill>
                <a:latin typeface="Times New Roman"/>
                <a:cs typeface="Times New Roman"/>
              </a:rPr>
              <a:t>from weak to intense (i.e., tropical cyclones, thunderstorms)</a:t>
            </a:r>
            <a:r>
              <a:rPr lang="en-US" sz="1900" b="1" dirty="0">
                <a:solidFill>
                  <a:srgbClr val="000090"/>
                </a:solidFill>
                <a:latin typeface="Times New Roman"/>
                <a:cs typeface="Times New Roman"/>
              </a:rPr>
              <a:t> over the globe</a:t>
            </a:r>
            <a:r>
              <a:rPr lang="en-US" sz="1900" dirty="0">
                <a:solidFill>
                  <a:prstClr val="black"/>
                </a:solidFill>
                <a:latin typeface="Times New Roman"/>
                <a:cs typeface="Times New Roman"/>
              </a:rPr>
              <a:t>; this requires the use of a 4ICE scheme</a:t>
            </a:r>
          </a:p>
        </p:txBody>
      </p:sp>
    </p:spTree>
    <p:extLst>
      <p:ext uri="{BB962C8B-B14F-4D97-AF65-F5344CB8AC3E}">
        <p14:creationId xmlns:p14="http://schemas.microsoft.com/office/powerpoint/2010/main" val="3424821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Box 2"/>
          <p:cNvSpPr txBox="1">
            <a:spLocks noChangeArrowheads="1"/>
          </p:cNvSpPr>
          <p:nvPr/>
        </p:nvSpPr>
        <p:spPr bwMode="auto">
          <a:xfrm>
            <a:off x="1928813" y="304800"/>
            <a:ext cx="6124575" cy="400050"/>
          </a:xfrm>
          <a:prstGeom prst="rect">
            <a:avLst/>
          </a:prstGeom>
          <a:noFill/>
          <a:ln w="9525">
            <a:noFill/>
            <a:miter lim="800000"/>
            <a:headEnd/>
            <a:tailEnd/>
          </a:ln>
        </p:spPr>
        <p:txBody>
          <a:bodyPr wrap="none">
            <a:prstTxWarp prst="textNoShape">
              <a:avLst/>
            </a:prstTxWarp>
            <a:spAutoFit/>
          </a:bodyPr>
          <a:lstStyle/>
          <a:p>
            <a:pPr algn="ctr" defTabSz="457200"/>
            <a:r>
              <a:rPr lang="en-US" sz="2000" dirty="0">
                <a:solidFill>
                  <a:srgbClr val="0000FF"/>
                </a:solidFill>
                <a:latin typeface="Times New Roman" pitchFamily="12" charset="0"/>
              </a:rPr>
              <a:t>Microphysics and its Interactions with Other Components</a:t>
            </a:r>
          </a:p>
        </p:txBody>
      </p:sp>
      <p:sp>
        <p:nvSpPr>
          <p:cNvPr id="102404" name="TextBox 6"/>
          <p:cNvSpPr txBox="1">
            <a:spLocks noChangeArrowheads="1"/>
          </p:cNvSpPr>
          <p:nvPr/>
        </p:nvSpPr>
        <p:spPr bwMode="auto">
          <a:xfrm>
            <a:off x="6781800" y="5638800"/>
            <a:ext cx="2205038" cy="1016000"/>
          </a:xfrm>
          <a:prstGeom prst="rect">
            <a:avLst/>
          </a:prstGeom>
          <a:noFill/>
          <a:ln w="9525">
            <a:noFill/>
            <a:miter lim="800000"/>
            <a:headEnd/>
            <a:tailEnd/>
          </a:ln>
        </p:spPr>
        <p:txBody>
          <a:bodyPr>
            <a:prstTxWarp prst="textNoShape">
              <a:avLst/>
            </a:prstTxWarp>
            <a:spAutoFit/>
          </a:bodyPr>
          <a:lstStyle/>
          <a:p>
            <a:pPr algn="ctr" defTabSz="457200"/>
            <a:r>
              <a:rPr lang="en-US" sz="2000" dirty="0">
                <a:solidFill>
                  <a:srgbClr val="0000FF"/>
                </a:solidFill>
                <a:latin typeface="Times New Roman" pitchFamily="12" charset="0"/>
              </a:rPr>
              <a:t>Microphysics</a:t>
            </a:r>
          </a:p>
          <a:p>
            <a:pPr algn="ctr" defTabSz="457200"/>
            <a:r>
              <a:rPr lang="en-US" sz="2000" dirty="0">
                <a:solidFill>
                  <a:srgbClr val="0000FF"/>
                </a:solidFill>
                <a:latin typeface="Times New Roman" pitchFamily="12" charset="0"/>
              </a:rPr>
              <a:t>Surface Rainfall (intensity) -&gt; LIS</a:t>
            </a:r>
          </a:p>
        </p:txBody>
      </p:sp>
      <p:pic>
        <p:nvPicPr>
          <p:cNvPr id="102405" name="Picture 4"/>
          <p:cNvPicPr>
            <a:picLocks noChangeAspect="1" noChangeArrowheads="1"/>
          </p:cNvPicPr>
          <p:nvPr/>
        </p:nvPicPr>
        <p:blipFill>
          <a:blip r:embed="rId2"/>
          <a:srcRect/>
          <a:stretch>
            <a:fillRect/>
          </a:stretch>
        </p:blipFill>
        <p:spPr bwMode="auto">
          <a:xfrm>
            <a:off x="1905000" y="762000"/>
            <a:ext cx="6408738" cy="5951538"/>
          </a:xfrm>
          <a:prstGeom prst="rect">
            <a:avLst/>
          </a:prstGeom>
          <a:noFill/>
          <a:ln w="9525">
            <a:noFill/>
            <a:miter lim="800000"/>
            <a:headEnd/>
            <a:tailEnd/>
          </a:ln>
        </p:spPr>
      </p:pic>
      <p:sp>
        <p:nvSpPr>
          <p:cNvPr id="102406" name="TextBox 7"/>
          <p:cNvSpPr txBox="1">
            <a:spLocks noChangeArrowheads="1"/>
          </p:cNvSpPr>
          <p:nvPr/>
        </p:nvSpPr>
        <p:spPr bwMode="auto">
          <a:xfrm>
            <a:off x="152400" y="6519863"/>
            <a:ext cx="412750" cy="338137"/>
          </a:xfrm>
          <a:prstGeom prst="rect">
            <a:avLst/>
          </a:prstGeom>
          <a:noFill/>
          <a:ln w="9525">
            <a:noFill/>
            <a:miter lim="800000"/>
            <a:headEnd/>
            <a:tailEnd/>
          </a:ln>
        </p:spPr>
        <p:txBody>
          <a:bodyPr wrap="none">
            <a:prstTxWarp prst="textNoShape">
              <a:avLst/>
            </a:prstTxWarp>
            <a:spAutoFit/>
          </a:bodyPr>
          <a:lstStyle/>
          <a:p>
            <a:pPr defTabSz="457200"/>
            <a:r>
              <a:rPr lang="en-US" sz="1600" dirty="0">
                <a:solidFill>
                  <a:prstClr val="black"/>
                </a:solidFill>
              </a:rPr>
              <a:t>56</a:t>
            </a:r>
          </a:p>
        </p:txBody>
      </p:sp>
      <p:sp>
        <p:nvSpPr>
          <p:cNvPr id="102407" name="TextBox 5"/>
          <p:cNvSpPr txBox="1">
            <a:spLocks noChangeArrowheads="1"/>
          </p:cNvSpPr>
          <p:nvPr/>
        </p:nvSpPr>
        <p:spPr bwMode="auto">
          <a:xfrm>
            <a:off x="290513" y="5222875"/>
            <a:ext cx="2673350" cy="1077913"/>
          </a:xfrm>
          <a:prstGeom prst="rect">
            <a:avLst/>
          </a:prstGeom>
          <a:noFill/>
          <a:ln w="9525">
            <a:noFill/>
            <a:miter lim="800000"/>
            <a:headEnd/>
            <a:tailEnd/>
          </a:ln>
        </p:spPr>
        <p:txBody>
          <a:bodyPr wrap="none">
            <a:prstTxWarp prst="textNoShape">
              <a:avLst/>
            </a:prstTxWarp>
            <a:spAutoFit/>
          </a:bodyPr>
          <a:lstStyle/>
          <a:p>
            <a:pPr defTabSz="457200"/>
            <a:r>
              <a:rPr lang="en-US" sz="1600" dirty="0">
                <a:solidFill>
                  <a:prstClr val="black"/>
                </a:solidFill>
                <a:latin typeface="Times New Roman" pitchFamily="12" charset="0"/>
                <a:ea typeface="Times New Roman" pitchFamily="12" charset="0"/>
                <a:cs typeface="Times New Roman" pitchFamily="12" charset="0"/>
              </a:rPr>
              <a:t>Tao et al. (1987)</a:t>
            </a:r>
          </a:p>
          <a:p>
            <a:pPr defTabSz="457200"/>
            <a:r>
              <a:rPr lang="en-US" sz="1600" dirty="0">
                <a:solidFill>
                  <a:prstClr val="black"/>
                </a:solidFill>
                <a:latin typeface="Times New Roman" pitchFamily="12" charset="0"/>
                <a:ea typeface="Times New Roman" pitchFamily="12" charset="0"/>
                <a:cs typeface="Times New Roman" pitchFamily="12" charset="0"/>
              </a:rPr>
              <a:t>Tao and Simpson (1993)</a:t>
            </a:r>
          </a:p>
          <a:p>
            <a:pPr defTabSz="457200"/>
            <a:r>
              <a:rPr lang="en-US" sz="1600" dirty="0">
                <a:solidFill>
                  <a:prstClr val="black"/>
                </a:solidFill>
                <a:latin typeface="Times New Roman" pitchFamily="12" charset="0"/>
                <a:ea typeface="Times New Roman" pitchFamily="12" charset="0"/>
                <a:cs typeface="Times New Roman" pitchFamily="12" charset="0"/>
              </a:rPr>
              <a:t>Tao et al. (2003, 2007, 2014)</a:t>
            </a:r>
          </a:p>
          <a:p>
            <a:pPr defTabSz="457200"/>
            <a:r>
              <a:rPr lang="en-US" sz="1600" dirty="0">
                <a:solidFill>
                  <a:prstClr val="black"/>
                </a:solidFill>
                <a:latin typeface="Times New Roman" pitchFamily="12" charset="0"/>
                <a:ea typeface="Times New Roman" pitchFamily="12" charset="0"/>
                <a:cs typeface="Times New Roman" pitchFamily="12" charset="0"/>
              </a:rPr>
              <a:t>Lang et al. (2007, 2011, 2014)</a:t>
            </a:r>
          </a:p>
        </p:txBody>
      </p:sp>
      <p:sp>
        <p:nvSpPr>
          <p:cNvPr id="102408" name="TextBox 6"/>
          <p:cNvSpPr txBox="1">
            <a:spLocks noChangeArrowheads="1"/>
          </p:cNvSpPr>
          <p:nvPr/>
        </p:nvSpPr>
        <p:spPr bwMode="auto">
          <a:xfrm>
            <a:off x="0" y="847725"/>
            <a:ext cx="3011488" cy="954088"/>
          </a:xfrm>
          <a:prstGeom prst="rect">
            <a:avLst/>
          </a:prstGeom>
          <a:noFill/>
          <a:ln w="9525">
            <a:noFill/>
            <a:miter lim="800000"/>
            <a:headEnd/>
            <a:tailEnd/>
          </a:ln>
        </p:spPr>
        <p:txBody>
          <a:bodyPr wrap="none">
            <a:prstTxWarp prst="textNoShape">
              <a:avLst/>
            </a:prstTxWarp>
            <a:spAutoFit/>
          </a:bodyPr>
          <a:lstStyle/>
          <a:p>
            <a:pPr defTabSz="457200"/>
            <a:r>
              <a:rPr lang="en-US" sz="1400" b="1" dirty="0">
                <a:solidFill>
                  <a:srgbClr val="000090"/>
                </a:solidFill>
                <a:latin typeface="Times New Roman" pitchFamily="12" charset="0"/>
                <a:ea typeface="Times New Roman" pitchFamily="12" charset="0"/>
                <a:cs typeface="Times New Roman" pitchFamily="12" charset="0"/>
              </a:rPr>
              <a:t>Buoyancy and P-Gradient</a:t>
            </a:r>
          </a:p>
          <a:p>
            <a:pPr defTabSz="457200"/>
            <a:r>
              <a:rPr lang="en-US" sz="1400" b="1" dirty="0">
                <a:solidFill>
                  <a:srgbClr val="000090"/>
                </a:solidFill>
                <a:latin typeface="Times New Roman" pitchFamily="12" charset="0"/>
                <a:ea typeface="Times New Roman" pitchFamily="12" charset="0"/>
                <a:cs typeface="Times New Roman" pitchFamily="12" charset="0"/>
              </a:rPr>
              <a:t>are 2 order larger than loading term.</a:t>
            </a:r>
          </a:p>
          <a:p>
            <a:pPr defTabSz="457200"/>
            <a:r>
              <a:rPr lang="en-US" sz="1400" b="1" dirty="0">
                <a:solidFill>
                  <a:srgbClr val="000090"/>
                </a:solidFill>
                <a:latin typeface="Times New Roman" pitchFamily="12" charset="0"/>
                <a:ea typeface="Times New Roman" pitchFamily="12" charset="0"/>
                <a:cs typeface="Times New Roman" pitchFamily="12" charset="0"/>
              </a:rPr>
              <a:t>But they are always in opposite sign</a:t>
            </a:r>
          </a:p>
          <a:p>
            <a:pPr defTabSz="457200"/>
            <a:r>
              <a:rPr lang="en-US" sz="1400" b="1" dirty="0">
                <a:solidFill>
                  <a:srgbClr val="000090"/>
                </a:solidFill>
                <a:latin typeface="Times New Roman" pitchFamily="12" charset="0"/>
                <a:ea typeface="Times New Roman" pitchFamily="12" charset="0"/>
                <a:cs typeface="Times New Roman" pitchFamily="12" charset="0"/>
              </a:rPr>
              <a:t>(Tao </a:t>
            </a:r>
            <a:r>
              <a:rPr lang="en-US" sz="1400" b="1" i="1" dirty="0">
                <a:solidFill>
                  <a:srgbClr val="000090"/>
                </a:solidFill>
                <a:latin typeface="Times New Roman" pitchFamily="12" charset="0"/>
                <a:ea typeface="Times New Roman" pitchFamily="12" charset="0"/>
                <a:cs typeface="Times New Roman" pitchFamily="12" charset="0"/>
              </a:rPr>
              <a:t>et al.</a:t>
            </a:r>
            <a:r>
              <a:rPr lang="en-US" sz="1400" b="1" dirty="0">
                <a:solidFill>
                  <a:srgbClr val="000090"/>
                </a:solidFill>
                <a:latin typeface="Times New Roman" pitchFamily="12" charset="0"/>
                <a:ea typeface="Times New Roman" pitchFamily="12" charset="0"/>
                <a:cs typeface="Times New Roman" pitchFamily="12" charset="0"/>
              </a:rPr>
              <a:t> 1995; JAS)</a:t>
            </a:r>
          </a:p>
        </p:txBody>
      </p:sp>
      <p:pic>
        <p:nvPicPr>
          <p:cNvPr id="102409" name="Picture 2"/>
          <p:cNvPicPr>
            <a:picLocks noChangeAspect="1" noChangeArrowheads="1"/>
          </p:cNvPicPr>
          <p:nvPr/>
        </p:nvPicPr>
        <p:blipFill>
          <a:blip r:embed="rId3"/>
          <a:srcRect/>
          <a:stretch>
            <a:fillRect/>
          </a:stretch>
        </p:blipFill>
        <p:spPr bwMode="auto">
          <a:xfrm>
            <a:off x="185738" y="-1588"/>
            <a:ext cx="708025" cy="703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10026.jpg"/>
          <p:cNvPicPr>
            <a:picLocks noGrp="1" noChangeAspect="1"/>
          </p:cNvPicPr>
          <p:nvPr>
            <p:ph idx="1"/>
          </p:nvPr>
        </p:nvPicPr>
        <p:blipFill>
          <a:blip r:embed="rId2"/>
          <a:srcRect l="-25905" r="-25905"/>
          <a:stretch>
            <a:fillRect/>
          </a:stretch>
        </p:blipFill>
        <p:spPr>
          <a:xfrm>
            <a:off x="-672851" y="750012"/>
            <a:ext cx="9301026" cy="5115206"/>
          </a:xfrm>
        </p:spPr>
      </p:pic>
      <p:sp>
        <p:nvSpPr>
          <p:cNvPr id="6" name="TextBox 5"/>
          <p:cNvSpPr txBox="1"/>
          <p:nvPr/>
        </p:nvSpPr>
        <p:spPr>
          <a:xfrm>
            <a:off x="1431399" y="6005122"/>
            <a:ext cx="5795427" cy="461665"/>
          </a:xfrm>
          <a:prstGeom prst="rect">
            <a:avLst/>
          </a:prstGeom>
          <a:noFill/>
        </p:spPr>
        <p:txBody>
          <a:bodyPr wrap="none" rtlCol="0">
            <a:spAutoFit/>
          </a:bodyPr>
          <a:lstStyle/>
          <a:p>
            <a:pPr defTabSz="457200"/>
            <a:r>
              <a:rPr lang="en-US" sz="2400" dirty="0">
                <a:solidFill>
                  <a:prstClr val="black"/>
                </a:solidFill>
                <a:latin typeface="Times New Roman"/>
                <a:cs typeface="Times New Roman"/>
              </a:rPr>
              <a:t>Tao et al. (1996): Cloud-radiation interaction.</a:t>
            </a:r>
          </a:p>
        </p:txBody>
      </p:sp>
      <p:sp>
        <p:nvSpPr>
          <p:cNvPr id="5" name="TextBox 4"/>
          <p:cNvSpPr txBox="1"/>
          <p:nvPr/>
        </p:nvSpPr>
        <p:spPr>
          <a:xfrm>
            <a:off x="2933764" y="226792"/>
            <a:ext cx="2787066" cy="523220"/>
          </a:xfrm>
          <a:prstGeom prst="rect">
            <a:avLst/>
          </a:prstGeom>
          <a:noFill/>
        </p:spPr>
        <p:txBody>
          <a:bodyPr wrap="none" rtlCol="0">
            <a:spAutoFit/>
          </a:bodyPr>
          <a:lstStyle/>
          <a:p>
            <a:pPr defTabSz="457200"/>
            <a:r>
              <a:rPr lang="en-US" sz="2800" dirty="0">
                <a:solidFill>
                  <a:prstClr val="black"/>
                </a:solidFill>
                <a:latin typeface="Times New Roman"/>
                <a:cs typeface="Times New Roman"/>
              </a:rPr>
              <a:t>Three Hypotheses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sz="2800" b="1" dirty="0" smtClean="0"/>
              <a:t>Weather Research and Forecasting (WRF) Model</a:t>
            </a:r>
            <a:endParaRPr lang="en-US" sz="2800" b="1" dirty="0"/>
          </a:p>
        </p:txBody>
      </p:sp>
      <p:sp>
        <p:nvSpPr>
          <p:cNvPr id="3" name="Content Placeholder 2"/>
          <p:cNvSpPr>
            <a:spLocks noGrp="1"/>
          </p:cNvSpPr>
          <p:nvPr>
            <p:ph idx="1"/>
          </p:nvPr>
        </p:nvSpPr>
        <p:spPr>
          <a:xfrm>
            <a:off x="152400" y="1295400"/>
            <a:ext cx="8839200" cy="5029200"/>
          </a:xfrm>
        </p:spPr>
        <p:txBody>
          <a:bodyPr>
            <a:normAutofit/>
          </a:bodyPr>
          <a:lstStyle/>
          <a:p>
            <a:r>
              <a:rPr lang="en-US" sz="2000" b="1" dirty="0" smtClean="0"/>
              <a:t>A community model jointly developed by NOAA, NCAR, NASA, DOD, and various universities</a:t>
            </a:r>
          </a:p>
          <a:p>
            <a:r>
              <a:rPr lang="en-US" sz="2000" b="1" dirty="0" smtClean="0"/>
              <a:t>Can be used for multiple scales of interest ranging from 10s of meters to global</a:t>
            </a:r>
          </a:p>
          <a:p>
            <a:r>
              <a:rPr lang="en-US" sz="2000" b="1" dirty="0" smtClean="0"/>
              <a:t>Contains many choices of boundary layer, surface layer, convection, microphysics, and radiation schemes</a:t>
            </a:r>
          </a:p>
          <a:p>
            <a:r>
              <a:rPr lang="en-US" sz="2000" b="1" dirty="0" smtClean="0"/>
              <a:t>Two major dynamic cores (Advanced Research WRF – ARW from NCAR;</a:t>
            </a:r>
          </a:p>
          <a:p>
            <a:pPr marL="0" indent="0">
              <a:buNone/>
            </a:pPr>
            <a:r>
              <a:rPr lang="en-US" sz="2000" b="1" dirty="0"/>
              <a:t>	</a:t>
            </a:r>
            <a:r>
              <a:rPr lang="en-US" sz="2000" b="1" dirty="0" smtClean="0"/>
              <a:t>Non-hydrostatic Mesoscale Model – NMM from NOAA).  NMM version is 	the basis for the operational North American Mesoscale (NAM) model 	and Rapid Refresh model</a:t>
            </a:r>
          </a:p>
          <a:p>
            <a:r>
              <a:rPr lang="en-US" sz="2000" b="1" dirty="0" smtClean="0"/>
              <a:t>Typically, analyses from larger-scale models are used for initial and boundary conditions</a:t>
            </a:r>
          </a:p>
          <a:p>
            <a:r>
              <a:rPr lang="en-US" sz="2000" b="1" dirty="0" smtClean="0"/>
              <a:t>WRF-</a:t>
            </a:r>
            <a:r>
              <a:rPr lang="en-US" sz="2000" b="1" dirty="0" err="1" smtClean="0"/>
              <a:t>Chem</a:t>
            </a:r>
            <a:r>
              <a:rPr lang="en-US" sz="2000" b="1" dirty="0" smtClean="0"/>
              <a:t> is a version that runs chemistry on-line with the meteorology</a:t>
            </a:r>
          </a:p>
          <a:p>
            <a:r>
              <a:rPr lang="en-US" sz="2000" b="1" dirty="0" smtClean="0"/>
              <a:t>NU-WRF (NASA Unified WRF) uses NASA-developed schemes for microphysics, aerosols, radiation, and land surface</a:t>
            </a:r>
          </a:p>
          <a:p>
            <a:endParaRPr lang="en-US" sz="2000" b="1" dirty="0"/>
          </a:p>
        </p:txBody>
      </p:sp>
    </p:spTree>
    <p:extLst>
      <p:ext uri="{BB962C8B-B14F-4D97-AF65-F5344CB8AC3E}">
        <p14:creationId xmlns:p14="http://schemas.microsoft.com/office/powerpoint/2010/main" val="1215559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4"/>
            <a:ext cx="7772400" cy="676275"/>
          </a:xfrm>
        </p:spPr>
        <p:txBody>
          <a:bodyPr>
            <a:normAutofit/>
          </a:bodyPr>
          <a:lstStyle/>
          <a:p>
            <a:pPr>
              <a:defRPr/>
            </a:pPr>
            <a:r>
              <a:rPr lang="en-US" sz="2800" b="1" i="1" dirty="0" smtClean="0">
                <a:solidFill>
                  <a:srgbClr val="0000FF"/>
                </a:solidFill>
                <a:latin typeface="Times New Roman"/>
              </a:rPr>
              <a:t>WRF Microphysics Schemes </a:t>
            </a:r>
            <a:endParaRPr lang="en-US" sz="2800" b="1" i="1" dirty="0">
              <a:solidFill>
                <a:srgbClr val="0000FF"/>
              </a:solidFill>
              <a:latin typeface="Times New Roman"/>
            </a:endParaRPr>
          </a:p>
        </p:txBody>
      </p:sp>
      <p:sp>
        <p:nvSpPr>
          <p:cNvPr id="75779" name="Subtitle 2"/>
          <p:cNvSpPr>
            <a:spLocks noGrp="1"/>
          </p:cNvSpPr>
          <p:nvPr>
            <p:ph type="subTitle" idx="1"/>
          </p:nvPr>
        </p:nvSpPr>
        <p:spPr>
          <a:xfrm>
            <a:off x="442734" y="1273176"/>
            <a:ext cx="8429625" cy="5378450"/>
          </a:xfrm>
        </p:spPr>
        <p:txBody>
          <a:bodyPr/>
          <a:lstStyle/>
          <a:p>
            <a:pPr algn="l"/>
            <a:r>
              <a:rPr lang="en-US" sz="2000" dirty="0" smtClean="0">
                <a:solidFill>
                  <a:schemeClr val="tx1"/>
                </a:solidFill>
                <a:latin typeface="Times New Roman" charset="0"/>
              </a:rPr>
              <a:t>Kessler scheme (Warm rain only)</a:t>
            </a:r>
          </a:p>
          <a:p>
            <a:pPr algn="l"/>
            <a:r>
              <a:rPr lang="en-US" sz="2000" dirty="0" smtClean="0">
                <a:solidFill>
                  <a:schemeClr val="tx1"/>
                </a:solidFill>
                <a:latin typeface="Times New Roman" charset="0"/>
              </a:rPr>
              <a:t>Purdue - Lin et al. scheme</a:t>
            </a:r>
          </a:p>
          <a:p>
            <a:pPr algn="l"/>
            <a:r>
              <a:rPr lang="en-US" sz="2000" dirty="0" smtClean="0">
                <a:solidFill>
                  <a:schemeClr val="tx1"/>
                </a:solidFill>
                <a:latin typeface="Times New Roman" charset="0"/>
              </a:rPr>
              <a:t>WSM 3-class simple ice scheme</a:t>
            </a:r>
          </a:p>
          <a:p>
            <a:pPr algn="l"/>
            <a:r>
              <a:rPr lang="en-US" sz="2000" dirty="0" smtClean="0">
                <a:solidFill>
                  <a:schemeClr val="tx1"/>
                </a:solidFill>
                <a:latin typeface="Times New Roman" charset="0"/>
              </a:rPr>
              <a:t>WSM 5-class scheme</a:t>
            </a:r>
          </a:p>
          <a:p>
            <a:pPr algn="l"/>
            <a:r>
              <a:rPr lang="en-US" sz="2000" dirty="0" smtClean="0">
                <a:solidFill>
                  <a:schemeClr val="tx1"/>
                </a:solidFill>
                <a:latin typeface="Times New Roman" charset="0"/>
              </a:rPr>
              <a:t>Ferrier (new Eta) microphysics</a:t>
            </a:r>
          </a:p>
          <a:p>
            <a:pPr algn="l"/>
            <a:r>
              <a:rPr lang="en-US" sz="2000" dirty="0" smtClean="0">
                <a:solidFill>
                  <a:schemeClr val="tx1"/>
                </a:solidFill>
                <a:latin typeface="Times New Roman" charset="0"/>
              </a:rPr>
              <a:t>WSM 6-class </a:t>
            </a:r>
            <a:r>
              <a:rPr lang="en-US" sz="2000" dirty="0" err="1" smtClean="0">
                <a:solidFill>
                  <a:schemeClr val="tx1"/>
                </a:solidFill>
                <a:latin typeface="Times New Roman" charset="0"/>
              </a:rPr>
              <a:t>graupel</a:t>
            </a:r>
            <a:r>
              <a:rPr lang="en-US" sz="2000" dirty="0" smtClean="0">
                <a:solidFill>
                  <a:schemeClr val="tx1"/>
                </a:solidFill>
                <a:latin typeface="Times New Roman" charset="0"/>
              </a:rPr>
              <a:t> scheme</a:t>
            </a:r>
          </a:p>
          <a:p>
            <a:pPr algn="l"/>
            <a:r>
              <a:rPr lang="en-US" sz="2000" b="1" dirty="0" smtClean="0">
                <a:solidFill>
                  <a:srgbClr val="0000FF"/>
                </a:solidFill>
                <a:latin typeface="Times New Roman" charset="0"/>
              </a:rPr>
              <a:t>Goddard GCE scheme* (Tao </a:t>
            </a:r>
            <a:r>
              <a:rPr lang="en-US" sz="2000" b="1" dirty="0" smtClean="0">
                <a:solidFill>
                  <a:srgbClr val="0000FF"/>
                </a:solidFill>
                <a:latin typeface="Times New Roman" charset="0"/>
              </a:rPr>
              <a:t>et </a:t>
            </a:r>
            <a:r>
              <a:rPr lang="en-US" sz="2000" b="1" dirty="0" smtClean="0">
                <a:solidFill>
                  <a:srgbClr val="0000FF"/>
                </a:solidFill>
                <a:latin typeface="Times New Roman" charset="0"/>
              </a:rPr>
              <a:t>al. 2003; Lang et al. 2007)</a:t>
            </a:r>
          </a:p>
          <a:p>
            <a:pPr algn="l"/>
            <a:r>
              <a:rPr lang="en-US" sz="2000" dirty="0" err="1" smtClean="0">
                <a:solidFill>
                  <a:schemeClr val="tx1"/>
                </a:solidFill>
                <a:latin typeface="Times New Roman" charset="0"/>
              </a:rPr>
              <a:t>Milbrandt-Yau</a:t>
            </a:r>
            <a:r>
              <a:rPr lang="en-US" sz="2000" dirty="0" smtClean="0">
                <a:solidFill>
                  <a:schemeClr val="tx1"/>
                </a:solidFill>
                <a:latin typeface="Times New Roman" charset="0"/>
              </a:rPr>
              <a:t> 2-moment (4ICE) scheme</a:t>
            </a:r>
          </a:p>
          <a:p>
            <a:pPr algn="l"/>
            <a:r>
              <a:rPr lang="en-US" sz="2000" dirty="0" smtClean="0">
                <a:solidFill>
                  <a:schemeClr val="tx1"/>
                </a:solidFill>
                <a:latin typeface="Times New Roman" charset="0"/>
              </a:rPr>
              <a:t>Morrison 2-moment scheme</a:t>
            </a:r>
          </a:p>
          <a:p>
            <a:pPr algn="l"/>
            <a:r>
              <a:rPr lang="en-US" sz="2000" dirty="0" smtClean="0">
                <a:solidFill>
                  <a:schemeClr val="tx1"/>
                </a:solidFill>
                <a:latin typeface="Times New Roman" charset="0"/>
              </a:rPr>
              <a:t>SBU-</a:t>
            </a:r>
            <a:r>
              <a:rPr lang="en-US" sz="2000" dirty="0" err="1" smtClean="0">
                <a:solidFill>
                  <a:schemeClr val="tx1"/>
                </a:solidFill>
                <a:latin typeface="Times New Roman" charset="0"/>
              </a:rPr>
              <a:t>YLin</a:t>
            </a:r>
            <a:r>
              <a:rPr lang="en-US" sz="2000" dirty="0" smtClean="0">
                <a:solidFill>
                  <a:schemeClr val="tx1"/>
                </a:solidFill>
                <a:latin typeface="Times New Roman" charset="0"/>
              </a:rPr>
              <a:t>, 5-class scheme</a:t>
            </a:r>
          </a:p>
          <a:p>
            <a:pPr algn="l"/>
            <a:r>
              <a:rPr lang="en-US" sz="2000" dirty="0" smtClean="0">
                <a:solidFill>
                  <a:schemeClr val="tx1"/>
                </a:solidFill>
                <a:latin typeface="Times New Roman" charset="0"/>
              </a:rPr>
              <a:t>WSM double moment, 5-class scheme</a:t>
            </a:r>
          </a:p>
          <a:p>
            <a:pPr algn="l"/>
            <a:r>
              <a:rPr lang="en-US" sz="2000" dirty="0" smtClean="0">
                <a:solidFill>
                  <a:schemeClr val="tx1"/>
                </a:solidFill>
                <a:latin typeface="Times New Roman" charset="0"/>
              </a:rPr>
              <a:t>WSM double moment, 6-class scheme</a:t>
            </a:r>
          </a:p>
          <a:p>
            <a:pPr algn="l"/>
            <a:r>
              <a:rPr lang="en-US" sz="2000" dirty="0" smtClean="0">
                <a:solidFill>
                  <a:schemeClr val="tx1"/>
                </a:solidFill>
                <a:latin typeface="Times New Roman" charset="0"/>
              </a:rPr>
              <a:t>Thompson scheme in V3.0</a:t>
            </a:r>
          </a:p>
          <a:p>
            <a:pPr algn="l"/>
            <a:r>
              <a:rPr lang="en-US" sz="2000" dirty="0" smtClean="0">
                <a:solidFill>
                  <a:schemeClr val="tx1"/>
                </a:solidFill>
                <a:latin typeface="Times New Roman" charset="0"/>
              </a:rPr>
              <a:t>Thompson </a:t>
            </a:r>
            <a:r>
              <a:rPr lang="en-US" sz="2000" dirty="0" err="1" smtClean="0">
                <a:solidFill>
                  <a:schemeClr val="tx1"/>
                </a:solidFill>
                <a:latin typeface="Times New Roman" charset="0"/>
              </a:rPr>
              <a:t>graupel</a:t>
            </a:r>
            <a:r>
              <a:rPr lang="en-US" sz="2000" dirty="0" smtClean="0">
                <a:solidFill>
                  <a:schemeClr val="tx1"/>
                </a:solidFill>
                <a:latin typeface="Times New Roman" charset="0"/>
              </a:rPr>
              <a:t> scheme (2-moment scheme in V3.1)</a:t>
            </a:r>
          </a:p>
        </p:txBody>
      </p:sp>
      <p:sp>
        <p:nvSpPr>
          <p:cNvPr id="75780" name="TextBox 5"/>
          <p:cNvSpPr txBox="1">
            <a:spLocks noChangeArrowheads="1"/>
          </p:cNvSpPr>
          <p:nvPr/>
        </p:nvSpPr>
        <p:spPr bwMode="auto">
          <a:xfrm>
            <a:off x="53975" y="6445249"/>
            <a:ext cx="392569"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dirty="0">
                <a:solidFill>
                  <a:prstClr val="black"/>
                </a:solidFill>
              </a:rPr>
              <a:t>32</a:t>
            </a:r>
          </a:p>
        </p:txBody>
      </p:sp>
      <p:sp>
        <p:nvSpPr>
          <p:cNvPr id="75781" name="TextBox 8"/>
          <p:cNvSpPr txBox="1">
            <a:spLocks noChangeArrowheads="1"/>
          </p:cNvSpPr>
          <p:nvPr/>
        </p:nvSpPr>
        <p:spPr bwMode="auto">
          <a:xfrm>
            <a:off x="4876805" y="3962401"/>
            <a:ext cx="4077376" cy="1292617"/>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dirty="0">
                <a:solidFill>
                  <a:prstClr val="black"/>
                </a:solidFill>
              </a:rPr>
              <a:t> </a:t>
            </a:r>
            <a:r>
              <a:rPr lang="en-US" sz="2000" b="1" dirty="0" smtClean="0">
                <a:solidFill>
                  <a:srgbClr val="0000FF"/>
                </a:solidFill>
                <a:latin typeface="Times New Roman" charset="0"/>
              </a:rPr>
              <a:t>*5 </a:t>
            </a:r>
            <a:r>
              <a:rPr lang="en-US" sz="2000" b="1" dirty="0">
                <a:solidFill>
                  <a:srgbClr val="0000FF"/>
                </a:solidFill>
                <a:latin typeface="Times New Roman" charset="0"/>
              </a:rPr>
              <a:t>options: Warm rain only, 2ICE, </a:t>
            </a:r>
          </a:p>
          <a:p>
            <a:pPr defTabSz="457200"/>
            <a:r>
              <a:rPr lang="en-US" sz="2000" b="1" dirty="0">
                <a:solidFill>
                  <a:srgbClr val="0000FF"/>
                </a:solidFill>
                <a:latin typeface="Times New Roman" charset="0"/>
              </a:rPr>
              <a:t>           3ICE-graupel, </a:t>
            </a:r>
            <a:r>
              <a:rPr lang="en-US" sz="2000" b="1" dirty="0" smtClean="0">
                <a:solidFill>
                  <a:srgbClr val="0000FF"/>
                </a:solidFill>
                <a:latin typeface="Times New Roman" charset="0"/>
              </a:rPr>
              <a:t>3ICE-hail, </a:t>
            </a:r>
          </a:p>
          <a:p>
            <a:pPr defTabSz="457200"/>
            <a:r>
              <a:rPr lang="en-US" sz="2000" b="1" dirty="0">
                <a:solidFill>
                  <a:srgbClr val="0000FF"/>
                </a:solidFill>
                <a:latin typeface="Times New Roman" charset="0"/>
              </a:rPr>
              <a:t>	 </a:t>
            </a:r>
            <a:r>
              <a:rPr lang="en-US" sz="2000" b="1" dirty="0" smtClean="0">
                <a:solidFill>
                  <a:srgbClr val="0000FF"/>
                </a:solidFill>
                <a:latin typeface="Times New Roman" charset="0"/>
              </a:rPr>
              <a:t>   4ICE</a:t>
            </a:r>
            <a:endParaRPr lang="en-US" sz="2000" dirty="0">
              <a:solidFill>
                <a:prstClr val="black"/>
              </a:solidFill>
              <a:latin typeface="Times New Roman" charset="0"/>
            </a:endParaRPr>
          </a:p>
          <a:p>
            <a:pPr defTabSz="457200"/>
            <a:endParaRPr lang="en-US" dirty="0">
              <a:solidFill>
                <a:prstClr val="black"/>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Outline</a:t>
            </a:r>
            <a:endParaRPr lang="en-US" sz="2800" b="1" dirty="0"/>
          </a:p>
        </p:txBody>
      </p:sp>
      <p:sp>
        <p:nvSpPr>
          <p:cNvPr id="3" name="Content Placeholder 2"/>
          <p:cNvSpPr>
            <a:spLocks noGrp="1"/>
          </p:cNvSpPr>
          <p:nvPr>
            <p:ph idx="1"/>
          </p:nvPr>
        </p:nvSpPr>
        <p:spPr>
          <a:xfrm>
            <a:off x="457200" y="1295400"/>
            <a:ext cx="8229600" cy="4525963"/>
          </a:xfrm>
        </p:spPr>
        <p:txBody>
          <a:bodyPr>
            <a:normAutofit/>
          </a:bodyPr>
          <a:lstStyle/>
          <a:p>
            <a:r>
              <a:rPr lang="en-US" sz="2000" b="1" dirty="0" smtClean="0"/>
              <a:t>Cloud-resolving models (CRM) – ingredients</a:t>
            </a:r>
          </a:p>
          <a:p>
            <a:pPr marL="0" indent="0">
              <a:buNone/>
            </a:pPr>
            <a:r>
              <a:rPr lang="en-US" sz="2000" b="1" dirty="0"/>
              <a:t>	</a:t>
            </a:r>
            <a:r>
              <a:rPr lang="en-US" sz="2000" b="1" dirty="0" smtClean="0"/>
              <a:t>Goddard Cumulus Ensemble (GCE) model</a:t>
            </a:r>
          </a:p>
          <a:p>
            <a:pPr marL="0" indent="0">
              <a:buNone/>
            </a:pPr>
            <a:r>
              <a:rPr lang="en-US" sz="2000" b="1" dirty="0"/>
              <a:t>	</a:t>
            </a:r>
            <a:r>
              <a:rPr lang="en-US" sz="2000" b="1" dirty="0" smtClean="0"/>
              <a:t>Weather Research and Forecasting (WRF) model</a:t>
            </a:r>
          </a:p>
          <a:p>
            <a:r>
              <a:rPr lang="en-US" sz="2000" b="1" dirty="0" smtClean="0"/>
              <a:t>Convective Parameterizations</a:t>
            </a:r>
          </a:p>
          <a:p>
            <a:r>
              <a:rPr lang="en-US" sz="2000" b="1" dirty="0" smtClean="0"/>
              <a:t>Multiscale Modeling Framework (MMF)</a:t>
            </a:r>
          </a:p>
          <a:p>
            <a:r>
              <a:rPr lang="en-US" sz="2000" b="1" dirty="0" smtClean="0"/>
              <a:t>Use of chemical tracers for convective transport</a:t>
            </a:r>
          </a:p>
          <a:p>
            <a:pPr marL="0" indent="0">
              <a:buNone/>
            </a:pPr>
            <a:r>
              <a:rPr lang="en-US" sz="2000" b="1" dirty="0"/>
              <a:t>	</a:t>
            </a:r>
            <a:r>
              <a:rPr lang="en-US" sz="2000" b="1" dirty="0" smtClean="0"/>
              <a:t>Mid-latitude storms</a:t>
            </a:r>
          </a:p>
          <a:p>
            <a:pPr marL="0" indent="0">
              <a:buNone/>
            </a:pPr>
            <a:r>
              <a:rPr lang="en-US" sz="2000" b="1" dirty="0"/>
              <a:t>	</a:t>
            </a:r>
            <a:r>
              <a:rPr lang="en-US" sz="2000" b="1" dirty="0" smtClean="0"/>
              <a:t>Tropical convection</a:t>
            </a:r>
          </a:p>
          <a:p>
            <a:r>
              <a:rPr lang="en-US" sz="2000" b="1" dirty="0" smtClean="0"/>
              <a:t>Lightning NO</a:t>
            </a:r>
            <a:r>
              <a:rPr lang="en-US" sz="2000" b="1" baseline="-25000" dirty="0" smtClean="0"/>
              <a:t>x</a:t>
            </a:r>
            <a:r>
              <a:rPr lang="en-US" sz="2000" b="1" dirty="0" smtClean="0"/>
              <a:t> production</a:t>
            </a:r>
            <a:endParaRPr lang="en-US" sz="2000" b="1" dirty="0"/>
          </a:p>
        </p:txBody>
      </p:sp>
    </p:spTree>
    <p:extLst>
      <p:ext uri="{BB962C8B-B14F-4D97-AF65-F5344CB8AC3E}">
        <p14:creationId xmlns:p14="http://schemas.microsoft.com/office/powerpoint/2010/main" val="530845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949" y="3919639"/>
            <a:ext cx="4392996" cy="2554513"/>
          </a:xfrm>
          <a:prstGeom prst="rect">
            <a:avLst/>
          </a:prstGeom>
        </p:spPr>
        <p:txBody>
          <a:bodyPr wrap="square" lIns="91407" tIns="45704" rIns="91407" bIns="45704">
            <a:spAutoFit/>
          </a:bodyPr>
          <a:lstStyle/>
          <a:p>
            <a:pPr marL="226935" indent="-226935" defTabSz="457200"/>
            <a:r>
              <a:rPr lang="en-US" sz="2000" dirty="0">
                <a:solidFill>
                  <a:prstClr val="black"/>
                </a:solidFill>
                <a:latin typeface="Times New Roman"/>
                <a:cs typeface="Times New Roman"/>
              </a:rPr>
              <a:t>Three nested domain (</a:t>
            </a:r>
            <a:r>
              <a:rPr lang="en-US" sz="2000" b="1" dirty="0">
                <a:solidFill>
                  <a:srgbClr val="0000FF"/>
                </a:solidFill>
                <a:latin typeface="Times New Roman"/>
                <a:cs typeface="Times New Roman"/>
              </a:rPr>
              <a:t>9km, 3km, 1km</a:t>
            </a:r>
            <a:r>
              <a:rPr lang="en-US" sz="2000" dirty="0">
                <a:solidFill>
                  <a:prstClr val="black"/>
                </a:solidFill>
                <a:latin typeface="Times New Roman"/>
                <a:cs typeface="Times New Roman"/>
              </a:rPr>
              <a:t>) with </a:t>
            </a:r>
            <a:r>
              <a:rPr lang="en-US" sz="2000" b="1" dirty="0">
                <a:solidFill>
                  <a:srgbClr val="0000FF"/>
                </a:solidFill>
                <a:latin typeface="Times New Roman"/>
                <a:cs typeface="Times New Roman"/>
              </a:rPr>
              <a:t>60 vertical layers</a:t>
            </a:r>
            <a:r>
              <a:rPr lang="en-US" sz="2000" dirty="0">
                <a:solidFill>
                  <a:prstClr val="black"/>
                </a:solidFill>
                <a:latin typeface="Times New Roman"/>
                <a:cs typeface="Times New Roman"/>
              </a:rPr>
              <a:t>.</a:t>
            </a:r>
          </a:p>
          <a:p>
            <a:pPr marL="226935" indent="-226935" defTabSz="457200"/>
            <a:r>
              <a:rPr lang="en-US" sz="2000" dirty="0">
                <a:solidFill>
                  <a:prstClr val="black"/>
                </a:solidFill>
                <a:latin typeface="Times New Roman"/>
                <a:cs typeface="Times New Roman"/>
              </a:rPr>
              <a:t>Physics: Goddard Microphysics scheme, </a:t>
            </a:r>
            <a:r>
              <a:rPr lang="en-US" sz="2000" dirty="0" err="1">
                <a:solidFill>
                  <a:prstClr val="black"/>
                </a:solidFill>
                <a:latin typeface="Times New Roman"/>
                <a:cs typeface="Times New Roman"/>
              </a:rPr>
              <a:t>Grell-Devenyi</a:t>
            </a:r>
            <a:r>
              <a:rPr lang="en-US" sz="2000" dirty="0">
                <a:solidFill>
                  <a:prstClr val="black"/>
                </a:solidFill>
                <a:latin typeface="Times New Roman"/>
                <a:cs typeface="Times New Roman"/>
              </a:rPr>
              <a:t> ensemble cumulus scheme, Goddard Radiation schemes, MYJ planetary boundary layer scheme, Noah surface scheme, Eta surface layer scheme.</a:t>
            </a:r>
          </a:p>
        </p:txBody>
      </p:sp>
      <p:sp>
        <p:nvSpPr>
          <p:cNvPr id="9" name="TextBox 8"/>
          <p:cNvSpPr txBox="1"/>
          <p:nvPr/>
        </p:nvSpPr>
        <p:spPr>
          <a:xfrm>
            <a:off x="894293" y="77683"/>
            <a:ext cx="7905613" cy="830964"/>
          </a:xfrm>
          <a:prstGeom prst="rect">
            <a:avLst/>
          </a:prstGeom>
          <a:noFill/>
        </p:spPr>
        <p:txBody>
          <a:bodyPr wrap="none" lIns="91407" tIns="45704" rIns="91407" bIns="45704" rtlCol="0">
            <a:spAutoFit/>
          </a:bodyPr>
          <a:lstStyle/>
          <a:p>
            <a:pPr algn="ctr" defTabSz="457200"/>
            <a:r>
              <a:rPr lang="en-US" sz="2400" b="1" dirty="0">
                <a:solidFill>
                  <a:srgbClr val="0000FF"/>
                </a:solidFill>
                <a:latin typeface="Times New Roman"/>
                <a:cs typeface="Times New Roman"/>
              </a:rPr>
              <a:t>MC3E – NASA GPM and DOE ASR Joint Field Campaign</a:t>
            </a:r>
          </a:p>
          <a:p>
            <a:pPr algn="ctr" defTabSz="457200"/>
            <a:r>
              <a:rPr lang="en-US" sz="2400" b="1" dirty="0">
                <a:solidFill>
                  <a:srgbClr val="0000FF"/>
                </a:solidFill>
                <a:latin typeface="Times New Roman"/>
                <a:cs typeface="Times New Roman"/>
              </a:rPr>
              <a:t>(April- June 2011)</a:t>
            </a:r>
          </a:p>
        </p:txBody>
      </p:sp>
      <p:graphicFrame>
        <p:nvGraphicFramePr>
          <p:cNvPr id="45058" name="Object 2"/>
          <p:cNvGraphicFramePr>
            <a:graphicFrameLocks noChangeAspect="1"/>
          </p:cNvGraphicFramePr>
          <p:nvPr/>
        </p:nvGraphicFramePr>
        <p:xfrm>
          <a:off x="4811619" y="1143189"/>
          <a:ext cx="3898040" cy="4939657"/>
        </p:xfrm>
        <a:graphic>
          <a:graphicData uri="http://schemas.openxmlformats.org/presentationml/2006/ole">
            <mc:AlternateContent xmlns:mc="http://schemas.openxmlformats.org/markup-compatibility/2006">
              <mc:Choice xmlns:v="urn:schemas-microsoft-com:vml" Requires="v">
                <p:oleObj spid="_x0000_s3086" name="Document" r:id="rId3" imgW="4470400" imgH="5676900" progId="Word.Document.8">
                  <p:embed/>
                </p:oleObj>
              </mc:Choice>
              <mc:Fallback>
                <p:oleObj name="Document" r:id="rId3" imgW="4470400" imgH="56769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619" y="1143189"/>
                        <a:ext cx="3898040" cy="49396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660246" y="6082846"/>
            <a:ext cx="4026179" cy="707886"/>
          </a:xfrm>
          <a:prstGeom prst="rect">
            <a:avLst/>
          </a:prstGeom>
          <a:noFill/>
        </p:spPr>
        <p:txBody>
          <a:bodyPr wrap="none" rtlCol="0">
            <a:spAutoFit/>
          </a:bodyPr>
          <a:lstStyle/>
          <a:p>
            <a:pPr algn="ctr" defTabSz="457200"/>
            <a:r>
              <a:rPr lang="en-US" sz="2200" b="1" i="1" dirty="0">
                <a:solidFill>
                  <a:prstClr val="black"/>
                </a:solidFill>
                <a:latin typeface="Times New Roman"/>
                <a:cs typeface="Times New Roman"/>
              </a:rPr>
              <a:t>NASA Unified WRF (NU-WRF)</a:t>
            </a:r>
          </a:p>
          <a:p>
            <a:pPr algn="ctr" defTabSz="457200"/>
            <a:r>
              <a:rPr lang="en-US" dirty="0">
                <a:solidFill>
                  <a:srgbClr val="0000FF"/>
                </a:solidFill>
                <a:latin typeface="Times New Roman"/>
                <a:cs typeface="Times New Roman"/>
              </a:rPr>
              <a:t>Blue box: Goddard Physical Packages</a:t>
            </a:r>
          </a:p>
        </p:txBody>
      </p:sp>
      <p:pic>
        <p:nvPicPr>
          <p:cNvPr id="10" name="Picture 9" descr="projection.jpg"/>
          <p:cNvPicPr/>
          <p:nvPr/>
        </p:nvPicPr>
        <p:blipFill>
          <a:blip r:embed="rId5"/>
          <a:srcRect b="3174"/>
          <a:stretch>
            <a:fillRect/>
          </a:stretch>
        </p:blipFill>
        <p:spPr bwMode="auto">
          <a:xfrm>
            <a:off x="541867" y="908647"/>
            <a:ext cx="3778176" cy="2833934"/>
          </a:xfrm>
          <a:prstGeom prst="rect">
            <a:avLst/>
          </a:prstGeom>
          <a:noFill/>
          <a:ln w="9525">
            <a:noFill/>
            <a:miter lim="800000"/>
            <a:headEnd/>
            <a:tailEnd/>
          </a:ln>
        </p:spPr>
      </p:pic>
      <p:sp>
        <p:nvSpPr>
          <p:cNvPr id="7" name="TextBox 6"/>
          <p:cNvSpPr txBox="1"/>
          <p:nvPr/>
        </p:nvSpPr>
        <p:spPr>
          <a:xfrm>
            <a:off x="0" y="6488668"/>
            <a:ext cx="392656" cy="338554"/>
          </a:xfrm>
          <a:prstGeom prst="rect">
            <a:avLst/>
          </a:prstGeom>
          <a:noFill/>
        </p:spPr>
        <p:txBody>
          <a:bodyPr wrap="none" rtlCol="0">
            <a:spAutoFit/>
          </a:bodyPr>
          <a:lstStyle/>
          <a:p>
            <a:pPr defTabSz="457200"/>
            <a:r>
              <a:rPr lang="en-US" sz="1600" dirty="0">
                <a:solidFill>
                  <a:prstClr val="black"/>
                </a:solidFill>
              </a:rPr>
              <a:t>27</a:t>
            </a:r>
          </a:p>
        </p:txBody>
      </p:sp>
    </p:spTree>
    <p:extLst>
      <p:ext uri="{BB962C8B-B14F-4D97-AF65-F5344CB8AC3E}">
        <p14:creationId xmlns:p14="http://schemas.microsoft.com/office/powerpoint/2010/main" val="523973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 15" descr="dbzdyn_gce3ice_20110520_1000.png"/>
          <p:cNvPicPr/>
          <p:nvPr/>
        </p:nvPicPr>
        <p:blipFill>
          <a:blip r:embed="rId2" cstate="print">
            <a:extLst>
              <a:ext uri="{28A0092B-C50C-407E-A947-70E740481C1C}">
                <a14:useLocalDpi xmlns:a14="http://schemas.microsoft.com/office/drawing/2010/main" val="0"/>
              </a:ext>
            </a:extLst>
          </a:blip>
          <a:stretch>
            <a:fillRect/>
          </a:stretch>
        </p:blipFill>
        <p:spPr>
          <a:xfrm>
            <a:off x="577041" y="1216802"/>
            <a:ext cx="2515235" cy="3350260"/>
          </a:xfrm>
          <a:prstGeom prst="rect">
            <a:avLst/>
          </a:prstGeom>
        </p:spPr>
      </p:pic>
      <p:pic>
        <p:nvPicPr>
          <p:cNvPr id="6" name="P 14" descr="vernmq_20110520_1000.png"/>
          <p:cNvPicPr/>
          <p:nvPr/>
        </p:nvPicPr>
        <p:blipFill>
          <a:blip r:embed="rId3" cstate="print">
            <a:extLst>
              <a:ext uri="{28A0092B-C50C-407E-A947-70E740481C1C}">
                <a14:useLocalDpi xmlns:a14="http://schemas.microsoft.com/office/drawing/2010/main" val="0"/>
              </a:ext>
            </a:extLst>
          </a:blip>
          <a:stretch>
            <a:fillRect/>
          </a:stretch>
        </p:blipFill>
        <p:spPr>
          <a:xfrm>
            <a:off x="3439563" y="1216802"/>
            <a:ext cx="2426335" cy="3384923"/>
          </a:xfrm>
          <a:prstGeom prst="rect">
            <a:avLst/>
          </a:prstGeom>
        </p:spPr>
      </p:pic>
      <p:sp>
        <p:nvSpPr>
          <p:cNvPr id="7" name="TextBox 6"/>
          <p:cNvSpPr txBox="1"/>
          <p:nvPr/>
        </p:nvSpPr>
        <p:spPr>
          <a:xfrm>
            <a:off x="7265521" y="662804"/>
            <a:ext cx="671979" cy="369332"/>
          </a:xfrm>
          <a:prstGeom prst="rect">
            <a:avLst/>
          </a:prstGeom>
          <a:noFill/>
        </p:spPr>
        <p:txBody>
          <a:bodyPr wrap="none" rtlCol="0">
            <a:spAutoFit/>
          </a:bodyPr>
          <a:lstStyle/>
          <a:p>
            <a:pPr algn="ctr" defTabSz="457200"/>
            <a:r>
              <a:rPr lang="en-US" dirty="0">
                <a:solidFill>
                  <a:prstClr val="black"/>
                </a:solidFill>
                <a:latin typeface="Times New Roman"/>
                <a:cs typeface="Times New Roman"/>
              </a:rPr>
              <a:t>4ICE </a:t>
            </a:r>
          </a:p>
        </p:txBody>
      </p:sp>
      <p:sp>
        <p:nvSpPr>
          <p:cNvPr id="8" name="TextBox 7"/>
          <p:cNvSpPr txBox="1"/>
          <p:nvPr/>
        </p:nvSpPr>
        <p:spPr>
          <a:xfrm>
            <a:off x="4468065" y="1520032"/>
            <a:ext cx="184666" cy="369332"/>
          </a:xfrm>
          <a:prstGeom prst="rect">
            <a:avLst/>
          </a:prstGeom>
          <a:noFill/>
        </p:spPr>
        <p:txBody>
          <a:bodyPr wrap="none" rtlCol="0">
            <a:spAutoFit/>
          </a:bodyPr>
          <a:lstStyle/>
          <a:p>
            <a:pPr defTabSz="457200"/>
            <a:endParaRPr lang="en-US" dirty="0">
              <a:solidFill>
                <a:prstClr val="black"/>
              </a:solidFill>
            </a:endParaRPr>
          </a:p>
        </p:txBody>
      </p:sp>
      <p:sp>
        <p:nvSpPr>
          <p:cNvPr id="9" name="TextBox 8"/>
          <p:cNvSpPr txBox="1"/>
          <p:nvPr/>
        </p:nvSpPr>
        <p:spPr>
          <a:xfrm>
            <a:off x="1078183" y="689035"/>
            <a:ext cx="1607644" cy="369332"/>
          </a:xfrm>
          <a:prstGeom prst="rect">
            <a:avLst/>
          </a:prstGeom>
          <a:noFill/>
        </p:spPr>
        <p:txBody>
          <a:bodyPr wrap="none" rtlCol="0">
            <a:spAutoFit/>
          </a:bodyPr>
          <a:lstStyle/>
          <a:p>
            <a:pPr algn="ctr" defTabSz="457200"/>
            <a:r>
              <a:rPr lang="en-US" dirty="0">
                <a:solidFill>
                  <a:prstClr val="black"/>
                </a:solidFill>
                <a:latin typeface="Times New Roman"/>
                <a:cs typeface="Times New Roman"/>
              </a:rPr>
              <a:t>3ICE - </a:t>
            </a:r>
            <a:r>
              <a:rPr lang="en-US" dirty="0" err="1">
                <a:solidFill>
                  <a:prstClr val="black"/>
                </a:solidFill>
                <a:latin typeface="Times New Roman"/>
                <a:cs typeface="Times New Roman"/>
              </a:rPr>
              <a:t>Graupel</a:t>
            </a:r>
            <a:endParaRPr lang="en-US" dirty="0">
              <a:solidFill>
                <a:prstClr val="black"/>
              </a:solidFill>
              <a:latin typeface="Times New Roman"/>
              <a:cs typeface="Times New Roman"/>
            </a:endParaRPr>
          </a:p>
        </p:txBody>
      </p:sp>
      <p:sp>
        <p:nvSpPr>
          <p:cNvPr id="10" name="TextBox 9"/>
          <p:cNvSpPr txBox="1"/>
          <p:nvPr/>
        </p:nvSpPr>
        <p:spPr>
          <a:xfrm>
            <a:off x="4110962" y="689035"/>
            <a:ext cx="1083537" cy="369332"/>
          </a:xfrm>
          <a:prstGeom prst="rect">
            <a:avLst/>
          </a:prstGeom>
          <a:noFill/>
        </p:spPr>
        <p:txBody>
          <a:bodyPr wrap="none" rtlCol="0">
            <a:spAutoFit/>
          </a:bodyPr>
          <a:lstStyle/>
          <a:p>
            <a:pPr defTabSz="457200"/>
            <a:r>
              <a:rPr lang="en-US" dirty="0">
                <a:solidFill>
                  <a:prstClr val="black"/>
                </a:solidFill>
                <a:latin typeface="Times New Roman"/>
                <a:cs typeface="Times New Roman"/>
              </a:rPr>
              <a:t>Observed</a:t>
            </a:r>
          </a:p>
        </p:txBody>
      </p:sp>
      <p:sp>
        <p:nvSpPr>
          <p:cNvPr id="12" name="Rectangle 11"/>
          <p:cNvSpPr/>
          <p:nvPr/>
        </p:nvSpPr>
        <p:spPr>
          <a:xfrm>
            <a:off x="0" y="4997949"/>
            <a:ext cx="3169750" cy="400110"/>
          </a:xfrm>
          <a:prstGeom prst="rect">
            <a:avLst/>
          </a:prstGeom>
        </p:spPr>
        <p:txBody>
          <a:bodyPr wrap="none">
            <a:spAutoFit/>
          </a:bodyPr>
          <a:lstStyle/>
          <a:p>
            <a:pPr defTabSz="457200"/>
            <a:r>
              <a:rPr lang="en-US" sz="2000" b="1" i="1" dirty="0">
                <a:solidFill>
                  <a:srgbClr val="0000FF"/>
                </a:solidFill>
                <a:latin typeface="Times New Roman"/>
                <a:cs typeface="Times New Roman"/>
              </a:rPr>
              <a:t>PDF – Rainfall Intensity  &gt;</a:t>
            </a:r>
          </a:p>
        </p:txBody>
      </p:sp>
      <p:sp>
        <p:nvSpPr>
          <p:cNvPr id="13" name="Rectangle 12"/>
          <p:cNvSpPr/>
          <p:nvPr/>
        </p:nvSpPr>
        <p:spPr>
          <a:xfrm>
            <a:off x="128992" y="5620774"/>
            <a:ext cx="2840109" cy="830997"/>
          </a:xfrm>
          <a:prstGeom prst="rect">
            <a:avLst/>
          </a:prstGeom>
        </p:spPr>
        <p:txBody>
          <a:bodyPr wrap="square">
            <a:spAutoFit/>
          </a:bodyPr>
          <a:lstStyle/>
          <a:p>
            <a:pPr defTabSz="457200"/>
            <a:r>
              <a:rPr lang="en-US" sz="1600" b="1" dirty="0">
                <a:solidFill>
                  <a:prstClr val="black"/>
                </a:solidFill>
                <a:latin typeface="Times New Roman"/>
                <a:cs typeface="Times New Roman"/>
              </a:rPr>
              <a:t>Both 4ICE and 3ICE-Hail simulated more heavy rainfall than 3ICE-Graupel</a:t>
            </a:r>
          </a:p>
        </p:txBody>
      </p:sp>
      <p:sp>
        <p:nvSpPr>
          <p:cNvPr id="14" name="TextBox 13"/>
          <p:cNvSpPr txBox="1"/>
          <p:nvPr/>
        </p:nvSpPr>
        <p:spPr>
          <a:xfrm>
            <a:off x="-8857" y="6451771"/>
            <a:ext cx="392656" cy="338554"/>
          </a:xfrm>
          <a:prstGeom prst="rect">
            <a:avLst/>
          </a:prstGeom>
          <a:noFill/>
        </p:spPr>
        <p:txBody>
          <a:bodyPr wrap="none" rtlCol="0">
            <a:spAutoFit/>
          </a:bodyPr>
          <a:lstStyle/>
          <a:p>
            <a:pPr defTabSz="457200"/>
            <a:r>
              <a:rPr lang="en-US" sz="1600" dirty="0">
                <a:solidFill>
                  <a:prstClr val="black"/>
                </a:solidFill>
              </a:rPr>
              <a:t>27</a:t>
            </a:r>
          </a:p>
        </p:txBody>
      </p:sp>
      <p:pic>
        <p:nvPicPr>
          <p:cNvPr id="16" name="Picture 15" descr="Macintosh HD:Users:diwu:Desktop:Screen Shot 2014-10-02 at 2.49.55 PM.png"/>
          <p:cNvPicPr/>
          <p:nvPr/>
        </p:nvPicPr>
        <p:blipFill>
          <a:blip r:embed="rId4">
            <a:extLst>
              <a:ext uri="{28A0092B-C50C-407E-A947-70E740481C1C}">
                <a14:useLocalDpi xmlns:a14="http://schemas.microsoft.com/office/drawing/2010/main" val="0"/>
              </a:ext>
            </a:extLst>
          </a:blip>
          <a:srcRect/>
          <a:stretch>
            <a:fillRect/>
          </a:stretch>
        </p:blipFill>
        <p:spPr bwMode="auto">
          <a:xfrm>
            <a:off x="2969101" y="4245560"/>
            <a:ext cx="6174899" cy="2612440"/>
          </a:xfrm>
          <a:prstGeom prst="rect">
            <a:avLst/>
          </a:prstGeom>
          <a:noFill/>
          <a:ln>
            <a:noFill/>
          </a:ln>
        </p:spPr>
      </p:pic>
      <p:pic>
        <p:nvPicPr>
          <p:cNvPr id="17" name="P 9" descr="dbzdyn_new4_20110520_1000.png"/>
          <p:cNvPicPr/>
          <p:nvPr/>
        </p:nvPicPr>
        <p:blipFill>
          <a:blip r:embed="rId5" cstate="print">
            <a:extLst>
              <a:ext uri="{28A0092B-C50C-407E-A947-70E740481C1C}">
                <a14:useLocalDpi xmlns:a14="http://schemas.microsoft.com/office/drawing/2010/main" val="0"/>
              </a:ext>
            </a:extLst>
          </a:blip>
          <a:stretch>
            <a:fillRect/>
          </a:stretch>
        </p:blipFill>
        <p:spPr>
          <a:xfrm>
            <a:off x="6179812" y="1216802"/>
            <a:ext cx="2826340" cy="3180499"/>
          </a:xfrm>
          <a:prstGeom prst="rect">
            <a:avLst/>
          </a:prstGeom>
        </p:spPr>
      </p:pic>
      <p:sp>
        <p:nvSpPr>
          <p:cNvPr id="18" name="TextBox 17"/>
          <p:cNvSpPr txBox="1"/>
          <p:nvPr/>
        </p:nvSpPr>
        <p:spPr>
          <a:xfrm>
            <a:off x="383800" y="0"/>
            <a:ext cx="8622352" cy="692497"/>
          </a:xfrm>
          <a:prstGeom prst="rect">
            <a:avLst/>
          </a:prstGeom>
          <a:noFill/>
        </p:spPr>
        <p:txBody>
          <a:bodyPr wrap="square" rtlCol="0">
            <a:spAutoFit/>
          </a:bodyPr>
          <a:lstStyle/>
          <a:p>
            <a:pPr defTabSz="457200"/>
            <a:r>
              <a:rPr lang="en-US" sz="1300" dirty="0">
                <a:solidFill>
                  <a:prstClr val="black"/>
                </a:solidFill>
                <a:latin typeface="Times New Roman"/>
                <a:cs typeface="Times New Roman"/>
              </a:rPr>
              <a:t>Tao, W.-K., D. Wu, S. Lang, J. </a:t>
            </a:r>
            <a:r>
              <a:rPr lang="en-US" sz="1300" dirty="0" err="1">
                <a:solidFill>
                  <a:prstClr val="black"/>
                </a:solidFill>
                <a:latin typeface="Times New Roman"/>
                <a:cs typeface="Times New Roman"/>
              </a:rPr>
              <a:t>Chern</a:t>
            </a:r>
            <a:r>
              <a:rPr lang="en-US" sz="1300" dirty="0">
                <a:solidFill>
                  <a:prstClr val="black"/>
                </a:solidFill>
                <a:latin typeface="Times New Roman"/>
                <a:cs typeface="Times New Roman"/>
              </a:rPr>
              <a:t>, A. </a:t>
            </a:r>
            <a:r>
              <a:rPr lang="en-US" sz="1300" dirty="0" err="1">
                <a:solidFill>
                  <a:prstClr val="black"/>
                </a:solidFill>
                <a:latin typeface="Times New Roman"/>
                <a:cs typeface="Times New Roman"/>
              </a:rPr>
              <a:t>Frridlind</a:t>
            </a:r>
            <a:r>
              <a:rPr lang="en-US" sz="1300" dirty="0">
                <a:solidFill>
                  <a:prstClr val="black"/>
                </a:solidFill>
                <a:latin typeface="Times New Roman"/>
                <a:cs typeface="Times New Roman"/>
              </a:rPr>
              <a:t>, C. Peters-</a:t>
            </a:r>
            <a:r>
              <a:rPr lang="en-US" sz="1300" dirty="0" err="1">
                <a:solidFill>
                  <a:prstClr val="black"/>
                </a:solidFill>
                <a:latin typeface="Times New Roman"/>
                <a:cs typeface="Times New Roman"/>
              </a:rPr>
              <a:t>Lidard</a:t>
            </a:r>
            <a:r>
              <a:rPr lang="en-US" sz="1300" dirty="0">
                <a:solidFill>
                  <a:prstClr val="black"/>
                </a:solidFill>
                <a:latin typeface="Times New Roman"/>
                <a:cs typeface="Times New Roman"/>
              </a:rPr>
              <a:t>, T. Matsui, 2015: High-resolution NU-WRF model simulations of MC3E deep convective-precipitation systems:  Part I:  Comparisons between Goddard microphysics schemes and observation. </a:t>
            </a:r>
            <a:r>
              <a:rPr lang="en-US" sz="1300" i="1" dirty="0">
                <a:solidFill>
                  <a:prstClr val="black"/>
                </a:solidFill>
                <a:latin typeface="Times New Roman"/>
                <a:cs typeface="Times New Roman"/>
              </a:rPr>
              <a:t>J. </a:t>
            </a:r>
            <a:r>
              <a:rPr lang="en-US" sz="1300" i="1" dirty="0" err="1">
                <a:solidFill>
                  <a:prstClr val="black"/>
                </a:solidFill>
                <a:latin typeface="Times New Roman"/>
                <a:cs typeface="Times New Roman"/>
              </a:rPr>
              <a:t>Geophys</a:t>
            </a:r>
            <a:r>
              <a:rPr lang="en-US" sz="1300" i="1" dirty="0">
                <a:solidFill>
                  <a:prstClr val="black"/>
                </a:solidFill>
                <a:latin typeface="Times New Roman"/>
                <a:cs typeface="Times New Roman"/>
              </a:rPr>
              <a:t>. Rev</a:t>
            </a:r>
            <a:r>
              <a:rPr lang="en-US" sz="1300" dirty="0">
                <a:solidFill>
                  <a:prstClr val="black"/>
                </a:solidFill>
                <a:latin typeface="Times New Roman"/>
                <a:cs typeface="Times New Roman"/>
              </a:rPr>
              <a:t>., (revised and submitted)</a:t>
            </a:r>
          </a:p>
        </p:txBody>
      </p:sp>
      <p:sp>
        <p:nvSpPr>
          <p:cNvPr id="15" name="TextBox 14"/>
          <p:cNvSpPr txBox="1"/>
          <p:nvPr/>
        </p:nvSpPr>
        <p:spPr>
          <a:xfrm>
            <a:off x="5865898" y="4459340"/>
            <a:ext cx="1146868" cy="738664"/>
          </a:xfrm>
          <a:prstGeom prst="rect">
            <a:avLst/>
          </a:prstGeom>
          <a:noFill/>
        </p:spPr>
        <p:txBody>
          <a:bodyPr wrap="none" rtlCol="0">
            <a:spAutoFit/>
          </a:bodyPr>
          <a:lstStyle/>
          <a:p>
            <a:pPr defTabSz="457200"/>
            <a:r>
              <a:rPr lang="en-US" sz="1400" dirty="0">
                <a:solidFill>
                  <a:prstClr val="black"/>
                </a:solidFill>
                <a:latin typeface="Times New Roman"/>
                <a:cs typeface="Times New Roman"/>
              </a:rPr>
              <a:t>Black: </a:t>
            </a:r>
            <a:r>
              <a:rPr lang="en-US" sz="1400" dirty="0" err="1">
                <a:solidFill>
                  <a:prstClr val="black"/>
                </a:solidFill>
                <a:latin typeface="Times New Roman"/>
                <a:cs typeface="Times New Roman"/>
              </a:rPr>
              <a:t>Obs</a:t>
            </a:r>
            <a:endParaRPr lang="en-US" sz="1400" dirty="0">
              <a:solidFill>
                <a:prstClr val="black"/>
              </a:solidFill>
              <a:latin typeface="Times New Roman"/>
              <a:cs typeface="Times New Roman"/>
            </a:endParaRPr>
          </a:p>
          <a:p>
            <a:pPr defTabSz="457200"/>
            <a:r>
              <a:rPr lang="en-US" sz="1400" dirty="0">
                <a:solidFill>
                  <a:prstClr val="black"/>
                </a:solidFill>
                <a:latin typeface="Times New Roman"/>
                <a:cs typeface="Times New Roman"/>
              </a:rPr>
              <a:t>Red: </a:t>
            </a:r>
            <a:r>
              <a:rPr lang="en-US" sz="1400" dirty="0" err="1">
                <a:solidFill>
                  <a:prstClr val="black"/>
                </a:solidFill>
                <a:latin typeface="Times New Roman"/>
                <a:cs typeface="Times New Roman"/>
              </a:rPr>
              <a:t>Graupel</a:t>
            </a:r>
            <a:endParaRPr lang="en-US" sz="1400" dirty="0">
              <a:solidFill>
                <a:prstClr val="black"/>
              </a:solidFill>
              <a:latin typeface="Times New Roman"/>
              <a:cs typeface="Times New Roman"/>
            </a:endParaRPr>
          </a:p>
          <a:p>
            <a:pPr defTabSz="457200"/>
            <a:r>
              <a:rPr lang="en-US" sz="1400" dirty="0">
                <a:solidFill>
                  <a:prstClr val="black"/>
                </a:solidFill>
                <a:latin typeface="Times New Roman"/>
                <a:cs typeface="Times New Roman"/>
              </a:rPr>
              <a:t>Blue: 4ICE</a:t>
            </a:r>
          </a:p>
        </p:txBody>
      </p:sp>
      <p:sp>
        <p:nvSpPr>
          <p:cNvPr id="19" name="TextBox 18"/>
          <p:cNvSpPr txBox="1"/>
          <p:nvPr/>
        </p:nvSpPr>
        <p:spPr>
          <a:xfrm>
            <a:off x="4110962" y="3673795"/>
            <a:ext cx="1096274" cy="584776"/>
          </a:xfrm>
          <a:prstGeom prst="rect">
            <a:avLst/>
          </a:prstGeom>
          <a:noFill/>
        </p:spPr>
        <p:txBody>
          <a:bodyPr wrap="none" rtlCol="0">
            <a:spAutoFit/>
          </a:bodyPr>
          <a:lstStyle/>
          <a:p>
            <a:pPr algn="ctr" defTabSz="457200"/>
            <a:r>
              <a:rPr lang="en-US" sz="1600" dirty="0">
                <a:solidFill>
                  <a:srgbClr val="0000FF"/>
                </a:solidFill>
                <a:latin typeface="Times New Roman"/>
                <a:cs typeface="Times New Roman"/>
              </a:rPr>
              <a:t>W-velocity </a:t>
            </a:r>
          </a:p>
          <a:p>
            <a:pPr algn="ctr" defTabSz="457200"/>
            <a:r>
              <a:rPr lang="en-US" sz="1600" dirty="0">
                <a:solidFill>
                  <a:srgbClr val="0000FF"/>
                </a:solidFill>
                <a:latin typeface="Times New Roman"/>
                <a:cs typeface="Times New Roman"/>
              </a:rPr>
              <a:t>Cool Pool</a:t>
            </a:r>
          </a:p>
        </p:txBody>
      </p:sp>
    </p:spTree>
    <p:extLst>
      <p:ext uri="{BB962C8B-B14F-4D97-AF65-F5344CB8AC3E}">
        <p14:creationId xmlns:p14="http://schemas.microsoft.com/office/powerpoint/2010/main" val="2532560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diwu:Desktop:Screen Shot 2015-02-04 at 3.19.16 PM.png"/>
          <p:cNvPicPr/>
          <p:nvPr/>
        </p:nvPicPr>
        <p:blipFill>
          <a:blip r:embed="rId2">
            <a:extLst>
              <a:ext uri="{28A0092B-C50C-407E-A947-70E740481C1C}">
                <a14:useLocalDpi xmlns:a14="http://schemas.microsoft.com/office/drawing/2010/main" val="0"/>
              </a:ext>
            </a:extLst>
          </a:blip>
          <a:srcRect/>
          <a:stretch>
            <a:fillRect/>
          </a:stretch>
        </p:blipFill>
        <p:spPr bwMode="auto">
          <a:xfrm>
            <a:off x="778152" y="803750"/>
            <a:ext cx="7405019" cy="5690893"/>
          </a:xfrm>
          <a:prstGeom prst="rect">
            <a:avLst/>
          </a:prstGeom>
          <a:noFill/>
          <a:ln>
            <a:noFill/>
          </a:ln>
        </p:spPr>
      </p:pic>
      <p:sp>
        <p:nvSpPr>
          <p:cNvPr id="5" name="TextBox 4"/>
          <p:cNvSpPr txBox="1"/>
          <p:nvPr/>
        </p:nvSpPr>
        <p:spPr>
          <a:xfrm>
            <a:off x="0" y="6494643"/>
            <a:ext cx="617739" cy="338554"/>
          </a:xfrm>
          <a:prstGeom prst="rect">
            <a:avLst/>
          </a:prstGeom>
          <a:noFill/>
        </p:spPr>
        <p:txBody>
          <a:bodyPr wrap="square" rtlCol="0">
            <a:spAutoFit/>
          </a:bodyPr>
          <a:lstStyle/>
          <a:p>
            <a:pPr defTabSz="457200"/>
            <a:r>
              <a:rPr lang="en-US" sz="1600" dirty="0">
                <a:solidFill>
                  <a:prstClr val="black"/>
                </a:solidFill>
              </a:rPr>
              <a:t>29</a:t>
            </a:r>
          </a:p>
        </p:txBody>
      </p:sp>
      <p:sp>
        <p:nvSpPr>
          <p:cNvPr id="6" name="Rectangle 5"/>
          <p:cNvSpPr/>
          <p:nvPr/>
        </p:nvSpPr>
        <p:spPr>
          <a:xfrm>
            <a:off x="1112353" y="197410"/>
            <a:ext cx="6395776" cy="461665"/>
          </a:xfrm>
          <a:prstGeom prst="rect">
            <a:avLst/>
          </a:prstGeom>
        </p:spPr>
        <p:txBody>
          <a:bodyPr wrap="square">
            <a:spAutoFit/>
          </a:bodyPr>
          <a:lstStyle/>
          <a:p>
            <a:pPr defTabSz="457200"/>
            <a:r>
              <a:rPr lang="en-US" sz="2400" dirty="0">
                <a:solidFill>
                  <a:prstClr val="black"/>
                </a:solidFill>
                <a:latin typeface="Times New Roman"/>
                <a:cs typeface="Times New Roman"/>
              </a:rPr>
              <a:t>Contoured Frequency Altitude Diagrams (CFADs)</a:t>
            </a:r>
            <a:endParaRPr lang="en-US" sz="2400" dirty="0">
              <a:solidFill>
                <a:prstClr val="black"/>
              </a:solidFill>
            </a:endParaRPr>
          </a:p>
        </p:txBody>
      </p:sp>
    </p:spTree>
    <p:extLst>
      <p:ext uri="{BB962C8B-B14F-4D97-AF65-F5344CB8AC3E}">
        <p14:creationId xmlns:p14="http://schemas.microsoft.com/office/powerpoint/2010/main" val="424180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2800" b="1" dirty="0" smtClean="0"/>
              <a:t>Convective Parameterizations</a:t>
            </a:r>
            <a:endParaRPr lang="en-US" sz="2800" b="1" dirty="0"/>
          </a:p>
        </p:txBody>
      </p:sp>
      <p:sp>
        <p:nvSpPr>
          <p:cNvPr id="3" name="Content Placeholder 2"/>
          <p:cNvSpPr>
            <a:spLocks noGrp="1"/>
          </p:cNvSpPr>
          <p:nvPr>
            <p:ph idx="1"/>
          </p:nvPr>
        </p:nvSpPr>
        <p:spPr>
          <a:xfrm>
            <a:off x="152400" y="1219200"/>
            <a:ext cx="8839200" cy="5638800"/>
          </a:xfrm>
        </p:spPr>
        <p:txBody>
          <a:bodyPr>
            <a:normAutofit/>
          </a:bodyPr>
          <a:lstStyle/>
          <a:p>
            <a:r>
              <a:rPr lang="en-US" sz="2000" b="1" dirty="0" smtClean="0"/>
              <a:t>Convection cannot be resolved in most regional and global models (grid size 4 km or greater) and is considered a “sub-grid-scale process” that has to be parameterized in terms of grid-scale variables.</a:t>
            </a:r>
          </a:p>
          <a:p>
            <a:r>
              <a:rPr lang="en-US" sz="2000" b="1" dirty="0" smtClean="0"/>
              <a:t>Convective parameterizations must account for static stability of the temperature profile, convective available potential energy (CAPE), convective inhibition (CIN), latent heat release during convection, entrainment of drier air into convection, evaporative cooling, liquid water load, and compensating subsidence.</a:t>
            </a:r>
          </a:p>
          <a:p>
            <a:r>
              <a:rPr lang="en-US" sz="2000" b="1" dirty="0" smtClean="0"/>
              <a:t>Types of convective parameterizations:</a:t>
            </a:r>
          </a:p>
          <a:p>
            <a:pPr marL="457200" indent="-457200">
              <a:buAutoNum type="arabicParenR"/>
            </a:pPr>
            <a:r>
              <a:rPr lang="en-US" sz="2000" b="1" dirty="0" smtClean="0"/>
              <a:t>Shallow convection scheme – Used for fair weather cumulus and stratocumulus </a:t>
            </a:r>
          </a:p>
          <a:p>
            <a:pPr marL="457200" indent="-457200">
              <a:buAutoNum type="arabicParenR"/>
            </a:pPr>
            <a:r>
              <a:rPr lang="en-US" sz="2000" b="1" dirty="0" smtClean="0"/>
              <a:t>Deep convection scheme – Used for cumulus </a:t>
            </a:r>
            <a:r>
              <a:rPr lang="en-US" sz="2000" b="1" dirty="0" err="1" smtClean="0"/>
              <a:t>congestus</a:t>
            </a:r>
            <a:r>
              <a:rPr lang="en-US" sz="2000" b="1" dirty="0" smtClean="0"/>
              <a:t> and cumulonimbus convection</a:t>
            </a:r>
          </a:p>
        </p:txBody>
      </p:sp>
    </p:spTree>
    <p:extLst>
      <p:ext uri="{BB962C8B-B14F-4D97-AF65-F5344CB8AC3E}">
        <p14:creationId xmlns:p14="http://schemas.microsoft.com/office/powerpoint/2010/main" val="4179174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Deep Convective Parameterizations</a:t>
            </a:r>
            <a:endParaRPr lang="en-US" sz="2800" b="1" dirty="0"/>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sz="2200" b="1" dirty="0" err="1"/>
              <a:t>Anthes-Kuo</a:t>
            </a:r>
            <a:r>
              <a:rPr lang="en-US" sz="2200" b="1" dirty="0"/>
              <a:t> scheme – latent heat release dependent on horizontal </a:t>
            </a:r>
            <a:r>
              <a:rPr lang="en-US" sz="2200" b="1" dirty="0" smtClean="0"/>
              <a:t>	moisture convergence</a:t>
            </a:r>
            <a:endParaRPr lang="en-US" sz="2200" b="1" dirty="0"/>
          </a:p>
          <a:p>
            <a:pPr marL="0" indent="0">
              <a:buNone/>
            </a:pPr>
            <a:r>
              <a:rPr lang="en-US" sz="2200" b="1" dirty="0"/>
              <a:t>Betts-Miller scheme – convective adjustment scheme – temp and </a:t>
            </a:r>
            <a:r>
              <a:rPr lang="en-US" sz="2200" b="1" dirty="0" smtClean="0"/>
              <a:t>	humidity profiles </a:t>
            </a:r>
            <a:r>
              <a:rPr lang="en-US" sz="2200" b="1" dirty="0"/>
              <a:t>are nudged toward assumed </a:t>
            </a:r>
            <a:r>
              <a:rPr lang="en-US" sz="2200" b="1" dirty="0" smtClean="0"/>
              <a:t>post-	convective </a:t>
            </a:r>
            <a:r>
              <a:rPr lang="en-US" sz="2200" b="1" dirty="0"/>
              <a:t>profiles</a:t>
            </a:r>
          </a:p>
          <a:p>
            <a:pPr marL="0" indent="0">
              <a:buNone/>
            </a:pPr>
            <a:r>
              <a:rPr lang="en-US" sz="2200" b="1" dirty="0"/>
              <a:t>Arakawa-Schubert and </a:t>
            </a:r>
            <a:r>
              <a:rPr lang="en-US" sz="2200" b="1" dirty="0" err="1"/>
              <a:t>Grell</a:t>
            </a:r>
            <a:r>
              <a:rPr lang="en-US" sz="2200" b="1" dirty="0"/>
              <a:t> schemes – destabilization due to </a:t>
            </a:r>
            <a:r>
              <a:rPr lang="en-US" sz="2200" b="1" dirty="0" smtClean="0"/>
              <a:t>large-	scale </a:t>
            </a:r>
            <a:r>
              <a:rPr lang="en-US" sz="2200" b="1" dirty="0"/>
              <a:t>forcing used to estimate the amount of latent heat by </a:t>
            </a:r>
            <a:r>
              <a:rPr lang="en-US" sz="2200" b="1" dirty="0" smtClean="0"/>
              <a:t>	convection.  </a:t>
            </a:r>
            <a:r>
              <a:rPr lang="en-US" sz="2200" b="1" dirty="0" err="1" smtClean="0"/>
              <a:t>Grell</a:t>
            </a:r>
            <a:r>
              <a:rPr lang="en-US" sz="2200" b="1" dirty="0" smtClean="0"/>
              <a:t> scheme assumes a single cloud; Arakawa-	Schubert schemes assumes a population of clouds of 	different heights</a:t>
            </a:r>
          </a:p>
          <a:p>
            <a:pPr marL="0" indent="0">
              <a:buNone/>
            </a:pPr>
            <a:r>
              <a:rPr lang="en-US" sz="2200" b="1" dirty="0" err="1" smtClean="0"/>
              <a:t>Kain</a:t>
            </a:r>
            <a:r>
              <a:rPr lang="en-US" sz="2200" b="1" dirty="0" smtClean="0"/>
              <a:t>-Fritsch and Fritsch-</a:t>
            </a:r>
            <a:r>
              <a:rPr lang="en-US" sz="2200" b="1" dirty="0" err="1" smtClean="0"/>
              <a:t>Chappel</a:t>
            </a:r>
            <a:r>
              <a:rPr lang="en-US" sz="2200" b="1" dirty="0" smtClean="0"/>
              <a:t> schemes – magnitude and duration 	of convection needed to remove a specified fraction of CAPE 	from the model sounding</a:t>
            </a:r>
            <a:endParaRPr lang="en-US" sz="2200" b="1" dirty="0"/>
          </a:p>
          <a:p>
            <a:endParaRPr lang="en-US" b="1" dirty="0"/>
          </a:p>
          <a:p>
            <a:endParaRPr lang="en-US" dirty="0"/>
          </a:p>
        </p:txBody>
      </p:sp>
    </p:spTree>
    <p:extLst>
      <p:ext uri="{BB962C8B-B14F-4D97-AF65-F5344CB8AC3E}">
        <p14:creationId xmlns:p14="http://schemas.microsoft.com/office/powerpoint/2010/main" val="47907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
            <a:ext cx="8229600" cy="830580"/>
          </a:xfrm>
        </p:spPr>
        <p:txBody>
          <a:bodyPr>
            <a:normAutofit/>
          </a:bodyPr>
          <a:lstStyle/>
          <a:p>
            <a:r>
              <a:rPr lang="en-US" sz="2800" b="1" dirty="0" smtClean="0"/>
              <a:t>List of Convective Parameterization Schemes in WRF</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0158925"/>
              </p:ext>
            </p:extLst>
          </p:nvPr>
        </p:nvGraphicFramePr>
        <p:xfrm>
          <a:off x="3048000" y="685800"/>
          <a:ext cx="2971799" cy="6108802"/>
        </p:xfrm>
        <a:graphic>
          <a:graphicData uri="http://schemas.openxmlformats.org/drawingml/2006/table">
            <a:tbl>
              <a:tblPr firstRow="1" firstCol="1" bandRow="1">
                <a:tableStyleId>{5C22544A-7EE6-4342-B048-85BDC9FD1C3A}</a:tableStyleId>
              </a:tblPr>
              <a:tblGrid>
                <a:gridCol w="2971799"/>
              </a:tblGrid>
              <a:tr h="221818">
                <a:tc>
                  <a:txBody>
                    <a:bodyPr/>
                    <a:lstStyle/>
                    <a:p>
                      <a:pPr marL="0" marR="0" algn="ctr">
                        <a:lnSpc>
                          <a:spcPct val="115000"/>
                        </a:lnSpc>
                        <a:spcBef>
                          <a:spcPts val="0"/>
                        </a:spcBef>
                        <a:spcAft>
                          <a:spcPts val="0"/>
                        </a:spcAft>
                      </a:pPr>
                      <a:r>
                        <a:rPr lang="en-US" sz="800" dirty="0" err="1">
                          <a:effectLst/>
                        </a:rPr>
                        <a:t>Kain</a:t>
                      </a:r>
                      <a:r>
                        <a:rPr lang="en-US" sz="800" dirty="0">
                          <a:effectLst/>
                        </a:rPr>
                        <a:t>–Fritsch Scheme</a:t>
                      </a:r>
                      <a:endParaRPr lang="en-US" sz="800" dirty="0">
                        <a:effectLst/>
                        <a:latin typeface="Calibri"/>
                        <a:ea typeface="Calibri"/>
                        <a:cs typeface="Times New Roman"/>
                      </a:endParaRPr>
                    </a:p>
                  </a:txBody>
                  <a:tcPr marL="32604" marR="32604" marT="32604" marB="32604" anchor="ctr"/>
                </a:tc>
              </a:tr>
              <a:tr h="677980">
                <a:tc>
                  <a:txBody>
                    <a:bodyPr/>
                    <a:lstStyle/>
                    <a:p>
                      <a:pPr marL="0" marR="0" algn="ctr">
                        <a:lnSpc>
                          <a:spcPct val="115000"/>
                        </a:lnSpc>
                        <a:spcBef>
                          <a:spcPts val="0"/>
                        </a:spcBef>
                        <a:spcAft>
                          <a:spcPts val="0"/>
                        </a:spcAft>
                      </a:pPr>
                      <a:r>
                        <a:rPr lang="en-US" sz="800" dirty="0">
                          <a:effectLst/>
                        </a:rPr>
                        <a:t>Moisture–advection–based Trigger for </a:t>
                      </a:r>
                      <a:r>
                        <a:rPr lang="en-US" sz="800" dirty="0" err="1">
                          <a:effectLst/>
                        </a:rPr>
                        <a:t>Kain</a:t>
                      </a:r>
                      <a:r>
                        <a:rPr lang="en-US" sz="800" dirty="0">
                          <a:effectLst/>
                        </a:rPr>
                        <a:t>–Fritsch Cumulus Scheme</a:t>
                      </a:r>
                      <a:endParaRPr lang="en-US" sz="800" dirty="0">
                        <a:effectLst/>
                        <a:latin typeface="Calibri"/>
                        <a:ea typeface="Calibri"/>
                        <a:cs typeface="Times New Roman"/>
                      </a:endParaRPr>
                    </a:p>
                  </a:txBody>
                  <a:tcPr marL="32604" marR="32604" marT="32604" marB="32604" anchor="ctr"/>
                </a:tc>
              </a:tr>
              <a:tr h="874333">
                <a:tc>
                  <a:txBody>
                    <a:bodyPr/>
                    <a:lstStyle/>
                    <a:p>
                      <a:pPr marL="0" marR="0" algn="ctr">
                        <a:lnSpc>
                          <a:spcPct val="115000"/>
                        </a:lnSpc>
                        <a:spcBef>
                          <a:spcPts val="0"/>
                        </a:spcBef>
                        <a:spcAft>
                          <a:spcPts val="0"/>
                        </a:spcAft>
                      </a:pPr>
                      <a:r>
                        <a:rPr lang="en-US" sz="800" dirty="0">
                          <a:effectLst/>
                        </a:rPr>
                        <a:t>RH–dependent Additional Perturbation to option 1 for the </a:t>
                      </a:r>
                      <a:r>
                        <a:rPr lang="en-US" sz="800" dirty="0" err="1">
                          <a:effectLst/>
                        </a:rPr>
                        <a:t>Kain</a:t>
                      </a:r>
                      <a:r>
                        <a:rPr lang="en-US" sz="800" dirty="0">
                          <a:effectLst/>
                        </a:rPr>
                        <a:t>-Fritsch Scheme</a:t>
                      </a:r>
                      <a:endParaRPr lang="en-US" sz="800" dirty="0">
                        <a:effectLst/>
                        <a:latin typeface="Calibri"/>
                        <a:ea typeface="Calibri"/>
                        <a:cs typeface="Times New Roman"/>
                      </a:endParaRPr>
                    </a:p>
                  </a:txBody>
                  <a:tcPr marL="32604" marR="32604" marT="32604" marB="32604" anchor="ctr"/>
                </a:tc>
              </a:tr>
              <a:tr h="481630">
                <a:tc>
                  <a:txBody>
                    <a:bodyPr/>
                    <a:lstStyle/>
                    <a:p>
                      <a:pPr marL="0" marR="0" algn="ctr">
                        <a:lnSpc>
                          <a:spcPct val="115000"/>
                        </a:lnSpc>
                        <a:spcBef>
                          <a:spcPts val="0"/>
                        </a:spcBef>
                        <a:spcAft>
                          <a:spcPts val="0"/>
                        </a:spcAft>
                      </a:pPr>
                      <a:r>
                        <a:rPr lang="en-US" sz="800">
                          <a:effectLst/>
                        </a:rPr>
                        <a:t>Betts–Miller–Janjic Scheme</a:t>
                      </a:r>
                      <a:endParaRPr lang="en-US" sz="800">
                        <a:effectLst/>
                        <a:latin typeface="Calibri"/>
                        <a:ea typeface="Calibri"/>
                        <a:cs typeface="Times New Roman"/>
                      </a:endParaRPr>
                    </a:p>
                  </a:txBody>
                  <a:tcPr marL="32604" marR="32604" marT="32604" marB="32604" anchor="ctr"/>
                </a:tc>
              </a:tr>
              <a:tr h="481630">
                <a:tc>
                  <a:txBody>
                    <a:bodyPr/>
                    <a:lstStyle/>
                    <a:p>
                      <a:pPr marL="0" marR="0" algn="ctr">
                        <a:lnSpc>
                          <a:spcPct val="115000"/>
                        </a:lnSpc>
                        <a:spcBef>
                          <a:spcPts val="0"/>
                        </a:spcBef>
                        <a:spcAft>
                          <a:spcPts val="0"/>
                        </a:spcAft>
                      </a:pPr>
                      <a:r>
                        <a:rPr lang="en-US" sz="800" dirty="0" err="1">
                          <a:effectLst/>
                        </a:rPr>
                        <a:t>Grell</a:t>
                      </a:r>
                      <a:r>
                        <a:rPr lang="en-US" sz="800" dirty="0">
                          <a:effectLst/>
                        </a:rPr>
                        <a:t>–Freitas Ensemble Scheme</a:t>
                      </a:r>
                      <a:endParaRPr lang="en-US" sz="800" dirty="0">
                        <a:effectLst/>
                        <a:latin typeface="Calibri"/>
                        <a:ea typeface="Calibri"/>
                        <a:cs typeface="Times New Roman"/>
                      </a:endParaRPr>
                    </a:p>
                  </a:txBody>
                  <a:tcPr marL="32604" marR="32604" marT="32604" marB="32604" anchor="ctr"/>
                </a:tc>
              </a:tr>
              <a:tr h="481630">
                <a:tc>
                  <a:txBody>
                    <a:bodyPr/>
                    <a:lstStyle/>
                    <a:p>
                      <a:pPr marL="0" marR="0" algn="ctr">
                        <a:lnSpc>
                          <a:spcPct val="115000"/>
                        </a:lnSpc>
                        <a:spcBef>
                          <a:spcPts val="0"/>
                        </a:spcBef>
                        <a:spcAft>
                          <a:spcPts val="0"/>
                        </a:spcAft>
                      </a:pPr>
                      <a:r>
                        <a:rPr lang="en-US" sz="800">
                          <a:effectLst/>
                        </a:rPr>
                        <a:t>Old Simplified Arakawa–Schubert Scheme</a:t>
                      </a:r>
                      <a:endParaRPr lang="en-US" sz="800">
                        <a:effectLst/>
                        <a:latin typeface="Calibri"/>
                        <a:ea typeface="Calibri"/>
                        <a:cs typeface="Times New Roman"/>
                      </a:endParaRPr>
                    </a:p>
                  </a:txBody>
                  <a:tcPr marL="32604" marR="32604" marT="32604" marB="32604" anchor="ctr"/>
                </a:tc>
              </a:tr>
              <a:tr h="481630">
                <a:tc>
                  <a:txBody>
                    <a:bodyPr/>
                    <a:lstStyle/>
                    <a:p>
                      <a:pPr marL="0" marR="0" algn="ctr">
                        <a:lnSpc>
                          <a:spcPct val="115000"/>
                        </a:lnSpc>
                        <a:spcBef>
                          <a:spcPts val="0"/>
                        </a:spcBef>
                        <a:spcAft>
                          <a:spcPts val="0"/>
                        </a:spcAft>
                      </a:pPr>
                      <a:r>
                        <a:rPr lang="en-US" sz="800">
                          <a:effectLst/>
                        </a:rPr>
                        <a:t>Grell 3D Ensemble Scheme</a:t>
                      </a:r>
                      <a:endParaRPr lang="en-US" sz="800">
                        <a:effectLst/>
                        <a:latin typeface="Calibri"/>
                        <a:ea typeface="Calibri"/>
                        <a:cs typeface="Times New Roman"/>
                      </a:endParaRPr>
                    </a:p>
                  </a:txBody>
                  <a:tcPr marL="32604" marR="32604" marT="32604" marB="32604" anchor="ctr"/>
                </a:tc>
              </a:tr>
              <a:tr h="285279">
                <a:tc>
                  <a:txBody>
                    <a:bodyPr/>
                    <a:lstStyle/>
                    <a:p>
                      <a:pPr marL="0" marR="0" algn="ctr">
                        <a:lnSpc>
                          <a:spcPct val="115000"/>
                        </a:lnSpc>
                        <a:spcBef>
                          <a:spcPts val="0"/>
                        </a:spcBef>
                        <a:spcAft>
                          <a:spcPts val="0"/>
                        </a:spcAft>
                      </a:pPr>
                      <a:r>
                        <a:rPr lang="en-US" sz="800">
                          <a:effectLst/>
                        </a:rPr>
                        <a:t>Tiedtke Scheme</a:t>
                      </a:r>
                      <a:endParaRPr lang="en-US" sz="800">
                        <a:effectLst/>
                        <a:latin typeface="Calibri"/>
                        <a:ea typeface="Calibri"/>
                        <a:cs typeface="Times New Roman"/>
                      </a:endParaRPr>
                    </a:p>
                  </a:txBody>
                  <a:tcPr marL="32604" marR="32604" marT="32604" marB="32604" anchor="ctr"/>
                </a:tc>
              </a:tr>
              <a:tr h="481630">
                <a:tc>
                  <a:txBody>
                    <a:bodyPr/>
                    <a:lstStyle/>
                    <a:p>
                      <a:pPr marL="0" marR="0" algn="ctr">
                        <a:lnSpc>
                          <a:spcPct val="115000"/>
                        </a:lnSpc>
                        <a:spcBef>
                          <a:spcPts val="0"/>
                        </a:spcBef>
                        <a:spcAft>
                          <a:spcPts val="0"/>
                        </a:spcAft>
                      </a:pPr>
                      <a:r>
                        <a:rPr lang="en-US" sz="800">
                          <a:effectLst/>
                        </a:rPr>
                        <a:t>Zhang–McFarlane Scheme</a:t>
                      </a:r>
                      <a:endParaRPr lang="en-US" sz="800">
                        <a:effectLst/>
                        <a:latin typeface="Calibri"/>
                        <a:ea typeface="Calibri"/>
                        <a:cs typeface="Times New Roman"/>
                      </a:endParaRPr>
                    </a:p>
                  </a:txBody>
                  <a:tcPr marL="32604" marR="32604" marT="32604" marB="32604" anchor="ctr"/>
                </a:tc>
              </a:tr>
              <a:tr h="874333">
                <a:tc>
                  <a:txBody>
                    <a:bodyPr/>
                    <a:lstStyle/>
                    <a:p>
                      <a:pPr marL="0" marR="0" algn="ctr">
                        <a:lnSpc>
                          <a:spcPct val="115000"/>
                        </a:lnSpc>
                        <a:spcBef>
                          <a:spcPts val="0"/>
                        </a:spcBef>
                        <a:spcAft>
                          <a:spcPts val="0"/>
                        </a:spcAft>
                      </a:pPr>
                      <a:r>
                        <a:rPr lang="en-US" sz="800">
                          <a:effectLst/>
                        </a:rPr>
                        <a:t>New Simplified Arakawa–Schubert Scheme (Standard and for HWRF)</a:t>
                      </a:r>
                      <a:endParaRPr lang="en-US" sz="800">
                        <a:effectLst/>
                        <a:latin typeface="Calibri"/>
                        <a:ea typeface="Calibri"/>
                        <a:cs typeface="Times New Roman"/>
                      </a:endParaRPr>
                    </a:p>
                  </a:txBody>
                  <a:tcPr marL="32604" marR="32604" marT="32604" marB="32604" anchor="ctr"/>
                </a:tc>
              </a:tr>
              <a:tr h="481630">
                <a:tc>
                  <a:txBody>
                    <a:bodyPr/>
                    <a:lstStyle/>
                    <a:p>
                      <a:pPr marL="0" marR="0" algn="ctr">
                        <a:lnSpc>
                          <a:spcPct val="115000"/>
                        </a:lnSpc>
                        <a:spcBef>
                          <a:spcPts val="0"/>
                        </a:spcBef>
                        <a:spcAft>
                          <a:spcPts val="0"/>
                        </a:spcAft>
                      </a:pPr>
                      <a:r>
                        <a:rPr lang="en-US" sz="800">
                          <a:effectLst/>
                        </a:rPr>
                        <a:t>Grell–Devenyi (GD) Ensemble Scheme</a:t>
                      </a:r>
                      <a:endParaRPr lang="en-US" sz="800">
                        <a:effectLst/>
                        <a:latin typeface="Calibri"/>
                        <a:ea typeface="Calibri"/>
                        <a:cs typeface="Times New Roman"/>
                      </a:endParaRPr>
                    </a:p>
                  </a:txBody>
                  <a:tcPr marL="32604" marR="32604" marT="32604" marB="32604" anchor="ctr"/>
                </a:tc>
              </a:tr>
              <a:tr h="285279">
                <a:tc>
                  <a:txBody>
                    <a:bodyPr/>
                    <a:lstStyle/>
                    <a:p>
                      <a:pPr marL="0" marR="0" algn="ctr">
                        <a:lnSpc>
                          <a:spcPct val="115000"/>
                        </a:lnSpc>
                        <a:spcBef>
                          <a:spcPts val="0"/>
                        </a:spcBef>
                        <a:spcAft>
                          <a:spcPts val="0"/>
                        </a:spcAft>
                      </a:pPr>
                      <a:r>
                        <a:rPr lang="en-US" sz="800" dirty="0">
                          <a:effectLst/>
                        </a:rPr>
                        <a:t>Old </a:t>
                      </a:r>
                      <a:r>
                        <a:rPr lang="en-US" sz="800" dirty="0" err="1">
                          <a:effectLst/>
                        </a:rPr>
                        <a:t>Kain</a:t>
                      </a:r>
                      <a:r>
                        <a:rPr lang="en-US" sz="800" dirty="0">
                          <a:effectLst/>
                        </a:rPr>
                        <a:t>–Fritsch Scheme</a:t>
                      </a:r>
                      <a:endParaRPr lang="en-US" sz="800" dirty="0">
                        <a:effectLst/>
                        <a:latin typeface="Calibri"/>
                        <a:ea typeface="Calibri"/>
                        <a:cs typeface="Times New Roman"/>
                      </a:endParaRPr>
                    </a:p>
                  </a:txBody>
                  <a:tcPr marL="32604" marR="32604" marT="32604" marB="32604" anchor="ctr"/>
                </a:tc>
              </a:tr>
            </a:tbl>
          </a:graphicData>
        </a:graphic>
      </p:graphicFrame>
    </p:spTree>
    <p:extLst>
      <p:ext uri="{BB962C8B-B14F-4D97-AF65-F5344CB8AC3E}">
        <p14:creationId xmlns:p14="http://schemas.microsoft.com/office/powerpoint/2010/main" val="2422204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2"/>
          <p:cNvSpPr>
            <a:spLocks noGrp="1" noChangeArrowheads="1"/>
          </p:cNvSpPr>
          <p:nvPr>
            <p:ph type="title"/>
          </p:nvPr>
        </p:nvSpPr>
        <p:spPr>
          <a:xfrm>
            <a:off x="457200" y="76200"/>
            <a:ext cx="8229600" cy="381000"/>
          </a:xfrm>
          <a:solidFill>
            <a:srgbClr val="00CCFF"/>
          </a:solidFill>
        </p:spPr>
        <p:txBody>
          <a:bodyPr>
            <a:normAutofit fontScale="90000"/>
          </a:bodyPr>
          <a:lstStyle/>
          <a:p>
            <a:pPr eaLnBrk="1" hangingPunct="1"/>
            <a:r>
              <a:rPr lang="en-US" sz="2000" b="1" i="1" dirty="0">
                <a:latin typeface="Times New Roman" pitchFamily="12" charset="0"/>
                <a:ea typeface="Times New Roman" pitchFamily="12" charset="0"/>
                <a:cs typeface="Times New Roman" pitchFamily="12" charset="0"/>
              </a:rPr>
              <a:t>NASA Goddard MMF</a:t>
            </a:r>
            <a:endParaRPr lang="en-US" sz="2000" b="1" dirty="0">
              <a:latin typeface="Times New Roman" pitchFamily="12" charset="0"/>
              <a:ea typeface="Times New Roman" pitchFamily="12" charset="0"/>
              <a:cs typeface="Times New Roman" pitchFamily="12" charset="0"/>
            </a:endParaRPr>
          </a:p>
        </p:txBody>
      </p:sp>
      <p:pic>
        <p:nvPicPr>
          <p:cNvPr id="81922" name="Picture 2"/>
          <p:cNvPicPr>
            <a:picLocks noChangeAspect="1" noChangeArrowheads="1"/>
          </p:cNvPicPr>
          <p:nvPr/>
        </p:nvPicPr>
        <p:blipFill>
          <a:blip r:embed="rId3"/>
          <a:srcRect/>
          <a:stretch>
            <a:fillRect/>
          </a:stretch>
        </p:blipFill>
        <p:spPr bwMode="auto">
          <a:xfrm>
            <a:off x="304800" y="2590800"/>
            <a:ext cx="9220200" cy="3657600"/>
          </a:xfrm>
          <a:prstGeom prst="rect">
            <a:avLst/>
          </a:prstGeom>
          <a:noFill/>
        </p:spPr>
      </p:pic>
      <p:pic>
        <p:nvPicPr>
          <p:cNvPr id="80901" name="Picture 4"/>
          <p:cNvPicPr preferRelativeResize="0">
            <a:picLocks noChangeAspect="1" noChangeArrowheads="1"/>
          </p:cNvPicPr>
          <p:nvPr/>
        </p:nvPicPr>
        <p:blipFill>
          <a:blip r:embed="rId4"/>
          <a:srcRect l="8899" r="48793" b="49031"/>
          <a:stretch>
            <a:fillRect/>
          </a:stretch>
        </p:blipFill>
        <p:spPr bwMode="auto">
          <a:xfrm>
            <a:off x="5638804" y="4724404"/>
            <a:ext cx="2741613" cy="1751013"/>
          </a:xfrm>
          <a:prstGeom prst="rect">
            <a:avLst/>
          </a:prstGeom>
          <a:noFill/>
          <a:ln w="9525">
            <a:noFill/>
            <a:miter lim="800000"/>
            <a:headEnd/>
            <a:tailEnd/>
          </a:ln>
        </p:spPr>
      </p:pic>
      <p:pic>
        <p:nvPicPr>
          <p:cNvPr id="81923" name="Picture 3"/>
          <p:cNvPicPr>
            <a:picLocks noChangeAspect="1" noChangeArrowheads="1"/>
          </p:cNvPicPr>
          <p:nvPr/>
        </p:nvPicPr>
        <p:blipFill>
          <a:blip r:embed="rId5"/>
          <a:srcRect/>
          <a:stretch>
            <a:fillRect/>
          </a:stretch>
        </p:blipFill>
        <p:spPr bwMode="auto">
          <a:xfrm>
            <a:off x="990600" y="762000"/>
            <a:ext cx="2209800" cy="1676400"/>
          </a:xfrm>
          <a:prstGeom prst="rect">
            <a:avLst/>
          </a:prstGeom>
          <a:noFill/>
          <a:ln w="9525">
            <a:miter lim="800000"/>
            <a:headEnd/>
            <a:tailEnd/>
          </a:ln>
          <a:effectLst/>
        </p:spPr>
      </p:pic>
      <p:pic>
        <p:nvPicPr>
          <p:cNvPr id="80902" name="Picture 6" descr="jchern1"/>
          <p:cNvPicPr>
            <a:picLocks noChangeAspect="1" noChangeArrowheads="1"/>
          </p:cNvPicPr>
          <p:nvPr/>
        </p:nvPicPr>
        <p:blipFill>
          <a:blip r:embed="rId6"/>
          <a:srcRect/>
          <a:stretch>
            <a:fillRect/>
          </a:stretch>
        </p:blipFill>
        <p:spPr bwMode="auto">
          <a:xfrm>
            <a:off x="6019800" y="914400"/>
            <a:ext cx="1828800" cy="1295400"/>
          </a:xfrm>
          <a:prstGeom prst="rect">
            <a:avLst/>
          </a:prstGeom>
          <a:noFill/>
          <a:ln w="9525">
            <a:noFill/>
            <a:miter lim="800000"/>
            <a:headEnd/>
            <a:tailEnd/>
          </a:ln>
        </p:spPr>
      </p:pic>
      <p:sp>
        <p:nvSpPr>
          <p:cNvPr id="80903" name="AutoShape 7"/>
          <p:cNvSpPr>
            <a:spLocks noChangeAspect="1" noChangeArrowheads="1"/>
          </p:cNvSpPr>
          <p:nvPr/>
        </p:nvSpPr>
        <p:spPr bwMode="auto">
          <a:xfrm>
            <a:off x="3505200" y="838200"/>
            <a:ext cx="2209800" cy="304800"/>
          </a:xfrm>
          <a:prstGeom prst="curvedDownArrow">
            <a:avLst>
              <a:gd name="adj1" fmla="val 145000"/>
              <a:gd name="adj2" fmla="val 290000"/>
              <a:gd name="adj3" fmla="val 33333"/>
            </a:avLst>
          </a:prstGeom>
          <a:solidFill>
            <a:srgbClr val="FF6600"/>
          </a:solidFill>
          <a:ln w="9525">
            <a:solidFill>
              <a:schemeClr val="tx1"/>
            </a:solidFill>
            <a:miter lim="800000"/>
            <a:headEnd/>
            <a:tailEnd/>
          </a:ln>
        </p:spPr>
        <p:txBody>
          <a:bodyPr wrap="none" lIns="91397" tIns="45698" rIns="91397" bIns="45698" anchor="ctr">
            <a:prstTxWarp prst="textNoShape">
              <a:avLst/>
            </a:prstTxWarp>
          </a:bodyPr>
          <a:lstStyle/>
          <a:p>
            <a:pPr defTabSz="457200"/>
            <a:endParaRPr lang="en-US">
              <a:solidFill>
                <a:prstClr val="black"/>
              </a:solidFill>
            </a:endParaRPr>
          </a:p>
        </p:txBody>
      </p:sp>
      <p:sp>
        <p:nvSpPr>
          <p:cNvPr id="80904" name="AutoShape 8"/>
          <p:cNvSpPr>
            <a:spLocks noChangeArrowheads="1"/>
          </p:cNvSpPr>
          <p:nvPr/>
        </p:nvSpPr>
        <p:spPr bwMode="auto">
          <a:xfrm rot="-10667764">
            <a:off x="3276600" y="1752601"/>
            <a:ext cx="2286000" cy="311150"/>
          </a:xfrm>
          <a:prstGeom prst="curvedDownArrow">
            <a:avLst>
              <a:gd name="adj1" fmla="val 146939"/>
              <a:gd name="adj2" fmla="val 293878"/>
              <a:gd name="adj3" fmla="val 33333"/>
            </a:avLst>
          </a:prstGeom>
          <a:solidFill>
            <a:srgbClr val="00B8FF"/>
          </a:solidFill>
          <a:ln w="9525">
            <a:solidFill>
              <a:schemeClr val="tx1"/>
            </a:solidFill>
            <a:miter lim="800000"/>
            <a:headEnd/>
            <a:tailEnd/>
          </a:ln>
        </p:spPr>
        <p:txBody>
          <a:bodyPr wrap="none" lIns="91397" tIns="45698" rIns="91397" bIns="45698" anchor="ctr">
            <a:prstTxWarp prst="textNoShape">
              <a:avLst/>
            </a:prstTxWarp>
          </a:bodyPr>
          <a:lstStyle/>
          <a:p>
            <a:pPr defTabSz="457200"/>
            <a:endParaRPr lang="en-US">
              <a:solidFill>
                <a:prstClr val="black"/>
              </a:solidFill>
            </a:endParaRPr>
          </a:p>
        </p:txBody>
      </p:sp>
      <p:sp>
        <p:nvSpPr>
          <p:cNvPr id="80905" name="Rectangle 9"/>
          <p:cNvSpPr>
            <a:spLocks noChangeArrowheads="1"/>
          </p:cNvSpPr>
          <p:nvPr/>
        </p:nvSpPr>
        <p:spPr bwMode="auto">
          <a:xfrm>
            <a:off x="4191004" y="1447800"/>
            <a:ext cx="769959" cy="308028"/>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400" b="1" dirty="0">
                <a:solidFill>
                  <a:prstClr val="black"/>
                </a:solidFill>
                <a:latin typeface="Times New Roman" pitchFamily="12" charset="0"/>
              </a:rPr>
              <a:t>Z  &lt;= P</a:t>
            </a:r>
          </a:p>
        </p:txBody>
      </p:sp>
      <p:sp>
        <p:nvSpPr>
          <p:cNvPr id="80906" name="Rectangle 10"/>
          <p:cNvSpPr>
            <a:spLocks noChangeArrowheads="1"/>
          </p:cNvSpPr>
          <p:nvPr/>
        </p:nvSpPr>
        <p:spPr bwMode="auto">
          <a:xfrm>
            <a:off x="4191004" y="1143000"/>
            <a:ext cx="769959" cy="308028"/>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400" b="1" dirty="0">
                <a:solidFill>
                  <a:prstClr val="black"/>
                </a:solidFill>
                <a:latin typeface="Times New Roman" pitchFamily="12" charset="0"/>
              </a:rPr>
              <a:t>Z  =&gt; P</a:t>
            </a:r>
          </a:p>
        </p:txBody>
      </p:sp>
      <p:sp>
        <p:nvSpPr>
          <p:cNvPr id="80907" name="Rectangle 11"/>
          <p:cNvSpPr>
            <a:spLocks noChangeArrowheads="1"/>
          </p:cNvSpPr>
          <p:nvPr/>
        </p:nvSpPr>
        <p:spPr bwMode="auto">
          <a:xfrm>
            <a:off x="2667000" y="457202"/>
            <a:ext cx="4572000" cy="276954"/>
          </a:xfrm>
          <a:prstGeom prst="rect">
            <a:avLst/>
          </a:prstGeom>
          <a:noFill/>
          <a:ln w="9525">
            <a:noFill/>
            <a:miter lim="800000"/>
            <a:headEnd/>
            <a:tailEnd/>
          </a:ln>
        </p:spPr>
        <p:txBody>
          <a:bodyPr lIns="91397" tIns="45698" rIns="91397" bIns="45698">
            <a:prstTxWarp prst="textNoShape">
              <a:avLst/>
            </a:prstTxWarp>
            <a:spAutoFit/>
          </a:bodyPr>
          <a:lstStyle/>
          <a:p>
            <a:pPr defTabSz="457200"/>
            <a:r>
              <a:rPr lang="en-US" sz="1200" b="1" i="1" dirty="0">
                <a:solidFill>
                  <a:prstClr val="black"/>
                </a:solidFill>
                <a:latin typeface="Times New Roman" pitchFamily="12" charset="0"/>
              </a:rPr>
              <a:t>Moist physics tendencies (T and </a:t>
            </a:r>
            <a:r>
              <a:rPr lang="en-US" sz="1200" b="1" i="1" dirty="0" err="1">
                <a:solidFill>
                  <a:prstClr val="black"/>
                </a:solidFill>
                <a:latin typeface="Times New Roman" pitchFamily="12" charset="0"/>
              </a:rPr>
              <a:t>q</a:t>
            </a:r>
            <a:r>
              <a:rPr lang="en-US" sz="1200" b="1" i="1" dirty="0">
                <a:solidFill>
                  <a:prstClr val="black"/>
                </a:solidFill>
                <a:latin typeface="Times New Roman" pitchFamily="12" charset="0"/>
              </a:rPr>
              <a:t>) Cloud and precipitation</a:t>
            </a:r>
            <a:endParaRPr lang="en-US" sz="1400" b="1" dirty="0">
              <a:solidFill>
                <a:prstClr val="black"/>
              </a:solidFill>
              <a:latin typeface="Times New Roman" pitchFamily="12" charset="0"/>
            </a:endParaRPr>
          </a:p>
        </p:txBody>
      </p:sp>
      <p:sp>
        <p:nvSpPr>
          <p:cNvPr id="80908" name="Rectangle 12"/>
          <p:cNvSpPr>
            <a:spLocks noChangeArrowheads="1"/>
          </p:cNvSpPr>
          <p:nvPr/>
        </p:nvSpPr>
        <p:spPr bwMode="auto">
          <a:xfrm>
            <a:off x="2743200" y="2133602"/>
            <a:ext cx="4495800" cy="276954"/>
          </a:xfrm>
          <a:prstGeom prst="rect">
            <a:avLst/>
          </a:prstGeom>
          <a:noFill/>
          <a:ln w="9525">
            <a:noFill/>
            <a:miter lim="800000"/>
            <a:headEnd/>
            <a:tailEnd/>
          </a:ln>
        </p:spPr>
        <p:txBody>
          <a:bodyPr lIns="91397" tIns="45698" rIns="91397" bIns="45698">
            <a:prstTxWarp prst="textNoShape">
              <a:avLst/>
            </a:prstTxWarp>
            <a:spAutoFit/>
          </a:bodyPr>
          <a:lstStyle/>
          <a:p>
            <a:pPr defTabSz="457200"/>
            <a:r>
              <a:rPr lang="en-US" sz="1200" b="1" i="1" dirty="0">
                <a:solidFill>
                  <a:srgbClr val="C0504D"/>
                </a:solidFill>
                <a:latin typeface="Times New Roman" pitchFamily="12" charset="0"/>
              </a:rPr>
              <a:t>Large-scale forcing, Background profiles (T, </a:t>
            </a:r>
            <a:r>
              <a:rPr lang="en-US" sz="1200" b="1" i="1" dirty="0" err="1">
                <a:solidFill>
                  <a:srgbClr val="C0504D"/>
                </a:solidFill>
                <a:latin typeface="Times New Roman" pitchFamily="12" charset="0"/>
              </a:rPr>
              <a:t>q</a:t>
            </a:r>
            <a:r>
              <a:rPr lang="en-US" sz="1200" b="1" i="1" dirty="0">
                <a:solidFill>
                  <a:srgbClr val="C0504D"/>
                </a:solidFill>
                <a:latin typeface="Times New Roman" pitchFamily="12" charset="0"/>
              </a:rPr>
              <a:t>, </a:t>
            </a:r>
            <a:r>
              <a:rPr lang="en-US" sz="1200" b="1" i="1" dirty="0" err="1">
                <a:solidFill>
                  <a:srgbClr val="C0504D"/>
                </a:solidFill>
                <a:latin typeface="Times New Roman" pitchFamily="12" charset="0"/>
              </a:rPr>
              <a:t>u</a:t>
            </a:r>
            <a:r>
              <a:rPr lang="en-US" sz="1200" b="1" i="1" dirty="0">
                <a:solidFill>
                  <a:srgbClr val="C0504D"/>
                </a:solidFill>
                <a:latin typeface="Times New Roman" pitchFamily="12" charset="0"/>
              </a:rPr>
              <a:t>, </a:t>
            </a:r>
            <a:r>
              <a:rPr lang="en-US" sz="1200" b="1" i="1" dirty="0" err="1">
                <a:solidFill>
                  <a:srgbClr val="C0504D"/>
                </a:solidFill>
                <a:latin typeface="Times New Roman" pitchFamily="12" charset="0"/>
              </a:rPr>
              <a:t>v</a:t>
            </a:r>
            <a:r>
              <a:rPr lang="en-US" sz="1200" b="1" i="1" dirty="0">
                <a:solidFill>
                  <a:srgbClr val="C0504D"/>
                </a:solidFill>
                <a:latin typeface="Times New Roman" pitchFamily="12" charset="0"/>
              </a:rPr>
              <a:t>, </a:t>
            </a:r>
            <a:r>
              <a:rPr lang="en-US" sz="1200" b="1" i="1" dirty="0" err="1">
                <a:solidFill>
                  <a:srgbClr val="C0504D"/>
                </a:solidFill>
                <a:latin typeface="Times New Roman" pitchFamily="12" charset="0"/>
              </a:rPr>
              <a:t>w</a:t>
            </a:r>
            <a:r>
              <a:rPr lang="en-US" sz="1200" b="1" i="1" dirty="0">
                <a:solidFill>
                  <a:srgbClr val="C0504D"/>
                </a:solidFill>
                <a:latin typeface="Times New Roman" pitchFamily="12" charset="0"/>
              </a:rPr>
              <a:t>)</a:t>
            </a:r>
          </a:p>
        </p:txBody>
      </p:sp>
      <p:sp>
        <p:nvSpPr>
          <p:cNvPr id="80909" name="Rectangle 13"/>
          <p:cNvSpPr>
            <a:spLocks noChangeArrowheads="1"/>
          </p:cNvSpPr>
          <p:nvPr/>
        </p:nvSpPr>
        <p:spPr bwMode="auto">
          <a:xfrm>
            <a:off x="381001" y="1371600"/>
            <a:ext cx="635622" cy="338542"/>
          </a:xfrm>
          <a:prstGeom prst="rect">
            <a:avLst/>
          </a:prstGeom>
          <a:solidFill>
            <a:srgbClr val="00FF00"/>
          </a:solidFill>
          <a:ln w="9525">
            <a:noFill/>
            <a:miter lim="800000"/>
            <a:headEnd/>
            <a:tailEnd/>
          </a:ln>
        </p:spPr>
        <p:txBody>
          <a:bodyPr wrap="none" lIns="91397" tIns="45698" rIns="91397" bIns="45698">
            <a:prstTxWarp prst="textNoShape">
              <a:avLst/>
            </a:prstTxWarp>
            <a:spAutoFit/>
          </a:bodyPr>
          <a:lstStyle/>
          <a:p>
            <a:pPr defTabSz="457200"/>
            <a:r>
              <a:rPr lang="en-US" sz="1600" b="1" i="1" dirty="0">
                <a:solidFill>
                  <a:prstClr val="black"/>
                </a:solidFill>
                <a:latin typeface="Times New Roman" pitchFamily="12" charset="0"/>
              </a:rPr>
              <a:t>GCE</a:t>
            </a:r>
            <a:endParaRPr lang="en-US" sz="1400" b="1" dirty="0">
              <a:solidFill>
                <a:prstClr val="black"/>
              </a:solidFill>
              <a:latin typeface="Times New Roman" pitchFamily="12" charset="0"/>
            </a:endParaRPr>
          </a:p>
        </p:txBody>
      </p:sp>
      <p:sp>
        <p:nvSpPr>
          <p:cNvPr id="80910" name="Rectangle 14"/>
          <p:cNvSpPr>
            <a:spLocks noChangeArrowheads="1"/>
          </p:cNvSpPr>
          <p:nvPr/>
        </p:nvSpPr>
        <p:spPr bwMode="auto">
          <a:xfrm>
            <a:off x="8001005" y="1269999"/>
            <a:ext cx="902290" cy="338510"/>
          </a:xfrm>
          <a:prstGeom prst="rect">
            <a:avLst/>
          </a:prstGeom>
          <a:solidFill>
            <a:srgbClr val="00CCFF"/>
          </a:solidFill>
          <a:ln w="9525">
            <a:noFill/>
            <a:miter lim="800000"/>
            <a:headEnd/>
            <a:tailEnd/>
          </a:ln>
        </p:spPr>
        <p:txBody>
          <a:bodyPr wrap="none" lIns="91397" tIns="45698" rIns="91397" bIns="45698">
            <a:prstTxWarp prst="textNoShape">
              <a:avLst/>
            </a:prstTxWarp>
            <a:spAutoFit/>
          </a:bodyPr>
          <a:lstStyle/>
          <a:p>
            <a:pPr defTabSz="457200"/>
            <a:r>
              <a:rPr lang="en-US" sz="1600" b="1" i="1" dirty="0" err="1">
                <a:solidFill>
                  <a:prstClr val="black"/>
                </a:solidFill>
                <a:latin typeface="Times New Roman" pitchFamily="12" charset="0"/>
              </a:rPr>
              <a:t>fvGCM</a:t>
            </a:r>
            <a:endParaRPr lang="en-US" sz="1600" b="1" i="1" dirty="0">
              <a:solidFill>
                <a:prstClr val="black"/>
              </a:solidFill>
              <a:latin typeface="Times New Roman" pitchFamily="12" charset="0"/>
            </a:endParaRPr>
          </a:p>
        </p:txBody>
      </p:sp>
      <p:sp>
        <p:nvSpPr>
          <p:cNvPr id="80911" name="Rectangle 15"/>
          <p:cNvSpPr>
            <a:spLocks noChangeArrowheads="1"/>
          </p:cNvSpPr>
          <p:nvPr/>
        </p:nvSpPr>
        <p:spPr bwMode="auto">
          <a:xfrm>
            <a:off x="5029200" y="2590802"/>
            <a:ext cx="3886200" cy="2460116"/>
          </a:xfrm>
          <a:prstGeom prst="rect">
            <a:avLst/>
          </a:prstGeom>
          <a:noFill/>
          <a:ln w="9525">
            <a:noFill/>
            <a:miter lim="800000"/>
            <a:headEnd/>
            <a:tailEnd/>
          </a:ln>
        </p:spPr>
        <p:txBody>
          <a:bodyPr lIns="91397" tIns="45698" rIns="91397" bIns="45698">
            <a:prstTxWarp prst="textNoShape">
              <a:avLst/>
            </a:prstTxWarp>
            <a:spAutoFit/>
          </a:bodyPr>
          <a:lstStyle/>
          <a:p>
            <a:pPr defTabSz="457200">
              <a:lnSpc>
                <a:spcPct val="90000"/>
              </a:lnSpc>
              <a:spcBef>
                <a:spcPct val="20000"/>
              </a:spcBef>
            </a:pPr>
            <a:r>
              <a:rPr lang="en-US" sz="1600" b="1" dirty="0">
                <a:solidFill>
                  <a:prstClr val="black"/>
                </a:solidFill>
                <a:latin typeface="Times" pitchFamily="12" charset="0"/>
              </a:rPr>
              <a:t>2D GCE has 64 </a:t>
            </a:r>
            <a:r>
              <a:rPr lang="en-US" sz="1600" b="1" dirty="0" err="1">
                <a:solidFill>
                  <a:prstClr val="black"/>
                </a:solidFill>
                <a:latin typeface="Times" pitchFamily="12" charset="0"/>
              </a:rPr>
              <a:t>x</a:t>
            </a:r>
            <a:r>
              <a:rPr lang="en-US" sz="1600" b="1" dirty="0">
                <a:solidFill>
                  <a:prstClr val="black"/>
                </a:solidFill>
                <a:latin typeface="Times" pitchFamily="12" charset="0"/>
              </a:rPr>
              <a:t> 32 (</a:t>
            </a:r>
            <a:r>
              <a:rPr lang="en-US" sz="1600" b="1" dirty="0" err="1">
                <a:solidFill>
                  <a:prstClr val="black"/>
                </a:solidFill>
                <a:latin typeface="Times" pitchFamily="12" charset="0"/>
              </a:rPr>
              <a:t>x-z</a:t>
            </a:r>
            <a:r>
              <a:rPr lang="en-US" sz="1600" b="1" dirty="0">
                <a:solidFill>
                  <a:prstClr val="black"/>
                </a:solidFill>
                <a:latin typeface="Times" pitchFamily="12" charset="0"/>
              </a:rPr>
              <a:t>) grid points with </a:t>
            </a:r>
            <a:r>
              <a:rPr lang="en-US" sz="1600" b="1" dirty="0">
                <a:solidFill>
                  <a:srgbClr val="C0504D"/>
                </a:solidFill>
                <a:latin typeface="Times" pitchFamily="12" charset="0"/>
              </a:rPr>
              <a:t>4 km horizontal resolution</a:t>
            </a:r>
            <a:endParaRPr lang="en-US" sz="1600" b="1" dirty="0">
              <a:solidFill>
                <a:prstClr val="black"/>
              </a:solidFill>
              <a:latin typeface="Times" pitchFamily="12" charset="0"/>
            </a:endParaRPr>
          </a:p>
          <a:p>
            <a:pPr defTabSz="457200">
              <a:lnSpc>
                <a:spcPct val="90000"/>
              </a:lnSpc>
              <a:spcBef>
                <a:spcPct val="20000"/>
              </a:spcBef>
            </a:pPr>
            <a:endParaRPr lang="en-US" sz="800" b="1" dirty="0">
              <a:solidFill>
                <a:prstClr val="black"/>
              </a:solidFill>
              <a:latin typeface="Times" pitchFamily="12" charset="0"/>
            </a:endParaRPr>
          </a:p>
          <a:p>
            <a:pPr defTabSz="457200">
              <a:lnSpc>
                <a:spcPct val="90000"/>
              </a:lnSpc>
              <a:spcBef>
                <a:spcPct val="20000"/>
              </a:spcBef>
            </a:pPr>
            <a:r>
              <a:rPr lang="en-US" sz="1600" b="1" dirty="0" err="1">
                <a:solidFill>
                  <a:prstClr val="black"/>
                </a:solidFill>
                <a:latin typeface="Times" pitchFamily="12" charset="0"/>
              </a:rPr>
              <a:t>fvGCM</a:t>
            </a:r>
            <a:r>
              <a:rPr lang="en-US" sz="1600" b="1" dirty="0">
                <a:solidFill>
                  <a:prstClr val="black"/>
                </a:solidFill>
                <a:latin typeface="Times" pitchFamily="12" charset="0"/>
              </a:rPr>
              <a:t> and GCE coupling time is one hour</a:t>
            </a:r>
          </a:p>
          <a:p>
            <a:pPr defTabSz="457200">
              <a:lnSpc>
                <a:spcPct val="90000"/>
              </a:lnSpc>
              <a:spcBef>
                <a:spcPct val="20000"/>
              </a:spcBef>
            </a:pPr>
            <a:endParaRPr lang="en-US" sz="800" b="1" dirty="0">
              <a:solidFill>
                <a:prstClr val="black"/>
              </a:solidFill>
              <a:latin typeface="Times" pitchFamily="12" charset="0"/>
            </a:endParaRPr>
          </a:p>
          <a:p>
            <a:pPr defTabSz="457200">
              <a:lnSpc>
                <a:spcPct val="90000"/>
              </a:lnSpc>
              <a:spcBef>
                <a:spcPct val="20000"/>
              </a:spcBef>
            </a:pPr>
            <a:r>
              <a:rPr lang="en-US" sz="1600" b="1" i="1" dirty="0">
                <a:solidFill>
                  <a:srgbClr val="C0504D"/>
                </a:solidFill>
                <a:latin typeface="Times" pitchFamily="12" charset="0"/>
              </a:rPr>
              <a:t>Interpolation between hybrid P (</a:t>
            </a:r>
            <a:r>
              <a:rPr lang="en-US" sz="1600" b="1" i="1" dirty="0" err="1">
                <a:solidFill>
                  <a:srgbClr val="C0504D"/>
                </a:solidFill>
                <a:latin typeface="Times" pitchFamily="12" charset="0"/>
              </a:rPr>
              <a:t>fvGCM</a:t>
            </a:r>
            <a:r>
              <a:rPr lang="en-US" sz="1600" b="1" i="1" dirty="0">
                <a:solidFill>
                  <a:srgbClr val="C0504D"/>
                </a:solidFill>
                <a:latin typeface="Times" pitchFamily="12" charset="0"/>
              </a:rPr>
              <a:t>) and Z (GCE) coordinate: using finite-volume Piecewise Parabolic Mapping (PPM) to conserve mass, momentum and moist static energy</a:t>
            </a:r>
            <a:endParaRPr lang="en-US" sz="1400" b="1" dirty="0">
              <a:solidFill>
                <a:prstClr val="black"/>
              </a:solidFill>
              <a:latin typeface="Times" pitchFamily="12" charset="0"/>
            </a:endParaRPr>
          </a:p>
        </p:txBody>
      </p:sp>
      <p:sp>
        <p:nvSpPr>
          <p:cNvPr id="80912" name="Text Box 16"/>
          <p:cNvSpPr txBox="1">
            <a:spLocks noChangeArrowheads="1"/>
          </p:cNvSpPr>
          <p:nvPr/>
        </p:nvSpPr>
        <p:spPr bwMode="auto">
          <a:xfrm>
            <a:off x="8001001" y="6172201"/>
            <a:ext cx="184579" cy="369287"/>
          </a:xfrm>
          <a:prstGeom prst="rect">
            <a:avLst/>
          </a:prstGeom>
          <a:noFill/>
          <a:ln w="9525">
            <a:noFill/>
            <a:miter lim="800000"/>
            <a:headEnd/>
            <a:tailEnd/>
          </a:ln>
        </p:spPr>
        <p:txBody>
          <a:bodyPr wrap="none" lIns="91397" tIns="45698" rIns="91397" bIns="45698">
            <a:prstTxWarp prst="textNoShape">
              <a:avLst/>
            </a:prstTxWarp>
            <a:spAutoFit/>
          </a:bodyPr>
          <a:lstStyle/>
          <a:p>
            <a:pPr defTabSz="457200"/>
            <a:endParaRPr lang="en-US">
              <a:solidFill>
                <a:prstClr val="black"/>
              </a:solidFill>
              <a:latin typeface="Times" pitchFamily="12" charset="0"/>
            </a:endParaRPr>
          </a:p>
        </p:txBody>
      </p:sp>
      <p:sp>
        <p:nvSpPr>
          <p:cNvPr id="80913" name="Text Box 17"/>
          <p:cNvSpPr txBox="1">
            <a:spLocks noChangeArrowheads="1"/>
          </p:cNvSpPr>
          <p:nvPr/>
        </p:nvSpPr>
        <p:spPr bwMode="auto">
          <a:xfrm>
            <a:off x="990600" y="6326066"/>
            <a:ext cx="8093079" cy="430843"/>
          </a:xfrm>
          <a:prstGeom prst="rect">
            <a:avLst/>
          </a:prstGeom>
          <a:noFill/>
          <a:ln w="9525">
            <a:noFill/>
            <a:miter lim="800000"/>
            <a:headEnd/>
            <a:tailEnd/>
          </a:ln>
        </p:spPr>
        <p:txBody>
          <a:bodyPr wrap="square" lIns="91397" tIns="45698" rIns="91397" bIns="45698">
            <a:prstTxWarp prst="textNoShape">
              <a:avLst/>
            </a:prstTxWarp>
            <a:spAutoFit/>
          </a:bodyPr>
          <a:lstStyle/>
          <a:p>
            <a:pPr marL="228492" indent="-228492" defTabSz="457200"/>
            <a:r>
              <a:rPr lang="en-US" sz="1100" b="1" dirty="0">
                <a:solidFill>
                  <a:srgbClr val="000000"/>
                </a:solidFill>
                <a:latin typeface="Times" pitchFamily="12" charset="0"/>
              </a:rPr>
              <a:t>Tao, W.-K</a:t>
            </a:r>
            <a:r>
              <a:rPr lang="en-US" sz="1100" dirty="0">
                <a:solidFill>
                  <a:srgbClr val="000000"/>
                </a:solidFill>
                <a:latin typeface="Times" pitchFamily="12" charset="0"/>
              </a:rPr>
              <a:t>., </a:t>
            </a:r>
            <a:r>
              <a:rPr lang="en-US" sz="1100" dirty="0">
                <a:solidFill>
                  <a:prstClr val="black"/>
                </a:solidFill>
                <a:latin typeface="Times" pitchFamily="12" charset="0"/>
              </a:rPr>
              <a:t>J. </a:t>
            </a:r>
            <a:r>
              <a:rPr lang="en-US" sz="1100" dirty="0" err="1">
                <a:solidFill>
                  <a:prstClr val="black"/>
                </a:solidFill>
                <a:latin typeface="Times" pitchFamily="12" charset="0"/>
              </a:rPr>
              <a:t>Chern</a:t>
            </a:r>
            <a:r>
              <a:rPr lang="en-US" sz="1100" dirty="0">
                <a:solidFill>
                  <a:prstClr val="black"/>
                </a:solidFill>
                <a:latin typeface="Times" pitchFamily="12" charset="0"/>
              </a:rPr>
              <a:t>, R. Atlas, D. Randall, X. Lin, M. </a:t>
            </a:r>
            <a:r>
              <a:rPr lang="en-US" sz="1100" dirty="0" err="1">
                <a:solidFill>
                  <a:prstClr val="black"/>
                </a:solidFill>
                <a:latin typeface="Times" pitchFamily="12" charset="0"/>
              </a:rPr>
              <a:t>Khairoutdinov</a:t>
            </a:r>
            <a:r>
              <a:rPr lang="en-US" sz="1100" dirty="0">
                <a:solidFill>
                  <a:prstClr val="black"/>
                </a:solidFill>
                <a:latin typeface="Times" pitchFamily="12" charset="0"/>
              </a:rPr>
              <a:t>, J._L. Li, D. E. </a:t>
            </a:r>
            <a:r>
              <a:rPr lang="en-US" sz="1100" dirty="0" err="1">
                <a:solidFill>
                  <a:prstClr val="black"/>
                </a:solidFill>
                <a:latin typeface="Times" pitchFamily="12" charset="0"/>
              </a:rPr>
              <a:t>Waliser</a:t>
            </a:r>
            <a:r>
              <a:rPr lang="en-US" sz="1100" dirty="0">
                <a:solidFill>
                  <a:prstClr val="black"/>
                </a:solidFill>
                <a:latin typeface="Times" pitchFamily="12" charset="0"/>
              </a:rPr>
              <a:t>, A. </a:t>
            </a:r>
            <a:r>
              <a:rPr lang="en-US" sz="1100" dirty="0" err="1">
                <a:solidFill>
                  <a:prstClr val="black"/>
                </a:solidFill>
                <a:latin typeface="Times" pitchFamily="12" charset="0"/>
              </a:rPr>
              <a:t>Hou</a:t>
            </a:r>
            <a:r>
              <a:rPr lang="en-US" sz="1100" dirty="0">
                <a:solidFill>
                  <a:prstClr val="black"/>
                </a:solidFill>
                <a:latin typeface="Times" pitchFamily="12" charset="0"/>
              </a:rPr>
              <a:t>, C. Peters-</a:t>
            </a:r>
            <a:r>
              <a:rPr lang="en-US" sz="1100" dirty="0" err="1">
                <a:solidFill>
                  <a:prstClr val="black"/>
                </a:solidFill>
                <a:latin typeface="Times" pitchFamily="12" charset="0"/>
              </a:rPr>
              <a:t>Lidard</a:t>
            </a:r>
            <a:r>
              <a:rPr lang="en-US" sz="1100" dirty="0">
                <a:solidFill>
                  <a:prstClr val="black"/>
                </a:solidFill>
                <a:latin typeface="Times" pitchFamily="12" charset="0"/>
              </a:rPr>
              <a:t>, W. </a:t>
            </a:r>
            <a:r>
              <a:rPr lang="en-US" sz="1100" dirty="0" err="1">
                <a:solidFill>
                  <a:prstClr val="black"/>
                </a:solidFill>
                <a:latin typeface="Times" pitchFamily="12" charset="0"/>
              </a:rPr>
              <a:t>Lau,J</a:t>
            </a:r>
            <a:r>
              <a:rPr lang="en-US" sz="1100" dirty="0">
                <a:solidFill>
                  <a:prstClr val="black"/>
                </a:solidFill>
                <a:latin typeface="Times" pitchFamily="12" charset="0"/>
              </a:rPr>
              <a:t>. Jiang and J. Simpson, 2009: Multi-scale modeling system: Development, applications and critical issues, </a:t>
            </a:r>
            <a:r>
              <a:rPr lang="en-US" sz="1100" i="1" dirty="0">
                <a:solidFill>
                  <a:prstClr val="black"/>
                </a:solidFill>
                <a:latin typeface="Times" pitchFamily="12" charset="0"/>
              </a:rPr>
              <a:t>Bull. Amer. Meteor. Soc</a:t>
            </a:r>
            <a:r>
              <a:rPr lang="en-US" sz="1100" dirty="0">
                <a:solidFill>
                  <a:prstClr val="black"/>
                </a:solidFill>
                <a:latin typeface="Times" pitchFamily="12" charset="0"/>
              </a:rPr>
              <a:t>. </a:t>
            </a:r>
            <a:r>
              <a:rPr lang="en-US" sz="1100" b="1" dirty="0">
                <a:solidFill>
                  <a:prstClr val="black"/>
                </a:solidFill>
                <a:latin typeface="Times" pitchFamily="12" charset="0"/>
              </a:rPr>
              <a:t>90</a:t>
            </a:r>
            <a:r>
              <a:rPr lang="en-US" sz="1100" dirty="0">
                <a:solidFill>
                  <a:prstClr val="black"/>
                </a:solidFill>
                <a:latin typeface="Times" pitchFamily="12" charset="0"/>
              </a:rPr>
              <a:t>, 515-534.</a:t>
            </a:r>
          </a:p>
        </p:txBody>
      </p:sp>
      <p:sp>
        <p:nvSpPr>
          <p:cNvPr id="80914" name="TextBox 18"/>
          <p:cNvSpPr txBox="1">
            <a:spLocks noChangeArrowheads="1"/>
          </p:cNvSpPr>
          <p:nvPr/>
        </p:nvSpPr>
        <p:spPr bwMode="auto">
          <a:xfrm>
            <a:off x="5840" y="6449177"/>
            <a:ext cx="392569"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dirty="0">
                <a:solidFill>
                  <a:prstClr val="black"/>
                </a:solidFill>
              </a:rPr>
              <a:t>37</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precip.comparison.2000-2010.png"/>
          <p:cNvPicPr>
            <a:picLocks noChangeAspect="1" noChangeArrowheads="1"/>
          </p:cNvPicPr>
          <p:nvPr/>
        </p:nvPicPr>
        <p:blipFill>
          <a:blip r:embed="rId2"/>
          <a:srcRect l="4092" t="6020" r="5908" b="31412"/>
          <a:stretch>
            <a:fillRect/>
          </a:stretch>
        </p:blipFill>
        <p:spPr bwMode="auto">
          <a:xfrm>
            <a:off x="0" y="292100"/>
            <a:ext cx="7704138" cy="5524500"/>
          </a:xfrm>
          <a:prstGeom prst="rect">
            <a:avLst/>
          </a:prstGeom>
          <a:noFill/>
          <a:ln w="9525">
            <a:noFill/>
            <a:miter lim="800000"/>
            <a:headEnd/>
            <a:tailEnd/>
          </a:ln>
        </p:spPr>
      </p:pic>
      <p:sp>
        <p:nvSpPr>
          <p:cNvPr id="88067" name="TextBox 4"/>
          <p:cNvSpPr txBox="1">
            <a:spLocks noChangeArrowheads="1"/>
          </p:cNvSpPr>
          <p:nvPr/>
        </p:nvSpPr>
        <p:spPr bwMode="auto">
          <a:xfrm>
            <a:off x="474667" y="5749929"/>
            <a:ext cx="8669337" cy="1107951"/>
          </a:xfrm>
          <a:prstGeom prst="rect">
            <a:avLst/>
          </a:prstGeom>
          <a:noFill/>
          <a:ln w="9525">
            <a:noFill/>
            <a:miter lim="800000"/>
            <a:headEnd/>
            <a:tailEnd/>
          </a:ln>
        </p:spPr>
        <p:txBody>
          <a:bodyPr lIns="91397" tIns="45698" rIns="91397" bIns="45698">
            <a:prstTxWarp prst="textNoShape">
              <a:avLst/>
            </a:prstTxWarp>
            <a:spAutoFit/>
          </a:bodyPr>
          <a:lstStyle/>
          <a:p>
            <a:pPr defTabSz="457200"/>
            <a:r>
              <a:rPr lang="en-US" sz="1600" i="1" dirty="0">
                <a:solidFill>
                  <a:prstClr val="black"/>
                </a:solidFill>
                <a:latin typeface="Times New Roman" pitchFamily="12" charset="0"/>
                <a:ea typeface="Times New Roman" pitchFamily="12" charset="0"/>
                <a:cs typeface="Times New Roman" pitchFamily="12" charset="0"/>
              </a:rPr>
              <a:t>Seasonal changes in precipitation intensity, </a:t>
            </a:r>
            <a:r>
              <a:rPr lang="en-US" sz="1600" b="1" i="1" dirty="0">
                <a:solidFill>
                  <a:srgbClr val="0000FF"/>
                </a:solidFill>
                <a:latin typeface="Times New Roman" pitchFamily="12" charset="0"/>
                <a:ea typeface="Times New Roman" pitchFamily="12" charset="0"/>
                <a:cs typeface="Times New Roman" pitchFamily="12" charset="0"/>
              </a:rPr>
              <a:t>location and areal coverage over the West Pacific warm pool, Pacific and Atlantic </a:t>
            </a:r>
            <a:r>
              <a:rPr lang="en-US" sz="1600" b="1" i="1" dirty="0" err="1">
                <a:solidFill>
                  <a:srgbClr val="0000FF"/>
                </a:solidFill>
                <a:latin typeface="Times New Roman" pitchFamily="12" charset="0"/>
                <a:ea typeface="Times New Roman" pitchFamily="12" charset="0"/>
                <a:cs typeface="Times New Roman" pitchFamily="12" charset="0"/>
              </a:rPr>
              <a:t>ITCZs</a:t>
            </a:r>
            <a:r>
              <a:rPr lang="en-US" sz="1600" b="1" i="1" dirty="0">
                <a:solidFill>
                  <a:srgbClr val="0000FF"/>
                </a:solidFill>
                <a:latin typeface="Times New Roman" pitchFamily="12" charset="0"/>
                <a:ea typeface="Times New Roman" pitchFamily="12" charset="0"/>
                <a:cs typeface="Times New Roman" pitchFamily="12" charset="0"/>
              </a:rPr>
              <a:t>, South Pacific Convergence Zone (SPCZ), and Amazon</a:t>
            </a:r>
            <a:r>
              <a:rPr lang="en-US" sz="1600" i="1" dirty="0">
                <a:solidFill>
                  <a:prstClr val="black"/>
                </a:solidFill>
                <a:latin typeface="Times New Roman" pitchFamily="12" charset="0"/>
                <a:ea typeface="Times New Roman" pitchFamily="12" charset="0"/>
                <a:cs typeface="Times New Roman" pitchFamily="12" charset="0"/>
              </a:rPr>
              <a:t> are well captured.  </a:t>
            </a:r>
            <a:r>
              <a:rPr lang="en-US" sz="1600" b="1" i="1" dirty="0">
                <a:solidFill>
                  <a:srgbClr val="FF0000"/>
                </a:solidFill>
                <a:latin typeface="Times New Roman" pitchFamily="12" charset="0"/>
                <a:ea typeface="Times New Roman" pitchFamily="12" charset="0"/>
                <a:cs typeface="Times New Roman" pitchFamily="12" charset="0"/>
              </a:rPr>
              <a:t>Excessive rainfall </a:t>
            </a:r>
            <a:r>
              <a:rPr lang="en-US" sz="1600" i="1" dirty="0">
                <a:solidFill>
                  <a:prstClr val="black"/>
                </a:solidFill>
                <a:latin typeface="Times New Roman" pitchFamily="12" charset="0"/>
                <a:ea typeface="Times New Roman" pitchFamily="12" charset="0"/>
                <a:cs typeface="Times New Roman" pitchFamily="12" charset="0"/>
              </a:rPr>
              <a:t>in JJA remains an issue in </a:t>
            </a:r>
            <a:r>
              <a:rPr lang="en-US" sz="1600" i="1" dirty="0" err="1">
                <a:solidFill>
                  <a:prstClr val="black"/>
                </a:solidFill>
                <a:latin typeface="Times New Roman" pitchFamily="12" charset="0"/>
                <a:ea typeface="Times New Roman" pitchFamily="12" charset="0"/>
                <a:cs typeface="Times New Roman" pitchFamily="12" charset="0"/>
              </a:rPr>
              <a:t>MMFs</a:t>
            </a:r>
            <a:r>
              <a:rPr lang="en-US" sz="1600" i="1" dirty="0">
                <a:solidFill>
                  <a:prstClr val="black"/>
                </a:solidFill>
                <a:latin typeface="Times New Roman" pitchFamily="12" charset="0"/>
                <a:ea typeface="Times New Roman" pitchFamily="12" charset="0"/>
                <a:cs typeface="Times New Roman" pitchFamily="12" charset="0"/>
              </a:rPr>
              <a:t> as same as </a:t>
            </a:r>
            <a:r>
              <a:rPr lang="en-US" sz="1600" b="1" i="1" dirty="0">
                <a:solidFill>
                  <a:srgbClr val="FF0000"/>
                </a:solidFill>
                <a:latin typeface="Times New Roman" pitchFamily="12" charset="0"/>
                <a:ea typeface="Times New Roman" pitchFamily="12" charset="0"/>
                <a:cs typeface="Times New Roman" pitchFamily="12" charset="0"/>
              </a:rPr>
              <a:t>high resolution </a:t>
            </a:r>
            <a:r>
              <a:rPr lang="en-US" sz="1600" b="1" i="1" dirty="0" err="1">
                <a:solidFill>
                  <a:srgbClr val="FF0000"/>
                </a:solidFill>
                <a:latin typeface="Times New Roman" pitchFamily="12" charset="0"/>
                <a:ea typeface="Times New Roman" pitchFamily="12" charset="0"/>
                <a:cs typeface="Times New Roman" pitchFamily="12" charset="0"/>
              </a:rPr>
              <a:t>GCMs</a:t>
            </a:r>
            <a:r>
              <a:rPr lang="en-US" sz="1600" b="1" i="1" dirty="0">
                <a:solidFill>
                  <a:srgbClr val="FF0000"/>
                </a:solidFill>
                <a:latin typeface="Times New Roman" pitchFamily="12" charset="0"/>
                <a:ea typeface="Times New Roman" pitchFamily="12" charset="0"/>
                <a:cs typeface="Times New Roman" pitchFamily="12" charset="0"/>
              </a:rPr>
              <a:t>-global cloud resolving Models</a:t>
            </a:r>
            <a:r>
              <a:rPr lang="en-US" sz="1600" b="1" dirty="0">
                <a:solidFill>
                  <a:srgbClr val="FF0000"/>
                </a:solidFill>
              </a:rPr>
              <a:t> </a:t>
            </a:r>
          </a:p>
        </p:txBody>
      </p:sp>
      <p:sp>
        <p:nvSpPr>
          <p:cNvPr id="88068" name="TextBox 5"/>
          <p:cNvSpPr txBox="1">
            <a:spLocks noChangeArrowheads="1"/>
          </p:cNvSpPr>
          <p:nvPr/>
        </p:nvSpPr>
        <p:spPr bwMode="auto">
          <a:xfrm>
            <a:off x="7796683" y="1890715"/>
            <a:ext cx="1281760" cy="707842"/>
          </a:xfrm>
          <a:prstGeom prst="rect">
            <a:avLst/>
          </a:prstGeom>
          <a:noFill/>
          <a:ln w="9525">
            <a:noFill/>
            <a:miter lim="800000"/>
            <a:headEnd/>
            <a:tailEnd/>
          </a:ln>
        </p:spPr>
        <p:txBody>
          <a:bodyPr wrap="none" lIns="91397" tIns="45698" rIns="91397" bIns="45698">
            <a:prstTxWarp prst="textNoShape">
              <a:avLst/>
            </a:prstTxWarp>
            <a:spAutoFit/>
          </a:bodyPr>
          <a:lstStyle/>
          <a:p>
            <a:pPr algn="ctr" defTabSz="457200"/>
            <a:r>
              <a:rPr lang="en-US" sz="2000" b="1" dirty="0">
                <a:solidFill>
                  <a:srgbClr val="FF0000"/>
                </a:solidFill>
                <a:latin typeface="Times New Roman" pitchFamily="12" charset="0"/>
                <a:ea typeface="Times New Roman" pitchFamily="12" charset="0"/>
                <a:cs typeface="Times New Roman" pitchFamily="12" charset="0"/>
              </a:rPr>
              <a:t>13- year</a:t>
            </a:r>
          </a:p>
          <a:p>
            <a:pPr algn="ctr" defTabSz="457200"/>
            <a:r>
              <a:rPr lang="en-US" sz="2000" b="1" dirty="0">
                <a:solidFill>
                  <a:srgbClr val="FF0000"/>
                </a:solidFill>
                <a:latin typeface="Times New Roman" pitchFamily="12" charset="0"/>
                <a:ea typeface="Times New Roman" pitchFamily="12" charset="0"/>
                <a:cs typeface="Times New Roman" pitchFamily="12" charset="0"/>
              </a:rPr>
              <a:t>1998-2011</a:t>
            </a:r>
          </a:p>
        </p:txBody>
      </p:sp>
      <p:sp>
        <p:nvSpPr>
          <p:cNvPr id="88069" name="TextBox 6"/>
          <p:cNvSpPr txBox="1">
            <a:spLocks noChangeArrowheads="1"/>
          </p:cNvSpPr>
          <p:nvPr/>
        </p:nvSpPr>
        <p:spPr bwMode="auto">
          <a:xfrm>
            <a:off x="7796683" y="1116901"/>
            <a:ext cx="1159205" cy="523176"/>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2800" b="1" dirty="0">
                <a:solidFill>
                  <a:srgbClr val="0000FF"/>
                </a:solidFill>
                <a:latin typeface="Times New Roman" pitchFamily="12" charset="0"/>
                <a:ea typeface="Times New Roman" pitchFamily="12" charset="0"/>
                <a:cs typeface="Times New Roman" pitchFamily="12" charset="0"/>
              </a:rPr>
              <a:t>GPCP</a:t>
            </a:r>
          </a:p>
        </p:txBody>
      </p:sp>
      <p:sp>
        <p:nvSpPr>
          <p:cNvPr id="88070" name="TextBox 7"/>
          <p:cNvSpPr txBox="1">
            <a:spLocks noChangeArrowheads="1"/>
          </p:cNvSpPr>
          <p:nvPr/>
        </p:nvSpPr>
        <p:spPr bwMode="auto">
          <a:xfrm>
            <a:off x="7796683" y="3346453"/>
            <a:ext cx="1381872" cy="830952"/>
          </a:xfrm>
          <a:prstGeom prst="rect">
            <a:avLst/>
          </a:prstGeom>
          <a:noFill/>
          <a:ln w="9525">
            <a:noFill/>
            <a:miter lim="800000"/>
            <a:headEnd/>
            <a:tailEnd/>
          </a:ln>
        </p:spPr>
        <p:txBody>
          <a:bodyPr wrap="none" lIns="91397" tIns="45698" rIns="91397" bIns="45698">
            <a:prstTxWarp prst="textNoShape">
              <a:avLst/>
            </a:prstTxWarp>
            <a:spAutoFit/>
          </a:bodyPr>
          <a:lstStyle/>
          <a:p>
            <a:pPr algn="ctr" defTabSz="457200"/>
            <a:r>
              <a:rPr lang="en-US" sz="2400" b="1" dirty="0">
                <a:solidFill>
                  <a:srgbClr val="0000FF"/>
                </a:solidFill>
                <a:latin typeface="Times New Roman" pitchFamily="12" charset="0"/>
                <a:ea typeface="Times New Roman" pitchFamily="12" charset="0"/>
                <a:cs typeface="Times New Roman" pitchFamily="12" charset="0"/>
              </a:rPr>
              <a:t>Goddard</a:t>
            </a:r>
          </a:p>
          <a:p>
            <a:pPr algn="ctr" defTabSz="457200"/>
            <a:r>
              <a:rPr lang="en-US" sz="2400" b="1" dirty="0">
                <a:solidFill>
                  <a:srgbClr val="0000FF"/>
                </a:solidFill>
                <a:latin typeface="Times New Roman" pitchFamily="12" charset="0"/>
                <a:ea typeface="Times New Roman" pitchFamily="12" charset="0"/>
                <a:cs typeface="Times New Roman" pitchFamily="12" charset="0"/>
              </a:rPr>
              <a:t>MMF</a:t>
            </a:r>
          </a:p>
        </p:txBody>
      </p:sp>
      <p:sp>
        <p:nvSpPr>
          <p:cNvPr id="88071" name="TextBox 8"/>
          <p:cNvSpPr txBox="1">
            <a:spLocks noChangeArrowheads="1"/>
          </p:cNvSpPr>
          <p:nvPr/>
        </p:nvSpPr>
        <p:spPr bwMode="auto">
          <a:xfrm>
            <a:off x="2032000" y="57150"/>
            <a:ext cx="958850" cy="40005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2000" b="1" dirty="0">
                <a:solidFill>
                  <a:srgbClr val="0000FF"/>
                </a:solidFill>
                <a:latin typeface="Times New Roman" pitchFamily="12" charset="0"/>
                <a:ea typeface="Times New Roman" pitchFamily="12" charset="0"/>
                <a:cs typeface="Times New Roman" pitchFamily="12" charset="0"/>
              </a:rPr>
              <a:t>Winter</a:t>
            </a:r>
          </a:p>
        </p:txBody>
      </p:sp>
      <p:sp>
        <p:nvSpPr>
          <p:cNvPr id="88072" name="TextBox 9"/>
          <p:cNvSpPr txBox="1">
            <a:spLocks noChangeArrowheads="1"/>
          </p:cNvSpPr>
          <p:nvPr/>
        </p:nvSpPr>
        <p:spPr bwMode="auto">
          <a:xfrm>
            <a:off x="5630867" y="57150"/>
            <a:ext cx="1119187" cy="40005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2000" b="1" dirty="0">
                <a:solidFill>
                  <a:srgbClr val="3366FF"/>
                </a:solidFill>
                <a:latin typeface="Times New Roman" pitchFamily="12" charset="0"/>
                <a:ea typeface="Times New Roman" pitchFamily="12" charset="0"/>
                <a:cs typeface="Times New Roman" pitchFamily="12" charset="0"/>
              </a:rPr>
              <a:t>Summer</a:t>
            </a:r>
          </a:p>
        </p:txBody>
      </p:sp>
      <p:sp>
        <p:nvSpPr>
          <p:cNvPr id="88074" name="TextBox 11"/>
          <p:cNvSpPr txBox="1">
            <a:spLocks noChangeArrowheads="1"/>
          </p:cNvSpPr>
          <p:nvPr/>
        </p:nvSpPr>
        <p:spPr bwMode="auto">
          <a:xfrm>
            <a:off x="373065" y="88899"/>
            <a:ext cx="646244"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b="1" dirty="0">
                <a:solidFill>
                  <a:prstClr val="black"/>
                </a:solidFill>
                <a:latin typeface="Times New Roman" pitchFamily="12" charset="0"/>
                <a:ea typeface="Times New Roman" pitchFamily="12" charset="0"/>
                <a:cs typeface="Times New Roman" pitchFamily="12" charset="0"/>
              </a:rPr>
              <a:t>2.675</a:t>
            </a:r>
          </a:p>
        </p:txBody>
      </p:sp>
      <p:sp>
        <p:nvSpPr>
          <p:cNvPr id="88075" name="TextBox 12"/>
          <p:cNvSpPr txBox="1">
            <a:spLocks noChangeArrowheads="1"/>
          </p:cNvSpPr>
          <p:nvPr/>
        </p:nvSpPr>
        <p:spPr bwMode="auto">
          <a:xfrm>
            <a:off x="4238627" y="57150"/>
            <a:ext cx="646244"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b="1" dirty="0">
                <a:solidFill>
                  <a:prstClr val="black"/>
                </a:solidFill>
                <a:latin typeface="Times New Roman" pitchFamily="12" charset="0"/>
                <a:ea typeface="Times New Roman" pitchFamily="12" charset="0"/>
                <a:cs typeface="Times New Roman" pitchFamily="12" charset="0"/>
              </a:rPr>
              <a:t>2.771</a:t>
            </a:r>
          </a:p>
        </p:txBody>
      </p:sp>
      <p:sp>
        <p:nvSpPr>
          <p:cNvPr id="88076" name="TextBox 13"/>
          <p:cNvSpPr txBox="1">
            <a:spLocks noChangeArrowheads="1"/>
          </p:cNvSpPr>
          <p:nvPr/>
        </p:nvSpPr>
        <p:spPr bwMode="auto">
          <a:xfrm>
            <a:off x="4238627" y="2714625"/>
            <a:ext cx="646244"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b="1" dirty="0">
                <a:solidFill>
                  <a:prstClr val="black"/>
                </a:solidFill>
                <a:latin typeface="Times New Roman" pitchFamily="12" charset="0"/>
                <a:ea typeface="Times New Roman" pitchFamily="12" charset="0"/>
                <a:cs typeface="Times New Roman" pitchFamily="12" charset="0"/>
              </a:rPr>
              <a:t>2.922</a:t>
            </a:r>
          </a:p>
        </p:txBody>
      </p:sp>
      <p:sp>
        <p:nvSpPr>
          <p:cNvPr id="88077" name="TextBox 14"/>
          <p:cNvSpPr txBox="1">
            <a:spLocks noChangeArrowheads="1"/>
          </p:cNvSpPr>
          <p:nvPr/>
        </p:nvSpPr>
        <p:spPr bwMode="auto">
          <a:xfrm>
            <a:off x="373065" y="2714625"/>
            <a:ext cx="646244"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b="1" dirty="0">
                <a:solidFill>
                  <a:prstClr val="black"/>
                </a:solidFill>
                <a:latin typeface="Times New Roman" pitchFamily="12" charset="0"/>
                <a:ea typeface="Times New Roman" pitchFamily="12" charset="0"/>
                <a:cs typeface="Times New Roman" pitchFamily="12" charset="0"/>
              </a:rPr>
              <a:t>2.885</a:t>
            </a:r>
          </a:p>
        </p:txBody>
      </p:sp>
      <p:sp>
        <p:nvSpPr>
          <p:cNvPr id="88078" name="TextBox 13"/>
          <p:cNvSpPr txBox="1">
            <a:spLocks noChangeArrowheads="1"/>
          </p:cNvSpPr>
          <p:nvPr/>
        </p:nvSpPr>
        <p:spPr bwMode="auto">
          <a:xfrm>
            <a:off x="0" y="6488113"/>
            <a:ext cx="392569"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dirty="0">
                <a:solidFill>
                  <a:srgbClr val="0000FF"/>
                </a:solidFill>
              </a:rPr>
              <a:t>39</a:t>
            </a:r>
          </a:p>
        </p:txBody>
      </p:sp>
    </p:spTree>
    <p:extLst>
      <p:ext uri="{BB962C8B-B14F-4D97-AF65-F5344CB8AC3E}">
        <p14:creationId xmlns:p14="http://schemas.microsoft.com/office/powerpoint/2010/main" val="1224697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04503" y="37540"/>
            <a:ext cx="7897300" cy="121716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900" b="1" dirty="0" smtClean="0">
                <a:solidFill>
                  <a:prstClr val="black"/>
                </a:solidFill>
                <a:effectLst>
                  <a:outerShdw blurRad="50800" dist="38100" dir="2700000" algn="tl" rotWithShape="0">
                    <a:srgbClr val="000000">
                      <a:alpha val="43000"/>
                    </a:srgbClr>
                  </a:outerShdw>
                </a:effectLst>
                <a:latin typeface="Times New Roman"/>
                <a:cs typeface="Times New Roman"/>
              </a:rPr>
              <a:t>Global Cloud Ice in the Goddard MMF with Improved Microphysics</a:t>
            </a:r>
            <a:r>
              <a:rPr lang="en-US" sz="1800" b="1" dirty="0" smtClean="0">
                <a:solidFill>
                  <a:prstClr val="black"/>
                </a:solidFill>
                <a:effectLst>
                  <a:outerShdw blurRad="50800" dist="38100" dir="2700000" algn="tl" rotWithShape="0">
                    <a:srgbClr val="000000">
                      <a:alpha val="43000"/>
                    </a:srgbClr>
                  </a:outerShdw>
                </a:effectLst>
                <a:latin typeface="Times New Roman"/>
                <a:cs typeface="Times New Roman"/>
              </a:rPr>
              <a:t/>
            </a:r>
            <a:br>
              <a:rPr lang="en-US" sz="1800" b="1" dirty="0" smtClean="0">
                <a:solidFill>
                  <a:prstClr val="black"/>
                </a:solidFill>
                <a:effectLst>
                  <a:outerShdw blurRad="50800" dist="38100" dir="2700000" algn="tl" rotWithShape="0">
                    <a:srgbClr val="000000">
                      <a:alpha val="43000"/>
                    </a:srgbClr>
                  </a:outerShdw>
                </a:effectLst>
                <a:latin typeface="Times New Roman"/>
                <a:cs typeface="Times New Roman"/>
              </a:rPr>
            </a:br>
            <a:r>
              <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rPr>
              <a:t>J.-D. </a:t>
            </a:r>
            <a:r>
              <a:rPr lang="en-US" sz="1400" dirty="0" err="1" smtClean="0">
                <a:solidFill>
                  <a:prstClr val="black"/>
                </a:solidFill>
                <a:effectLst>
                  <a:outerShdw blurRad="50800" dist="38100" dir="2700000" algn="tl" rotWithShape="0">
                    <a:srgbClr val="000000">
                      <a:alpha val="43000"/>
                    </a:srgbClr>
                  </a:outerShdw>
                </a:effectLst>
                <a:latin typeface="Times New Roman"/>
                <a:cs typeface="Times New Roman"/>
              </a:rPr>
              <a:t>Chern</a:t>
            </a:r>
            <a:r>
              <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rPr>
              <a:t>, W.-K. Tao, S. E. Lang, J., J.-L. Li, K. I. Mohr, G. M. </a:t>
            </a:r>
            <a:r>
              <a:rPr lang="en-US" sz="1400" dirty="0" err="1" smtClean="0">
                <a:solidFill>
                  <a:prstClr val="black"/>
                </a:solidFill>
                <a:effectLst>
                  <a:outerShdw blurRad="50800" dist="38100" dir="2700000" algn="tl" rotWithShape="0">
                    <a:srgbClr val="000000">
                      <a:alpha val="43000"/>
                    </a:srgbClr>
                  </a:outerShdw>
                </a:effectLst>
                <a:latin typeface="Times New Roman"/>
                <a:cs typeface="Times New Roman"/>
              </a:rPr>
              <a:t>Skofronick</a:t>
            </a:r>
            <a:r>
              <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rPr>
              <a:t> Jackson, C. D. Peters-</a:t>
            </a:r>
            <a:r>
              <a:rPr lang="en-US" sz="1400" dirty="0" err="1" smtClean="0">
                <a:solidFill>
                  <a:prstClr val="black"/>
                </a:solidFill>
                <a:effectLst>
                  <a:outerShdw blurRad="50800" dist="38100" dir="2700000" algn="tl" rotWithShape="0">
                    <a:srgbClr val="000000">
                      <a:alpha val="43000"/>
                    </a:srgbClr>
                  </a:outerShdw>
                </a:effectLst>
                <a:latin typeface="Times New Roman"/>
                <a:cs typeface="Times New Roman"/>
              </a:rPr>
              <a:t>Lidard</a:t>
            </a:r>
            <a:endPar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endParaRPr>
          </a:p>
          <a:p>
            <a:r>
              <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rPr>
              <a:t>NASA GSFC </a:t>
            </a:r>
            <a:r>
              <a:rPr lang="en-US" sz="1400" dirty="0" err="1" smtClean="0">
                <a:solidFill>
                  <a:prstClr val="black"/>
                </a:solidFill>
                <a:effectLst>
                  <a:outerShdw blurRad="50800" dist="38100" dir="2700000" algn="tl" rotWithShape="0">
                    <a:srgbClr val="000000">
                      <a:alpha val="43000"/>
                    </a:srgbClr>
                  </a:outerShdw>
                </a:effectLst>
                <a:latin typeface="Times New Roman"/>
                <a:cs typeface="Times New Roman"/>
              </a:rPr>
              <a:t>Mesoscale</a:t>
            </a:r>
            <a:r>
              <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rPr>
              <a:t> </a:t>
            </a:r>
            <a:r>
              <a:rPr lang="en-US" sz="1400" dirty="0">
                <a:solidFill>
                  <a:prstClr val="black"/>
                </a:solidFill>
                <a:effectLst>
                  <a:outerShdw blurRad="50800" dist="38100" dir="2700000" algn="tl" rotWithShape="0">
                    <a:srgbClr val="000000">
                      <a:alpha val="43000"/>
                    </a:srgbClr>
                  </a:outerShdw>
                </a:effectLst>
                <a:latin typeface="Times New Roman"/>
                <a:cs typeface="Times New Roman"/>
              </a:rPr>
              <a:t>A</a:t>
            </a:r>
            <a:r>
              <a:rPr lang="en-US" sz="1400" dirty="0" smtClean="0">
                <a:solidFill>
                  <a:prstClr val="black"/>
                </a:solidFill>
                <a:effectLst>
                  <a:outerShdw blurRad="50800" dist="38100" dir="2700000" algn="tl" rotWithShape="0">
                    <a:srgbClr val="000000">
                      <a:alpha val="43000"/>
                    </a:srgbClr>
                  </a:outerShdw>
                </a:effectLst>
                <a:latin typeface="Times New Roman"/>
                <a:cs typeface="Times New Roman"/>
              </a:rPr>
              <a:t>tmospheric Processes Laboratory</a:t>
            </a:r>
            <a:endParaRPr lang="en-US" sz="1400" dirty="0">
              <a:solidFill>
                <a:prstClr val="black"/>
              </a:solidFill>
              <a:effectLst>
                <a:outerShdw blurRad="50800" dist="38100" dir="2700000" algn="tl" rotWithShape="0">
                  <a:srgbClr val="000000">
                    <a:alpha val="43000"/>
                  </a:srgbClr>
                </a:outerShdw>
              </a:effectLst>
              <a:latin typeface="Times New Roman"/>
              <a:cs typeface="Times New Roman"/>
            </a:endParaRPr>
          </a:p>
        </p:txBody>
      </p:sp>
      <p:pic>
        <p:nvPicPr>
          <p:cNvPr id="6" name="Picture 475" descr="3dmeatball"/>
          <p:cNvPicPr>
            <a:picLocks noChangeAspect="1" noChangeArrowheads="1"/>
          </p:cNvPicPr>
          <p:nvPr/>
        </p:nvPicPr>
        <p:blipFill>
          <a:blip r:embed="rId2" cstate="print"/>
          <a:srcRect/>
          <a:stretch>
            <a:fillRect/>
          </a:stretch>
        </p:blipFill>
        <p:spPr bwMode="auto">
          <a:xfrm>
            <a:off x="8759" y="14296"/>
            <a:ext cx="746125" cy="631825"/>
          </a:xfrm>
          <a:prstGeom prst="rect">
            <a:avLst/>
          </a:prstGeom>
          <a:noFill/>
          <a:ln w="9525">
            <a:noFill/>
            <a:miter lim="800000"/>
            <a:headEnd/>
            <a:tailEnd/>
          </a:ln>
        </p:spPr>
      </p:pic>
      <p:sp>
        <p:nvSpPr>
          <p:cNvPr id="7" name="TextBox 6"/>
          <p:cNvSpPr txBox="1"/>
          <p:nvPr/>
        </p:nvSpPr>
        <p:spPr>
          <a:xfrm>
            <a:off x="289617" y="1160989"/>
            <a:ext cx="5135347" cy="5032147"/>
          </a:xfrm>
          <a:prstGeom prst="rect">
            <a:avLst/>
          </a:prstGeom>
          <a:noFill/>
        </p:spPr>
        <p:txBody>
          <a:bodyPr wrap="square" rtlCol="0">
            <a:spAutoFit/>
          </a:bodyPr>
          <a:lstStyle/>
          <a:p>
            <a:pPr defTabSz="457200"/>
            <a:r>
              <a:rPr lang="en-US" sz="1500" dirty="0">
                <a:solidFill>
                  <a:prstClr val="black"/>
                </a:solidFill>
                <a:latin typeface="Times New Roman"/>
                <a:cs typeface="Times New Roman"/>
              </a:rPr>
              <a:t>The Goddard MMF in conjunction with satellite observations is used for the rigorous evaluation and continued improvement of Goddard microphysics schemes. A series of 2-year (2007-2008) simulations performed with the Goddard MMF show that:</a:t>
            </a:r>
          </a:p>
          <a:p>
            <a:pPr defTabSz="457200"/>
            <a:endParaRPr lang="en-US" sz="600" dirty="0">
              <a:solidFill>
                <a:prstClr val="black"/>
              </a:solidFill>
              <a:latin typeface="Times New Roman"/>
              <a:cs typeface="Times New Roman"/>
            </a:endParaRPr>
          </a:p>
          <a:p>
            <a:pPr marL="285750" indent="-285750" defTabSz="457200">
              <a:buFont typeface="Arial"/>
              <a:buChar char="•"/>
            </a:pPr>
            <a:r>
              <a:rPr lang="en-US" sz="1500" b="1" dirty="0">
                <a:solidFill>
                  <a:prstClr val="black"/>
                </a:solidFill>
                <a:latin typeface="Times New Roman"/>
                <a:cs typeface="Times New Roman"/>
              </a:rPr>
              <a:t>The new four-class (cloud ice, snow, </a:t>
            </a:r>
            <a:r>
              <a:rPr lang="en-US" sz="1500" b="1" dirty="0" err="1">
                <a:solidFill>
                  <a:prstClr val="black"/>
                </a:solidFill>
                <a:latin typeface="Times New Roman"/>
                <a:cs typeface="Times New Roman"/>
              </a:rPr>
              <a:t>graupel</a:t>
            </a:r>
            <a:r>
              <a:rPr lang="en-US" sz="1500" b="1" dirty="0">
                <a:solidFill>
                  <a:prstClr val="black"/>
                </a:solidFill>
                <a:latin typeface="Times New Roman"/>
                <a:cs typeface="Times New Roman"/>
              </a:rPr>
              <a:t>, and frozen drops/hail) ice scheme (4ICE) produces a better overall spatial distribution of cloud ice amount and cloud </a:t>
            </a:r>
            <a:r>
              <a:rPr lang="en-US" sz="1500" b="1" dirty="0" err="1">
                <a:solidFill>
                  <a:prstClr val="black"/>
                </a:solidFill>
                <a:latin typeface="Times New Roman"/>
                <a:cs typeface="Times New Roman"/>
              </a:rPr>
              <a:t>radiative</a:t>
            </a:r>
            <a:r>
              <a:rPr lang="en-US" sz="1500" b="1" dirty="0">
                <a:solidFill>
                  <a:prstClr val="black"/>
                </a:solidFill>
                <a:latin typeface="Times New Roman"/>
                <a:cs typeface="Times New Roman"/>
              </a:rPr>
              <a:t> forcing than earlier three-class ice schemes (3ICE), with biases within the observational uncertainties. </a:t>
            </a:r>
          </a:p>
          <a:p>
            <a:pPr defTabSz="457200"/>
            <a:endParaRPr lang="en-US" sz="1000" b="1" dirty="0">
              <a:solidFill>
                <a:prstClr val="black"/>
              </a:solidFill>
              <a:latin typeface="Times New Roman"/>
              <a:cs typeface="Times New Roman"/>
            </a:endParaRPr>
          </a:p>
          <a:p>
            <a:pPr marL="285750" indent="-285750" defTabSz="457200">
              <a:buFont typeface="Arial"/>
              <a:buChar char="•"/>
            </a:pPr>
            <a:r>
              <a:rPr lang="en-US" sz="1500" b="1" dirty="0">
                <a:solidFill>
                  <a:prstClr val="black"/>
                </a:solidFill>
                <a:latin typeface="Times New Roman"/>
                <a:cs typeface="Times New Roman"/>
              </a:rPr>
              <a:t>The improvement of 4ICE scheme is due to many microphysics upgrades not through model parameters tunings. The scheme is suitable for all local (i.e. GCE), regional (i.e. NU-WRF), and global cloud-resolving models with the same sets of model parameters.</a:t>
            </a:r>
          </a:p>
          <a:p>
            <a:pPr defTabSz="457200"/>
            <a:endParaRPr lang="en-US" sz="1000" dirty="0">
              <a:solidFill>
                <a:prstClr val="black"/>
              </a:solidFill>
              <a:latin typeface="Times New Roman"/>
              <a:cs typeface="Times New Roman"/>
            </a:endParaRPr>
          </a:p>
          <a:p>
            <a:pPr marL="285750" indent="-285750" defTabSz="457200">
              <a:buFont typeface="Arial"/>
              <a:buChar char="•"/>
            </a:pPr>
            <a:r>
              <a:rPr lang="en-US" sz="1500" b="1" dirty="0">
                <a:solidFill>
                  <a:prstClr val="black"/>
                </a:solidFill>
                <a:latin typeface="Times New Roman"/>
                <a:cs typeface="Times New Roman"/>
              </a:rPr>
              <a:t>The Goddard MMF provides a unique and computationally feasible platform for stringent model evaluation and parameter optimization for global cloud-resolving models.</a:t>
            </a:r>
          </a:p>
        </p:txBody>
      </p:sp>
      <p:sp>
        <p:nvSpPr>
          <p:cNvPr id="9" name="Rectangle 8"/>
          <p:cNvSpPr/>
          <p:nvPr/>
        </p:nvSpPr>
        <p:spPr>
          <a:xfrm>
            <a:off x="604503" y="5962303"/>
            <a:ext cx="4609070" cy="834331"/>
          </a:xfrm>
          <a:prstGeom prst="rect">
            <a:avLst/>
          </a:prstGeom>
        </p:spPr>
        <p:txBody>
          <a:bodyPr wrap="square">
            <a:spAutoFit/>
          </a:bodyPr>
          <a:lstStyle/>
          <a:p>
            <a:pPr defTabSz="457200">
              <a:lnSpc>
                <a:spcPct val="110000"/>
              </a:lnSpc>
            </a:pPr>
            <a:r>
              <a:rPr lang="en-US" sz="1100" dirty="0" err="1">
                <a:solidFill>
                  <a:prstClr val="black"/>
                </a:solidFill>
                <a:latin typeface="Times New Roman"/>
                <a:cs typeface="Times New Roman"/>
              </a:rPr>
              <a:t>Chern</a:t>
            </a:r>
            <a:r>
              <a:rPr lang="en-US" sz="1100" dirty="0">
                <a:solidFill>
                  <a:prstClr val="black"/>
                </a:solidFill>
                <a:latin typeface="Times New Roman"/>
                <a:cs typeface="Times New Roman"/>
              </a:rPr>
              <a:t>, J.-D., W.-K. Tao, </a:t>
            </a:r>
            <a:r>
              <a:rPr lang="en-US" sz="1100" dirty="0" err="1">
                <a:solidFill>
                  <a:prstClr val="black"/>
                </a:solidFill>
                <a:latin typeface="Times New Roman"/>
                <a:cs typeface="Times New Roman"/>
              </a:rPr>
              <a:t>S.E.Lang</a:t>
            </a:r>
            <a:r>
              <a:rPr lang="en-US" sz="1100" dirty="0">
                <a:solidFill>
                  <a:prstClr val="black"/>
                </a:solidFill>
                <a:latin typeface="Times New Roman"/>
                <a:cs typeface="Times New Roman"/>
              </a:rPr>
              <a:t>, J.-L. F. Li, K. I. Mohr, G. M. </a:t>
            </a:r>
            <a:r>
              <a:rPr lang="en-US" sz="1100" dirty="0" err="1">
                <a:solidFill>
                  <a:prstClr val="black"/>
                </a:solidFill>
                <a:latin typeface="Times New Roman"/>
                <a:cs typeface="Times New Roman"/>
              </a:rPr>
              <a:t>Skofronick</a:t>
            </a:r>
            <a:r>
              <a:rPr lang="en-US" sz="1100" dirty="0">
                <a:solidFill>
                  <a:prstClr val="black"/>
                </a:solidFill>
                <a:latin typeface="Times New Roman"/>
                <a:cs typeface="Times New Roman"/>
              </a:rPr>
              <a:t>-Jackson, and C. D. Peters-</a:t>
            </a:r>
            <a:r>
              <a:rPr lang="en-US" sz="1100" dirty="0" err="1">
                <a:solidFill>
                  <a:prstClr val="black"/>
                </a:solidFill>
                <a:latin typeface="Times New Roman"/>
                <a:cs typeface="Times New Roman"/>
              </a:rPr>
              <a:t>Lidard</a:t>
            </a:r>
            <a:r>
              <a:rPr lang="en-US" sz="1100" dirty="0">
                <a:solidFill>
                  <a:prstClr val="black"/>
                </a:solidFill>
                <a:latin typeface="Times New Roman"/>
                <a:cs typeface="Times New Roman"/>
              </a:rPr>
              <a:t>, 2015: Performance of the Goddard </a:t>
            </a:r>
            <a:r>
              <a:rPr lang="en-US" sz="1100" dirty="0" err="1">
                <a:solidFill>
                  <a:prstClr val="black"/>
                </a:solidFill>
                <a:latin typeface="Times New Roman"/>
                <a:cs typeface="Times New Roman"/>
              </a:rPr>
              <a:t>Multiscale</a:t>
            </a:r>
            <a:r>
              <a:rPr lang="en-US" sz="1100" dirty="0">
                <a:solidFill>
                  <a:prstClr val="black"/>
                </a:solidFill>
                <a:latin typeface="Times New Roman"/>
                <a:cs typeface="Times New Roman"/>
              </a:rPr>
              <a:t> Modeling Framework with Goddard microphysical schemes. J. Adv. Model. Earth Syst. (Submitted).</a:t>
            </a:r>
          </a:p>
        </p:txBody>
      </p:sp>
      <p:grpSp>
        <p:nvGrpSpPr>
          <p:cNvPr id="11" name="Group 10"/>
          <p:cNvGrpSpPr/>
          <p:nvPr/>
        </p:nvGrpSpPr>
        <p:grpSpPr>
          <a:xfrm>
            <a:off x="5238233" y="1177680"/>
            <a:ext cx="3781622" cy="5430954"/>
            <a:chOff x="4354595" y="923680"/>
            <a:chExt cx="3781622" cy="5430954"/>
          </a:xfrm>
        </p:grpSpPr>
        <p:pic>
          <p:nvPicPr>
            <p:cNvPr id="12" name="Picture 11"/>
            <p:cNvPicPr preferRelativeResize="0"/>
            <p:nvPr/>
          </p:nvPicPr>
          <p:blipFill rotWithShape="1">
            <a:blip r:embed="rId3" cstate="print">
              <a:extLst>
                <a:ext uri="{28A0092B-C50C-407E-A947-70E740481C1C}">
                  <a14:useLocalDpi xmlns:a14="http://schemas.microsoft.com/office/drawing/2010/main" val="0"/>
                </a:ext>
              </a:extLst>
            </a:blip>
            <a:srcRect l="47541" t="26833" r="11175" b="58110"/>
            <a:stretch/>
          </p:blipFill>
          <p:spPr bwMode="auto">
            <a:xfrm>
              <a:off x="4541326" y="1231584"/>
              <a:ext cx="2743200" cy="1193114"/>
            </a:xfrm>
            <a:prstGeom prst="rect">
              <a:avLst/>
            </a:prstGeom>
            <a:ln>
              <a:noFill/>
            </a:ln>
            <a:extLst>
              <a:ext uri="{53640926-AAD7-44D8-BBD7-CCE9431645EC}">
                <a14:shadowObscured xmlns:a14="http://schemas.microsoft.com/office/drawing/2010/main"/>
              </a:ext>
            </a:extLst>
          </p:spPr>
        </p:pic>
        <p:pic>
          <p:nvPicPr>
            <p:cNvPr id="13" name="Picture 12"/>
            <p:cNvPicPr preferRelativeResize="0"/>
            <p:nvPr/>
          </p:nvPicPr>
          <p:blipFill rotWithShape="1">
            <a:blip r:embed="rId4" cstate="print">
              <a:extLst>
                <a:ext uri="{28A0092B-C50C-407E-A947-70E740481C1C}">
                  <a14:useLocalDpi xmlns:a14="http://schemas.microsoft.com/office/drawing/2010/main" val="0"/>
                </a:ext>
              </a:extLst>
            </a:blip>
            <a:srcRect l="47541" t="26847" r="11175" b="58339"/>
            <a:stretch/>
          </p:blipFill>
          <p:spPr bwMode="auto">
            <a:xfrm>
              <a:off x="4541326" y="2665269"/>
              <a:ext cx="2743200" cy="1173870"/>
            </a:xfrm>
            <a:prstGeom prst="rect">
              <a:avLst/>
            </a:prstGeom>
            <a:ln>
              <a:noFill/>
            </a:ln>
            <a:extLst>
              <a:ext uri="{53640926-AAD7-44D8-BBD7-CCE9431645EC}">
                <a14:shadowObscured xmlns:a14="http://schemas.microsoft.com/office/drawing/2010/main"/>
              </a:ext>
            </a:extLst>
          </p:spPr>
        </p:pic>
        <p:pic>
          <p:nvPicPr>
            <p:cNvPr id="14" name="Picture 13"/>
            <p:cNvPicPr preferRelativeResize="0"/>
            <p:nvPr/>
          </p:nvPicPr>
          <p:blipFill rotWithShape="1">
            <a:blip r:embed="rId4" cstate="print">
              <a:extLst>
                <a:ext uri="{28A0092B-C50C-407E-A947-70E740481C1C}">
                  <a14:useLocalDpi xmlns:a14="http://schemas.microsoft.com/office/drawing/2010/main" val="0"/>
                </a:ext>
              </a:extLst>
            </a:blip>
            <a:srcRect l="47541" t="60119" r="11175" b="21471"/>
            <a:stretch/>
          </p:blipFill>
          <p:spPr bwMode="auto">
            <a:xfrm>
              <a:off x="4541326" y="4127782"/>
              <a:ext cx="2743200" cy="1458799"/>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5232542" y="923680"/>
              <a:ext cx="1360769" cy="307777"/>
            </a:xfrm>
            <a:prstGeom prst="rect">
              <a:avLst/>
            </a:prstGeom>
            <a:noFill/>
          </p:spPr>
          <p:txBody>
            <a:bodyPr wrap="none" rtlCol="0">
              <a:spAutoFit/>
            </a:bodyPr>
            <a:lstStyle/>
            <a:p>
              <a:pPr defTabSz="457200"/>
              <a:r>
                <a:rPr lang="en-US" sz="1400" b="1" dirty="0" err="1">
                  <a:solidFill>
                    <a:prstClr val="black"/>
                  </a:solidFill>
                </a:rPr>
                <a:t>CloudSat</a:t>
              </a:r>
              <a:r>
                <a:rPr lang="en-US" sz="1400" b="1" dirty="0">
                  <a:solidFill>
                    <a:prstClr val="black"/>
                  </a:solidFill>
                </a:rPr>
                <a:t> 2C-ICE</a:t>
              </a:r>
            </a:p>
          </p:txBody>
        </p:sp>
        <p:sp>
          <p:nvSpPr>
            <p:cNvPr id="16" name="TextBox 15"/>
            <p:cNvSpPr txBox="1"/>
            <p:nvPr/>
          </p:nvSpPr>
          <p:spPr>
            <a:xfrm>
              <a:off x="5041648" y="2376736"/>
              <a:ext cx="1930499" cy="307777"/>
            </a:xfrm>
            <a:prstGeom prst="rect">
              <a:avLst/>
            </a:prstGeom>
            <a:noFill/>
          </p:spPr>
          <p:txBody>
            <a:bodyPr wrap="none" rtlCol="0">
              <a:spAutoFit/>
            </a:bodyPr>
            <a:lstStyle/>
            <a:p>
              <a:pPr defTabSz="457200"/>
              <a:r>
                <a:rPr lang="en-US" sz="1400" b="1" dirty="0">
                  <a:solidFill>
                    <a:prstClr val="black"/>
                  </a:solidFill>
                </a:rPr>
                <a:t>MMF with 3ICE scheme</a:t>
              </a:r>
            </a:p>
          </p:txBody>
        </p:sp>
        <p:sp>
          <p:nvSpPr>
            <p:cNvPr id="17" name="TextBox 16"/>
            <p:cNvSpPr txBox="1"/>
            <p:nvPr/>
          </p:nvSpPr>
          <p:spPr>
            <a:xfrm>
              <a:off x="5041648" y="3849036"/>
              <a:ext cx="1930499" cy="307777"/>
            </a:xfrm>
            <a:prstGeom prst="rect">
              <a:avLst/>
            </a:prstGeom>
            <a:noFill/>
          </p:spPr>
          <p:txBody>
            <a:bodyPr wrap="none" rtlCol="0">
              <a:spAutoFit/>
            </a:bodyPr>
            <a:lstStyle/>
            <a:p>
              <a:pPr defTabSz="457200"/>
              <a:r>
                <a:rPr lang="en-US" sz="1400" b="1" dirty="0">
                  <a:solidFill>
                    <a:prstClr val="black"/>
                  </a:solidFill>
                </a:rPr>
                <a:t>MMF with 4ICE scheme</a:t>
              </a:r>
            </a:p>
          </p:txBody>
        </p:sp>
        <p:sp>
          <p:nvSpPr>
            <p:cNvPr id="18" name="Rectangle 17"/>
            <p:cNvSpPr/>
            <p:nvPr/>
          </p:nvSpPr>
          <p:spPr>
            <a:xfrm>
              <a:off x="4354595" y="5708303"/>
              <a:ext cx="3781622" cy="646331"/>
            </a:xfrm>
            <a:prstGeom prst="rect">
              <a:avLst/>
            </a:prstGeom>
          </p:spPr>
          <p:txBody>
            <a:bodyPr wrap="square">
              <a:spAutoFit/>
            </a:bodyPr>
            <a:lstStyle/>
            <a:p>
              <a:pPr defTabSz="457200"/>
              <a:r>
                <a:rPr lang="en-US" sz="1200" i="1" dirty="0">
                  <a:solidFill>
                    <a:prstClr val="black"/>
                  </a:solidFill>
                  <a:latin typeface="Times New Roman"/>
                  <a:cs typeface="Times New Roman"/>
                </a:rPr>
                <a:t>Annual zonal mean cloud ice mixing ratio (10</a:t>
              </a:r>
              <a:r>
                <a:rPr lang="en-US" sz="1200" i="1" baseline="30000" dirty="0">
                  <a:solidFill>
                    <a:prstClr val="black"/>
                  </a:solidFill>
                  <a:latin typeface="Times New Roman"/>
                  <a:cs typeface="Times New Roman"/>
                </a:rPr>
                <a:t>-6 </a:t>
              </a:r>
              <a:r>
                <a:rPr lang="en-US" sz="1200" i="1" dirty="0" err="1">
                  <a:solidFill>
                    <a:prstClr val="black"/>
                  </a:solidFill>
                  <a:latin typeface="Times New Roman"/>
                  <a:cs typeface="Times New Roman"/>
                </a:rPr>
                <a:t>g</a:t>
              </a:r>
              <a:r>
                <a:rPr lang="en-US" sz="1200" i="1" dirty="0">
                  <a:solidFill>
                    <a:prstClr val="black"/>
                  </a:solidFill>
                  <a:latin typeface="Times New Roman"/>
                  <a:cs typeface="Times New Roman"/>
                </a:rPr>
                <a:t> g</a:t>
              </a:r>
              <a:r>
                <a:rPr lang="en-US" sz="1200" i="1" baseline="30000" dirty="0">
                  <a:solidFill>
                    <a:prstClr val="black"/>
                  </a:solidFill>
                  <a:latin typeface="Times New Roman"/>
                  <a:cs typeface="Times New Roman"/>
                </a:rPr>
                <a:t>-1</a:t>
              </a:r>
              <a:r>
                <a:rPr lang="en-US" sz="1200" i="1" dirty="0">
                  <a:solidFill>
                    <a:prstClr val="black"/>
                  </a:solidFill>
                  <a:latin typeface="Times New Roman"/>
                  <a:cs typeface="Times New Roman"/>
                </a:rPr>
                <a:t>) from  the </a:t>
              </a:r>
              <a:r>
                <a:rPr lang="en-US" sz="1200" i="1" dirty="0" err="1">
                  <a:solidFill>
                    <a:prstClr val="black"/>
                  </a:solidFill>
                  <a:latin typeface="Times New Roman"/>
                  <a:cs typeface="Times New Roman"/>
                </a:rPr>
                <a:t>CloudSat</a:t>
              </a:r>
              <a:r>
                <a:rPr lang="en-US" sz="1200" i="1" dirty="0">
                  <a:solidFill>
                    <a:prstClr val="black"/>
                  </a:solidFill>
                  <a:latin typeface="Times New Roman"/>
                  <a:cs typeface="Times New Roman"/>
                </a:rPr>
                <a:t> 2C-ICE estimates and GMMF simulations with Goddard 3ICE and 4ICE microphysics.</a:t>
              </a:r>
              <a:endParaRPr lang="en-US" sz="1200" dirty="0">
                <a:solidFill>
                  <a:prstClr val="black"/>
                </a:solidFill>
                <a:latin typeface="Times New Roman"/>
                <a:cs typeface="Times New Roman"/>
              </a:endParaRPr>
            </a:p>
          </p:txBody>
        </p:sp>
      </p:grpSp>
      <p:sp>
        <p:nvSpPr>
          <p:cNvPr id="2" name="TextBox 1"/>
          <p:cNvSpPr txBox="1"/>
          <p:nvPr/>
        </p:nvSpPr>
        <p:spPr>
          <a:xfrm>
            <a:off x="8759" y="6494625"/>
            <a:ext cx="699512" cy="369332"/>
          </a:xfrm>
          <a:prstGeom prst="rect">
            <a:avLst/>
          </a:prstGeom>
          <a:noFill/>
        </p:spPr>
        <p:txBody>
          <a:bodyPr wrap="square" rtlCol="0">
            <a:spAutoFit/>
          </a:bodyPr>
          <a:lstStyle/>
          <a:p>
            <a:pPr defTabSz="457200"/>
            <a:r>
              <a:rPr lang="en-US" dirty="0">
                <a:solidFill>
                  <a:prstClr val="black"/>
                </a:solidFill>
              </a:rPr>
              <a:t>41</a:t>
            </a:r>
          </a:p>
        </p:txBody>
      </p:sp>
    </p:spTree>
    <p:extLst>
      <p:ext uri="{BB962C8B-B14F-4D97-AF65-F5344CB8AC3E}">
        <p14:creationId xmlns:p14="http://schemas.microsoft.com/office/powerpoint/2010/main" val="3933183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2800" b="1" dirty="0" smtClean="0"/>
              <a:t>Chemical Tracers</a:t>
            </a:r>
            <a:endParaRPr lang="en-US" sz="2800" b="1" dirty="0"/>
          </a:p>
        </p:txBody>
      </p:sp>
      <p:sp>
        <p:nvSpPr>
          <p:cNvPr id="3" name="Content Placeholder 2"/>
          <p:cNvSpPr>
            <a:spLocks noGrp="1"/>
          </p:cNvSpPr>
          <p:nvPr>
            <p:ph idx="1"/>
          </p:nvPr>
        </p:nvSpPr>
        <p:spPr>
          <a:xfrm>
            <a:off x="228600" y="1295400"/>
            <a:ext cx="8763000" cy="5334000"/>
          </a:xfrm>
        </p:spPr>
        <p:txBody>
          <a:bodyPr>
            <a:normAutofit/>
          </a:bodyPr>
          <a:lstStyle/>
          <a:p>
            <a:r>
              <a:rPr lang="en-US" sz="2000" b="1" dirty="0" smtClean="0"/>
              <a:t>Trace gases with chemical lifetimes considerably longer than the time scale of convection (20 min to several hours) can be used as tracers of convective transport.</a:t>
            </a:r>
          </a:p>
          <a:p>
            <a:pPr marL="0" indent="0">
              <a:buNone/>
            </a:pPr>
            <a:r>
              <a:rPr lang="en-US" sz="2000" b="1" dirty="0"/>
              <a:t>	</a:t>
            </a:r>
            <a:r>
              <a:rPr lang="en-US" sz="2000" b="1" dirty="0" smtClean="0"/>
              <a:t>- can be used to diagnose the validity of a cloud model simulation</a:t>
            </a:r>
          </a:p>
          <a:p>
            <a:pPr marL="0" indent="0">
              <a:buNone/>
            </a:pPr>
            <a:r>
              <a:rPr lang="en-US" sz="2000" b="1" dirty="0"/>
              <a:t>	</a:t>
            </a:r>
            <a:r>
              <a:rPr lang="en-US" sz="2000" b="1" dirty="0" smtClean="0"/>
              <a:t>- can be used to study transport patterns within convective storms  	(updrafts, downdrafts, entrainment, detrainment, etc.)</a:t>
            </a:r>
          </a:p>
          <a:p>
            <a:pPr marL="0" indent="0">
              <a:buNone/>
            </a:pPr>
            <a:endParaRPr lang="en-US" sz="2000" b="1" dirty="0"/>
          </a:p>
          <a:p>
            <a:r>
              <a:rPr lang="en-US" sz="2000" b="1" dirty="0" smtClean="0"/>
              <a:t>Commonly used tracers:  CO, O</a:t>
            </a:r>
            <a:r>
              <a:rPr lang="en-US" sz="2000" b="1" baseline="-25000" dirty="0" smtClean="0"/>
              <a:t>3</a:t>
            </a:r>
            <a:r>
              <a:rPr lang="en-US" sz="2000" b="1" dirty="0" smtClean="0"/>
              <a:t>, ethane, propane</a:t>
            </a:r>
          </a:p>
          <a:p>
            <a:endParaRPr lang="en-US" sz="2000" b="1" dirty="0"/>
          </a:p>
          <a:p>
            <a:r>
              <a:rPr lang="en-US" sz="2000" b="1" dirty="0" smtClean="0"/>
              <a:t>Can be run in GCE or WRF as inert tracers or in WRF-</a:t>
            </a:r>
            <a:r>
              <a:rPr lang="en-US" sz="2000" b="1" dirty="0" err="1" smtClean="0"/>
              <a:t>Chem</a:t>
            </a:r>
            <a:r>
              <a:rPr lang="en-US" sz="2000" b="1" dirty="0" smtClean="0"/>
              <a:t> as reactive species within the chemistry mechanism</a:t>
            </a:r>
          </a:p>
          <a:p>
            <a:endParaRPr lang="en-US" sz="2000" b="1" dirty="0" smtClean="0"/>
          </a:p>
          <a:p>
            <a:r>
              <a:rPr lang="en-US" sz="2000" b="1" dirty="0" smtClean="0"/>
              <a:t>Initial profiles specified from aircraft observations in field programs or from</a:t>
            </a:r>
          </a:p>
          <a:p>
            <a:pPr marL="0" indent="0">
              <a:buNone/>
            </a:pPr>
            <a:r>
              <a:rPr lang="en-US" sz="2000" b="1" dirty="0" smtClean="0"/>
              <a:t>      3-D fields from a larger-scale chemical transport model</a:t>
            </a:r>
            <a:endParaRPr lang="en-US" sz="2000" b="1" dirty="0"/>
          </a:p>
          <a:p>
            <a:endParaRPr lang="en-US" sz="2000" b="1" dirty="0"/>
          </a:p>
        </p:txBody>
      </p:sp>
    </p:spTree>
    <p:extLst>
      <p:ext uri="{BB962C8B-B14F-4D97-AF65-F5344CB8AC3E}">
        <p14:creationId xmlns:p14="http://schemas.microsoft.com/office/powerpoint/2010/main" val="4043043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2"/>
          <p:cNvSpPr txBox="1">
            <a:spLocks noChangeArrowheads="1"/>
          </p:cNvSpPr>
          <p:nvPr/>
        </p:nvSpPr>
        <p:spPr bwMode="auto">
          <a:xfrm>
            <a:off x="228604" y="4495800"/>
            <a:ext cx="3711586"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b="1" dirty="0">
                <a:solidFill>
                  <a:prstClr val="black"/>
                </a:solidFill>
                <a:latin typeface="Times" pitchFamily="12" charset="0"/>
              </a:rPr>
              <a:t>MMF: Multi-scale Modeling framework</a:t>
            </a:r>
            <a:endParaRPr lang="en-US" b="1" dirty="0">
              <a:solidFill>
                <a:prstClr val="black"/>
              </a:solidFill>
            </a:endParaRPr>
          </a:p>
        </p:txBody>
      </p:sp>
      <p:sp>
        <p:nvSpPr>
          <p:cNvPr id="36868" name="Text Box 3"/>
          <p:cNvSpPr txBox="1">
            <a:spLocks noChangeArrowheads="1"/>
          </p:cNvSpPr>
          <p:nvPr/>
        </p:nvSpPr>
        <p:spPr bwMode="auto">
          <a:xfrm>
            <a:off x="304804" y="4876801"/>
            <a:ext cx="3967163" cy="1107951"/>
          </a:xfrm>
          <a:prstGeom prst="rect">
            <a:avLst/>
          </a:prstGeom>
          <a:noFill/>
          <a:ln w="9525">
            <a:noFill/>
            <a:miter lim="800000"/>
            <a:headEnd/>
            <a:tailEnd/>
          </a:ln>
        </p:spPr>
        <p:txBody>
          <a:bodyPr lIns="91397" tIns="45698" rIns="91397" bIns="45698">
            <a:prstTxWarp prst="textNoShape">
              <a:avLst/>
            </a:prstTxWarp>
            <a:spAutoFit/>
          </a:bodyPr>
          <a:lstStyle/>
          <a:p>
            <a:pPr defTabSz="457200"/>
            <a:r>
              <a:rPr lang="en-US" sz="1600" b="1" dirty="0">
                <a:solidFill>
                  <a:prstClr val="black"/>
                </a:solidFill>
                <a:latin typeface="Times" pitchFamily="12" charset="0"/>
              </a:rPr>
              <a:t>Computational Cost of MMF:</a:t>
            </a:r>
          </a:p>
          <a:p>
            <a:pPr defTabSz="457200"/>
            <a:r>
              <a:rPr lang="en-US" sz="1600" b="1" dirty="0" smtClean="0">
                <a:solidFill>
                  <a:prstClr val="black"/>
                </a:solidFill>
                <a:latin typeface="Times" pitchFamily="12" charset="0"/>
              </a:rPr>
              <a:t>10</a:t>
            </a:r>
            <a:r>
              <a:rPr lang="en-US" sz="1600" b="1" baseline="30000" dirty="0" smtClean="0">
                <a:solidFill>
                  <a:prstClr val="black"/>
                </a:solidFill>
                <a:latin typeface="Times" pitchFamily="12" charset="0"/>
              </a:rPr>
              <a:t>3</a:t>
            </a:r>
            <a:r>
              <a:rPr lang="en-US" sz="1600" b="1" dirty="0" smtClean="0">
                <a:solidFill>
                  <a:prstClr val="black"/>
                </a:solidFill>
                <a:latin typeface="Times" pitchFamily="12" charset="0"/>
              </a:rPr>
              <a:t> more than standard </a:t>
            </a:r>
            <a:r>
              <a:rPr lang="en-US" sz="1600" b="1" dirty="0">
                <a:solidFill>
                  <a:prstClr val="black"/>
                </a:solidFill>
                <a:latin typeface="Times" pitchFamily="12" charset="0"/>
              </a:rPr>
              <a:t>2.5</a:t>
            </a:r>
            <a:r>
              <a:rPr lang="en-US" sz="1600" b="1" baseline="30000" dirty="0">
                <a:solidFill>
                  <a:prstClr val="black"/>
                </a:solidFill>
                <a:latin typeface="Times" pitchFamily="12" charset="0"/>
              </a:rPr>
              <a:t>o </a:t>
            </a:r>
            <a:r>
              <a:rPr lang="en-US" sz="1600" b="1" dirty="0">
                <a:solidFill>
                  <a:prstClr val="black"/>
                </a:solidFill>
                <a:latin typeface="Times" pitchFamily="12" charset="0"/>
              </a:rPr>
              <a:t>x 2.5</a:t>
            </a:r>
            <a:r>
              <a:rPr lang="en-US" sz="1600" b="1" baseline="30000" dirty="0">
                <a:solidFill>
                  <a:prstClr val="black"/>
                </a:solidFill>
                <a:latin typeface="Times" pitchFamily="12" charset="0"/>
              </a:rPr>
              <a:t>o</a:t>
            </a:r>
            <a:r>
              <a:rPr lang="en-US" sz="1600" b="1" dirty="0">
                <a:solidFill>
                  <a:prstClr val="black"/>
                </a:solidFill>
                <a:latin typeface="Times" pitchFamily="12" charset="0"/>
              </a:rPr>
              <a:t> GCM</a:t>
            </a:r>
          </a:p>
          <a:p>
            <a:pPr defTabSz="457200"/>
            <a:r>
              <a:rPr lang="en-US" sz="1600" b="1" dirty="0">
                <a:solidFill>
                  <a:prstClr val="black"/>
                </a:solidFill>
                <a:latin typeface="Times" pitchFamily="12" charset="0"/>
              </a:rPr>
              <a:t>10</a:t>
            </a:r>
            <a:r>
              <a:rPr lang="en-US" sz="1600" b="1" baseline="30000" dirty="0">
                <a:solidFill>
                  <a:prstClr val="black"/>
                </a:solidFill>
                <a:latin typeface="Times" pitchFamily="12" charset="0"/>
              </a:rPr>
              <a:t>1</a:t>
            </a:r>
            <a:r>
              <a:rPr lang="en-US" sz="1600" b="1" dirty="0">
                <a:solidFill>
                  <a:prstClr val="black"/>
                </a:solidFill>
                <a:latin typeface="Times" pitchFamily="12" charset="0"/>
              </a:rPr>
              <a:t> </a:t>
            </a:r>
            <a:r>
              <a:rPr lang="en-US" sz="1600" b="1" dirty="0" smtClean="0">
                <a:solidFill>
                  <a:prstClr val="black"/>
                </a:solidFill>
                <a:latin typeface="Times" pitchFamily="12" charset="0"/>
              </a:rPr>
              <a:t>more than </a:t>
            </a:r>
            <a:r>
              <a:rPr lang="en-US" sz="1600" b="1" dirty="0">
                <a:solidFill>
                  <a:prstClr val="black"/>
                </a:solidFill>
                <a:latin typeface="Times" pitchFamily="12" charset="0"/>
              </a:rPr>
              <a:t>0.25</a:t>
            </a:r>
            <a:r>
              <a:rPr lang="en-US" sz="1600" b="1" baseline="30000" dirty="0">
                <a:solidFill>
                  <a:prstClr val="black"/>
                </a:solidFill>
                <a:latin typeface="Times" pitchFamily="12" charset="0"/>
              </a:rPr>
              <a:t>o </a:t>
            </a:r>
            <a:r>
              <a:rPr lang="en-US" sz="1600" b="1" dirty="0">
                <a:solidFill>
                  <a:prstClr val="black"/>
                </a:solidFill>
                <a:latin typeface="Times" pitchFamily="12" charset="0"/>
              </a:rPr>
              <a:t> x 0.25</a:t>
            </a:r>
            <a:r>
              <a:rPr lang="en-US" sz="1600" b="1" baseline="30000" dirty="0">
                <a:solidFill>
                  <a:prstClr val="black"/>
                </a:solidFill>
                <a:latin typeface="Times" pitchFamily="12" charset="0"/>
              </a:rPr>
              <a:t>o </a:t>
            </a:r>
            <a:r>
              <a:rPr lang="en-US" sz="1600" b="1" dirty="0">
                <a:solidFill>
                  <a:prstClr val="black"/>
                </a:solidFill>
                <a:latin typeface="Times" pitchFamily="12" charset="0"/>
              </a:rPr>
              <a:t>GCM</a:t>
            </a:r>
          </a:p>
          <a:p>
            <a:pPr defTabSz="457200"/>
            <a:r>
              <a:rPr lang="en-US" sz="1600" b="1" dirty="0">
                <a:solidFill>
                  <a:prstClr val="black"/>
                </a:solidFill>
                <a:latin typeface="Times" pitchFamily="12" charset="0"/>
              </a:rPr>
              <a:t>Same as 0.125</a:t>
            </a:r>
            <a:r>
              <a:rPr lang="en-US" sz="1600" b="1" baseline="30000" dirty="0">
                <a:solidFill>
                  <a:prstClr val="black"/>
                </a:solidFill>
                <a:latin typeface="Times" pitchFamily="12" charset="0"/>
              </a:rPr>
              <a:t>o </a:t>
            </a:r>
            <a:r>
              <a:rPr lang="en-US" sz="1600" b="1" dirty="0">
                <a:solidFill>
                  <a:prstClr val="black"/>
                </a:solidFill>
                <a:latin typeface="Times" pitchFamily="12" charset="0"/>
              </a:rPr>
              <a:t> x 0.125</a:t>
            </a:r>
            <a:r>
              <a:rPr lang="en-US" sz="1600" b="1" baseline="30000" dirty="0">
                <a:solidFill>
                  <a:prstClr val="black"/>
                </a:solidFill>
                <a:latin typeface="Times" pitchFamily="12" charset="0"/>
              </a:rPr>
              <a:t>o </a:t>
            </a:r>
            <a:r>
              <a:rPr lang="en-US" sz="1600" b="1" dirty="0" smtClean="0">
                <a:solidFill>
                  <a:prstClr val="black"/>
                </a:solidFill>
                <a:latin typeface="Times" pitchFamily="12" charset="0"/>
              </a:rPr>
              <a:t>GCM</a:t>
            </a:r>
            <a:r>
              <a:rPr lang="en-US" b="1" dirty="0" smtClean="0">
                <a:solidFill>
                  <a:prstClr val="black"/>
                </a:solidFill>
              </a:rPr>
              <a:t> </a:t>
            </a:r>
            <a:endParaRPr lang="en-US" b="1" dirty="0">
              <a:solidFill>
                <a:prstClr val="black"/>
              </a:solidFill>
            </a:endParaRPr>
          </a:p>
        </p:txBody>
      </p:sp>
      <p:pic>
        <p:nvPicPr>
          <p:cNvPr id="36869" name="Picture 4"/>
          <p:cNvPicPr preferRelativeResize="0">
            <a:picLocks noChangeAspect="1" noChangeArrowheads="1"/>
          </p:cNvPicPr>
          <p:nvPr/>
        </p:nvPicPr>
        <p:blipFill>
          <a:blip r:embed="rId4"/>
          <a:srcRect l="8899" r="48793" b="49031"/>
          <a:stretch>
            <a:fillRect/>
          </a:stretch>
        </p:blipFill>
        <p:spPr bwMode="auto">
          <a:xfrm>
            <a:off x="4114800" y="4495800"/>
            <a:ext cx="2667000" cy="1703388"/>
          </a:xfrm>
          <a:prstGeom prst="rect">
            <a:avLst/>
          </a:prstGeom>
          <a:noFill/>
          <a:ln w="9525">
            <a:noFill/>
            <a:miter lim="800000"/>
            <a:headEnd/>
            <a:tailEnd/>
          </a:ln>
        </p:spPr>
      </p:pic>
      <p:graphicFrame>
        <p:nvGraphicFramePr>
          <p:cNvPr id="36866" name="Object 2"/>
          <p:cNvGraphicFramePr>
            <a:graphicFrameLocks noChangeAspect="1"/>
          </p:cNvGraphicFramePr>
          <p:nvPr/>
        </p:nvGraphicFramePr>
        <p:xfrm>
          <a:off x="838200" y="457200"/>
          <a:ext cx="7848600" cy="4089400"/>
        </p:xfrm>
        <a:graphic>
          <a:graphicData uri="http://schemas.openxmlformats.org/presentationml/2006/ole">
            <mc:AlternateContent xmlns:mc="http://schemas.openxmlformats.org/markup-compatibility/2006">
              <mc:Choice xmlns:v="urn:schemas-microsoft-com:vml" Requires="v">
                <p:oleObj spid="_x0000_s1040" name="Document" r:id="rId5" imgW="5867400" imgH="2959100" progId="Word.Document.8">
                  <p:embed/>
                </p:oleObj>
              </mc:Choice>
              <mc:Fallback>
                <p:oleObj name="Document" r:id="rId5" imgW="5867400" imgH="29591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57200"/>
                        <a:ext cx="7848600" cy="408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70" name="Text Box 6"/>
          <p:cNvSpPr txBox="1">
            <a:spLocks noChangeArrowheads="1"/>
          </p:cNvSpPr>
          <p:nvPr/>
        </p:nvSpPr>
        <p:spPr bwMode="auto">
          <a:xfrm>
            <a:off x="4495800" y="6172200"/>
            <a:ext cx="2590800" cy="308028"/>
          </a:xfrm>
          <a:prstGeom prst="rect">
            <a:avLst/>
          </a:prstGeom>
          <a:noFill/>
          <a:ln w="9525">
            <a:noFill/>
            <a:miter lim="800000"/>
            <a:headEnd/>
            <a:tailEnd/>
          </a:ln>
        </p:spPr>
        <p:txBody>
          <a:bodyPr lIns="91397" tIns="45698" rIns="91397" bIns="45698">
            <a:prstTxWarp prst="textNoShape">
              <a:avLst/>
            </a:prstTxWarp>
            <a:spAutoFit/>
          </a:bodyPr>
          <a:lstStyle/>
          <a:p>
            <a:pPr defTabSz="457200">
              <a:spcBef>
                <a:spcPct val="50000"/>
              </a:spcBef>
            </a:pPr>
            <a:r>
              <a:rPr lang="en-US" sz="1400" dirty="0">
                <a:solidFill>
                  <a:prstClr val="black"/>
                </a:solidFill>
                <a:latin typeface="Times" pitchFamily="12" charset="0"/>
              </a:rPr>
              <a:t>Each GCM box - 2D CRM  </a:t>
            </a:r>
          </a:p>
        </p:txBody>
      </p:sp>
      <p:sp>
        <p:nvSpPr>
          <p:cNvPr id="36871" name="Text Box 7"/>
          <p:cNvSpPr txBox="1">
            <a:spLocks noChangeArrowheads="1"/>
          </p:cNvSpPr>
          <p:nvPr/>
        </p:nvSpPr>
        <p:spPr bwMode="auto">
          <a:xfrm>
            <a:off x="9201150" y="5029200"/>
            <a:ext cx="2246313" cy="815563"/>
          </a:xfrm>
          <a:prstGeom prst="rect">
            <a:avLst/>
          </a:prstGeom>
          <a:solidFill>
            <a:srgbClr val="00CCFF"/>
          </a:solidFill>
          <a:ln w="9525">
            <a:noFill/>
            <a:miter lim="800000"/>
            <a:headEnd/>
            <a:tailEnd/>
          </a:ln>
        </p:spPr>
        <p:txBody>
          <a:bodyPr lIns="91397" tIns="45698" rIns="91397" bIns="45698">
            <a:prstTxWarp prst="textNoShape">
              <a:avLst/>
            </a:prstTxWarp>
            <a:spAutoFit/>
          </a:bodyPr>
          <a:lstStyle/>
          <a:p>
            <a:pPr defTabSz="457200"/>
            <a:r>
              <a:rPr lang="en-US" sz="1500" b="1" dirty="0">
                <a:solidFill>
                  <a:srgbClr val="C0504D"/>
                </a:solidFill>
                <a:latin typeface="Times" pitchFamily="12" charset="0"/>
              </a:rPr>
              <a:t>Nesting: Cumulus</a:t>
            </a:r>
          </a:p>
          <a:p>
            <a:pPr defTabSz="457200"/>
            <a:r>
              <a:rPr lang="en-US" sz="1500" b="1" dirty="0">
                <a:solidFill>
                  <a:srgbClr val="C0504D"/>
                </a:solidFill>
                <a:latin typeface="Times" pitchFamily="12" charset="0"/>
              </a:rPr>
              <a:t>parameterization is still</a:t>
            </a:r>
          </a:p>
          <a:p>
            <a:pPr defTabSz="457200"/>
            <a:r>
              <a:rPr lang="en-US" sz="1500" b="1" dirty="0">
                <a:solidFill>
                  <a:srgbClr val="C0504D"/>
                </a:solidFill>
                <a:latin typeface="Times" pitchFamily="12" charset="0"/>
              </a:rPr>
              <a:t>needed</a:t>
            </a:r>
            <a:endParaRPr lang="en-US" dirty="0">
              <a:solidFill>
                <a:prstClr val="black"/>
              </a:solidFill>
              <a:latin typeface="Times" pitchFamily="12" charset="0"/>
            </a:endParaRPr>
          </a:p>
        </p:txBody>
      </p:sp>
      <p:sp>
        <p:nvSpPr>
          <p:cNvPr id="36872" name="TextBox 8"/>
          <p:cNvSpPr txBox="1">
            <a:spLocks noChangeArrowheads="1"/>
          </p:cNvSpPr>
          <p:nvPr/>
        </p:nvSpPr>
        <p:spPr bwMode="auto">
          <a:xfrm>
            <a:off x="2" y="6488114"/>
            <a:ext cx="392569" cy="338510"/>
          </a:xfrm>
          <a:prstGeom prst="rect">
            <a:avLst/>
          </a:prstGeom>
          <a:noFill/>
          <a:ln w="9525">
            <a:noFill/>
            <a:miter lim="800000"/>
            <a:headEnd/>
            <a:tailEnd/>
          </a:ln>
        </p:spPr>
        <p:txBody>
          <a:bodyPr wrap="none" lIns="91397" tIns="45698" rIns="91397" bIns="45698">
            <a:prstTxWarp prst="textNoShape">
              <a:avLst/>
            </a:prstTxWarp>
            <a:spAutoFit/>
          </a:bodyPr>
          <a:lstStyle/>
          <a:p>
            <a:pPr defTabSz="457200"/>
            <a:r>
              <a:rPr lang="en-US" sz="1600" dirty="0">
                <a:solidFill>
                  <a:prstClr val="black"/>
                </a:solidFill>
              </a:rPr>
              <a:t>18</a:t>
            </a:r>
          </a:p>
        </p:txBody>
      </p:sp>
      <p:pic>
        <p:nvPicPr>
          <p:cNvPr id="9" name="Picture 2"/>
          <p:cNvPicPr>
            <a:picLocks noChangeAspect="1" noChangeArrowheads="1"/>
          </p:cNvPicPr>
          <p:nvPr/>
        </p:nvPicPr>
        <p:blipFill>
          <a:blip r:embed="rId7"/>
          <a:srcRect/>
          <a:stretch>
            <a:fillRect/>
          </a:stretch>
        </p:blipFill>
        <p:spPr bwMode="auto">
          <a:xfrm>
            <a:off x="228600" y="0"/>
            <a:ext cx="615950" cy="611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914400"/>
          </a:xfrm>
        </p:spPr>
        <p:txBody>
          <a:bodyPr/>
          <a:lstStyle/>
          <a:p>
            <a:pPr eaLnBrk="1" hangingPunct="1"/>
            <a:r>
              <a:rPr lang="en-US" altLang="en-US" sz="3200" b="1" smtClean="0">
                <a:solidFill>
                  <a:schemeClr val="bg1"/>
                </a:solidFill>
                <a:latin typeface="Times New Roman" pitchFamily="18" charset="0"/>
              </a:rPr>
              <a:t>Observations and Models </a:t>
            </a:r>
          </a:p>
        </p:txBody>
      </p:sp>
      <p:sp>
        <p:nvSpPr>
          <p:cNvPr id="29699" name="Rectangle 3"/>
          <p:cNvSpPr>
            <a:spLocks noGrp="1" noChangeArrowheads="1"/>
          </p:cNvSpPr>
          <p:nvPr>
            <p:ph type="body" idx="1"/>
          </p:nvPr>
        </p:nvSpPr>
        <p:spPr>
          <a:xfrm>
            <a:off x="152400" y="914400"/>
            <a:ext cx="8839200" cy="5791200"/>
          </a:xfrm>
        </p:spPr>
        <p:txBody>
          <a:bodyPr/>
          <a:lstStyle/>
          <a:p>
            <a:pPr eaLnBrk="1" hangingPunct="1">
              <a:lnSpc>
                <a:spcPct val="80000"/>
              </a:lnSpc>
            </a:pPr>
            <a:r>
              <a:rPr lang="en-US" altLang="en-US" sz="2000" b="1" dirty="0" smtClean="0">
                <a:solidFill>
                  <a:schemeClr val="bg1"/>
                </a:solidFill>
                <a:latin typeface="Times New Roman" pitchFamily="18" charset="0"/>
              </a:rPr>
              <a:t>Combination of observations and model simulations is a powerful tool to better understand physical and chemical processes in thunderstorms</a:t>
            </a:r>
          </a:p>
          <a:p>
            <a:pPr eaLnBrk="1" hangingPunct="1">
              <a:lnSpc>
                <a:spcPct val="80000"/>
              </a:lnSpc>
            </a:pPr>
            <a:endParaRPr lang="en-US" altLang="en-US" sz="2000" b="1" dirty="0" smtClean="0">
              <a:solidFill>
                <a:schemeClr val="bg1"/>
              </a:solidFill>
              <a:latin typeface="Times New Roman" pitchFamily="18" charset="0"/>
            </a:endParaRPr>
          </a:p>
          <a:p>
            <a:pPr eaLnBrk="1" hangingPunct="1">
              <a:lnSpc>
                <a:spcPct val="80000"/>
              </a:lnSpc>
            </a:pPr>
            <a:r>
              <a:rPr lang="en-US" altLang="en-US" sz="2000" b="1" dirty="0" smtClean="0">
                <a:solidFill>
                  <a:schemeClr val="bg1"/>
                </a:solidFill>
                <a:latin typeface="Times New Roman" pitchFamily="18" charset="0"/>
              </a:rPr>
              <a:t>Convection/chemistry field experiments (the last 30 years): </a:t>
            </a:r>
          </a:p>
          <a:p>
            <a:pPr eaLnBrk="1" hangingPunct="1">
              <a:lnSpc>
                <a:spcPct val="80000"/>
              </a:lnSpc>
              <a:buFontTx/>
              <a:buNone/>
            </a:pPr>
            <a:r>
              <a:rPr lang="en-US" altLang="en-US" sz="2000" b="1" dirty="0" smtClean="0">
                <a:solidFill>
                  <a:schemeClr val="bg1"/>
                </a:solidFill>
                <a:latin typeface="Times New Roman" pitchFamily="18" charset="0"/>
              </a:rPr>
              <a:t>	PRESTORM – OK, KS 1985</a:t>
            </a:r>
          </a:p>
          <a:p>
            <a:pPr eaLnBrk="1" hangingPunct="1">
              <a:lnSpc>
                <a:spcPct val="80000"/>
              </a:lnSpc>
              <a:buFontTx/>
              <a:buNone/>
            </a:pPr>
            <a:r>
              <a:rPr lang="en-US" altLang="en-US" sz="2000" b="1" dirty="0" smtClean="0">
                <a:solidFill>
                  <a:schemeClr val="bg1"/>
                </a:solidFill>
                <a:latin typeface="Times New Roman" pitchFamily="18" charset="0"/>
              </a:rPr>
              <a:t>	ABLE-2A – Brazil 1985</a:t>
            </a:r>
          </a:p>
          <a:p>
            <a:pPr eaLnBrk="1" hangingPunct="1">
              <a:lnSpc>
                <a:spcPct val="80000"/>
              </a:lnSpc>
              <a:buFontTx/>
              <a:buNone/>
            </a:pPr>
            <a:r>
              <a:rPr lang="en-US" altLang="en-US" sz="2000" b="1" dirty="0" smtClean="0">
                <a:solidFill>
                  <a:schemeClr val="bg1"/>
                </a:solidFill>
                <a:latin typeface="Times New Roman" pitchFamily="18" charset="0"/>
              </a:rPr>
              <a:t>	ABLE-2B – Brazil 1987</a:t>
            </a:r>
          </a:p>
          <a:p>
            <a:pPr eaLnBrk="1" hangingPunct="1">
              <a:lnSpc>
                <a:spcPct val="80000"/>
              </a:lnSpc>
              <a:buFontTx/>
              <a:buNone/>
            </a:pPr>
            <a:r>
              <a:rPr lang="en-US" altLang="en-US" sz="2000" b="1" dirty="0" smtClean="0">
                <a:solidFill>
                  <a:schemeClr val="bg1"/>
                </a:solidFill>
                <a:latin typeface="Times New Roman" pitchFamily="18" charset="0"/>
              </a:rPr>
              <a:t>	STEP – Australia 1987</a:t>
            </a:r>
          </a:p>
          <a:p>
            <a:pPr eaLnBrk="1" hangingPunct="1">
              <a:lnSpc>
                <a:spcPct val="80000"/>
              </a:lnSpc>
              <a:buFontTx/>
              <a:buNone/>
            </a:pPr>
            <a:r>
              <a:rPr lang="en-US" altLang="en-US" sz="2000" b="1" dirty="0" smtClean="0">
                <a:solidFill>
                  <a:schemeClr val="bg1"/>
                </a:solidFill>
                <a:latin typeface="Times New Roman" pitchFamily="18" charset="0"/>
              </a:rPr>
              <a:t>	NDTE – North Dakota 1989</a:t>
            </a:r>
          </a:p>
          <a:p>
            <a:pPr eaLnBrk="1" hangingPunct="1">
              <a:lnSpc>
                <a:spcPct val="80000"/>
              </a:lnSpc>
              <a:buFontTx/>
              <a:buNone/>
            </a:pPr>
            <a:r>
              <a:rPr lang="en-US" altLang="en-US" sz="2000" b="1" dirty="0" smtClean="0">
                <a:solidFill>
                  <a:schemeClr val="bg1"/>
                </a:solidFill>
                <a:latin typeface="Times New Roman" pitchFamily="18" charset="0"/>
              </a:rPr>
              <a:t>	TRACE-A – Brazil 1992</a:t>
            </a:r>
          </a:p>
          <a:p>
            <a:pPr eaLnBrk="1" hangingPunct="1">
              <a:lnSpc>
                <a:spcPct val="80000"/>
              </a:lnSpc>
              <a:buFontTx/>
              <a:buNone/>
            </a:pPr>
            <a:r>
              <a:rPr lang="en-US" altLang="en-US" sz="2000" b="1" dirty="0" smtClean="0">
                <a:solidFill>
                  <a:schemeClr val="bg1"/>
                </a:solidFill>
                <a:latin typeface="Times New Roman" pitchFamily="18" charset="0"/>
              </a:rPr>
              <a:t>	STERAO – Colorado 1996</a:t>
            </a:r>
          </a:p>
          <a:p>
            <a:pPr eaLnBrk="1" hangingPunct="1">
              <a:lnSpc>
                <a:spcPct val="80000"/>
              </a:lnSpc>
              <a:buFontTx/>
              <a:buNone/>
            </a:pPr>
            <a:r>
              <a:rPr lang="en-US" altLang="en-US" sz="2000" b="1" dirty="0" smtClean="0">
                <a:solidFill>
                  <a:schemeClr val="bg1"/>
                </a:solidFill>
                <a:latin typeface="Times New Roman" pitchFamily="18" charset="0"/>
              </a:rPr>
              <a:t>	EULINOX – Germany 1998</a:t>
            </a:r>
          </a:p>
          <a:p>
            <a:pPr eaLnBrk="1" hangingPunct="1">
              <a:lnSpc>
                <a:spcPct val="80000"/>
              </a:lnSpc>
              <a:buFontTx/>
              <a:buNone/>
            </a:pPr>
            <a:r>
              <a:rPr lang="en-US" altLang="en-US" sz="2000" b="1" dirty="0" smtClean="0">
                <a:solidFill>
                  <a:schemeClr val="bg1"/>
                </a:solidFill>
                <a:latin typeface="Times New Roman" pitchFamily="18" charset="0"/>
              </a:rPr>
              <a:t>	CRYSTAL-FACE – Florida 2002</a:t>
            </a:r>
          </a:p>
          <a:p>
            <a:pPr eaLnBrk="1" hangingPunct="1">
              <a:lnSpc>
                <a:spcPct val="80000"/>
              </a:lnSpc>
              <a:buFontTx/>
              <a:buNone/>
            </a:pPr>
            <a:r>
              <a:rPr lang="en-US" altLang="en-US" sz="2000" b="1" dirty="0" smtClean="0">
                <a:solidFill>
                  <a:schemeClr val="bg1"/>
                </a:solidFill>
                <a:latin typeface="Times New Roman" pitchFamily="18" charset="0"/>
              </a:rPr>
              <a:t>	TROCCINOX – Brazil 2005</a:t>
            </a:r>
          </a:p>
          <a:p>
            <a:pPr eaLnBrk="1" hangingPunct="1">
              <a:lnSpc>
                <a:spcPct val="80000"/>
              </a:lnSpc>
              <a:buFontTx/>
              <a:buNone/>
            </a:pPr>
            <a:r>
              <a:rPr lang="en-US" altLang="en-US" sz="2000" b="1" dirty="0" smtClean="0">
                <a:solidFill>
                  <a:schemeClr val="bg1"/>
                </a:solidFill>
                <a:latin typeface="Times New Roman" pitchFamily="18" charset="0"/>
              </a:rPr>
              <a:t>	SCOUT-O3/ACTIVE – Australia 2005</a:t>
            </a:r>
          </a:p>
          <a:p>
            <a:pPr eaLnBrk="1" hangingPunct="1">
              <a:lnSpc>
                <a:spcPct val="80000"/>
              </a:lnSpc>
              <a:buFontTx/>
              <a:buNone/>
            </a:pPr>
            <a:r>
              <a:rPr lang="en-US" altLang="en-US" sz="2000" b="1" dirty="0" smtClean="0">
                <a:solidFill>
                  <a:schemeClr val="bg1"/>
                </a:solidFill>
                <a:latin typeface="Times New Roman" pitchFamily="18" charset="0"/>
              </a:rPr>
              <a:t>	AMMA – West Africa 2006</a:t>
            </a:r>
          </a:p>
          <a:p>
            <a:pPr eaLnBrk="1" hangingPunct="1">
              <a:lnSpc>
                <a:spcPct val="80000"/>
              </a:lnSpc>
              <a:buFontTx/>
              <a:buNone/>
            </a:pPr>
            <a:r>
              <a:rPr lang="en-US" altLang="en-US" sz="2000" b="1" dirty="0" smtClean="0">
                <a:solidFill>
                  <a:schemeClr val="bg1"/>
                </a:solidFill>
                <a:latin typeface="Times New Roman" pitchFamily="18" charset="0"/>
              </a:rPr>
              <a:t>	TC4 – Costa Rica 2007</a:t>
            </a:r>
          </a:p>
          <a:p>
            <a:pPr eaLnBrk="1" hangingPunct="1">
              <a:lnSpc>
                <a:spcPct val="80000"/>
              </a:lnSpc>
              <a:buFontTx/>
              <a:buNone/>
            </a:pPr>
            <a:r>
              <a:rPr lang="en-US" altLang="en-US" sz="2000" b="1" dirty="0">
                <a:solidFill>
                  <a:schemeClr val="bg1"/>
                </a:solidFill>
                <a:latin typeface="Times New Roman" pitchFamily="18" charset="0"/>
              </a:rPr>
              <a:t>	</a:t>
            </a:r>
            <a:r>
              <a:rPr lang="en-US" altLang="en-US" sz="2000" b="1" dirty="0" smtClean="0">
                <a:solidFill>
                  <a:schemeClr val="bg1"/>
                </a:solidFill>
                <a:latin typeface="Times New Roman" pitchFamily="18" charset="0"/>
              </a:rPr>
              <a:t>DC3 – Central and SE US 2012</a:t>
            </a:r>
          </a:p>
          <a:p>
            <a:pPr eaLnBrk="1" hangingPunct="1">
              <a:lnSpc>
                <a:spcPct val="80000"/>
              </a:lnSpc>
              <a:buFontTx/>
              <a:buNone/>
            </a:pPr>
            <a:r>
              <a:rPr lang="en-US" altLang="en-US" sz="2000" b="1" dirty="0">
                <a:solidFill>
                  <a:schemeClr val="bg1"/>
                </a:solidFill>
                <a:latin typeface="Times New Roman" pitchFamily="18" charset="0"/>
              </a:rPr>
              <a:t>	</a:t>
            </a:r>
            <a:r>
              <a:rPr lang="en-US" altLang="en-US" sz="2000" b="1" dirty="0" err="1" smtClean="0">
                <a:solidFill>
                  <a:schemeClr val="bg1"/>
                </a:solidFill>
                <a:latin typeface="Times New Roman" pitchFamily="18" charset="0"/>
              </a:rPr>
              <a:t>GoAmazon</a:t>
            </a:r>
            <a:r>
              <a:rPr lang="en-US" altLang="en-US" sz="2000" b="1" dirty="0" smtClean="0">
                <a:solidFill>
                  <a:schemeClr val="bg1"/>
                </a:solidFill>
                <a:latin typeface="Times New Roman" pitchFamily="18" charset="0"/>
              </a:rPr>
              <a:t> – Brazil 2014</a:t>
            </a:r>
          </a:p>
          <a:p>
            <a:pPr eaLnBrk="1" hangingPunct="1">
              <a:lnSpc>
                <a:spcPct val="80000"/>
              </a:lnSpc>
              <a:buFontTx/>
              <a:buNone/>
            </a:pPr>
            <a:endParaRPr lang="en-US" altLang="en-US" sz="2000" b="1" dirty="0" smtClean="0">
              <a:solidFill>
                <a:schemeClr val="bg1"/>
              </a:solidFill>
              <a:latin typeface="Times New Roman" pitchFamily="18" charset="0"/>
            </a:endParaRPr>
          </a:p>
          <a:p>
            <a:pPr eaLnBrk="1" hangingPunct="1">
              <a:lnSpc>
                <a:spcPct val="80000"/>
              </a:lnSpc>
              <a:buFontTx/>
              <a:buNone/>
            </a:pPr>
            <a:endParaRPr lang="en-US" altLang="en-US" sz="2400" b="1" dirty="0" smtClean="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bk_fig1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848600"/>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381000" y="152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000000"/>
                </a:solidFill>
                <a:latin typeface="Times New Roman" pitchFamily="18" charset="0"/>
              </a:rPr>
              <a:t>    Aircraft Measurements of Trace Gas Redistribution in</a:t>
            </a:r>
          </a:p>
        </p:txBody>
      </p:sp>
      <p:sp>
        <p:nvSpPr>
          <p:cNvPr id="15364" name="Text Box 4"/>
          <p:cNvSpPr txBox="1">
            <a:spLocks noChangeArrowheads="1"/>
          </p:cNvSpPr>
          <p:nvPr/>
        </p:nvSpPr>
        <p:spPr bwMode="auto">
          <a:xfrm>
            <a:off x="1524000" y="533400"/>
            <a:ext cx="601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Times New Roman" pitchFamily="18" charset="0"/>
              </a:rPr>
              <a:t>Oklahoma PRESTORM June 15, 1985 MCC</a:t>
            </a:r>
          </a:p>
        </p:txBody>
      </p:sp>
      <p:sp>
        <p:nvSpPr>
          <p:cNvPr id="15365" name="Text Box 5"/>
          <p:cNvSpPr txBox="1">
            <a:spLocks noChangeArrowheads="1"/>
          </p:cNvSpPr>
          <p:nvPr/>
        </p:nvSpPr>
        <p:spPr bwMode="auto">
          <a:xfrm>
            <a:off x="822325" y="18700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Times New Roman" pitchFamily="18" charset="0"/>
              </a:rPr>
              <a:t>CO</a:t>
            </a:r>
          </a:p>
        </p:txBody>
      </p:sp>
      <p:sp>
        <p:nvSpPr>
          <p:cNvPr id="15366" name="Text Box 6"/>
          <p:cNvSpPr txBox="1">
            <a:spLocks noChangeArrowheads="1"/>
          </p:cNvSpPr>
          <p:nvPr/>
        </p:nvSpPr>
        <p:spPr bwMode="auto">
          <a:xfrm>
            <a:off x="898525" y="4613275"/>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Times New Roman" pitchFamily="18" charset="0"/>
              </a:rPr>
              <a:t>O</a:t>
            </a:r>
            <a:r>
              <a:rPr lang="en-US" altLang="en-US" sz="2400" b="1" baseline="-25000">
                <a:solidFill>
                  <a:srgbClr val="000000"/>
                </a:solidFill>
                <a:latin typeface="Times New Roman" pitchFamily="18" charset="0"/>
              </a:rPr>
              <a:t>3</a:t>
            </a:r>
            <a:endParaRPr lang="en-US" altLang="en-US" sz="2400" b="1">
              <a:solidFill>
                <a:srgbClr val="000000"/>
              </a:solidFill>
              <a:latin typeface="Times New Roman" pitchFamily="18" charset="0"/>
            </a:endParaRPr>
          </a:p>
        </p:txBody>
      </p:sp>
      <p:sp>
        <p:nvSpPr>
          <p:cNvPr id="15367" name="Text Box 7"/>
          <p:cNvSpPr txBox="1">
            <a:spLocks noChangeArrowheads="1"/>
          </p:cNvSpPr>
          <p:nvPr/>
        </p:nvSpPr>
        <p:spPr bwMode="auto">
          <a:xfrm>
            <a:off x="2590800" y="6248400"/>
            <a:ext cx="4084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Times New Roman" pitchFamily="18" charset="0"/>
              </a:rPr>
              <a:t>Dickerson et al., 1987, Science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restorm_jun15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33400"/>
            <a:ext cx="6858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457200" y="5029200"/>
            <a:ext cx="2446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Pickering et al., 1990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estorm_o3prod_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910" y="228600"/>
            <a:ext cx="6172200" cy="5227638"/>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5562600" y="5384801"/>
            <a:ext cx="2446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Pickering et al., 1990</a:t>
            </a:r>
          </a:p>
        </p:txBody>
      </p:sp>
      <p:sp>
        <p:nvSpPr>
          <p:cNvPr id="17412" name="Text Box 4"/>
          <p:cNvSpPr txBox="1">
            <a:spLocks noChangeArrowheads="1"/>
          </p:cNvSpPr>
          <p:nvPr/>
        </p:nvSpPr>
        <p:spPr bwMode="auto">
          <a:xfrm>
            <a:off x="365125" y="5456238"/>
            <a:ext cx="73430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a:solidFill>
                  <a:srgbClr val="000000"/>
                </a:solidFill>
                <a:latin typeface="Times New Roman" pitchFamily="18" charset="0"/>
              </a:rPr>
              <a:t>Mid – upper trop. ozone production </a:t>
            </a:r>
          </a:p>
          <a:p>
            <a:pPr fontAlgn="base">
              <a:spcBef>
                <a:spcPct val="0"/>
              </a:spcBef>
              <a:spcAft>
                <a:spcPct val="0"/>
              </a:spcAft>
            </a:pPr>
            <a:r>
              <a:rPr lang="en-US" altLang="en-US" b="1" dirty="0">
                <a:solidFill>
                  <a:srgbClr val="000000"/>
                </a:solidFill>
                <a:latin typeface="Times New Roman" pitchFamily="18" charset="0"/>
              </a:rPr>
              <a:t>enhanced by factor of </a:t>
            </a:r>
            <a:r>
              <a:rPr lang="en-US" altLang="en-US" b="1" dirty="0" smtClean="0">
                <a:solidFill>
                  <a:srgbClr val="000000"/>
                </a:solidFill>
                <a:latin typeface="Times New Roman" pitchFamily="18" charset="0"/>
              </a:rPr>
              <a:t>4</a:t>
            </a:r>
          </a:p>
          <a:p>
            <a:pPr fontAlgn="base">
              <a:spcBef>
                <a:spcPct val="0"/>
              </a:spcBef>
              <a:spcAft>
                <a:spcPct val="0"/>
              </a:spcAft>
            </a:pPr>
            <a:r>
              <a:rPr lang="en-US" altLang="en-US" b="1" dirty="0" smtClean="0">
                <a:solidFill>
                  <a:srgbClr val="000000"/>
                </a:solidFill>
                <a:latin typeface="Times New Roman" pitchFamily="18" charset="0"/>
              </a:rPr>
              <a:t>Convection plays a major role in modulating upper tropospheric ozone;  </a:t>
            </a:r>
          </a:p>
          <a:p>
            <a:pPr fontAlgn="base">
              <a:spcBef>
                <a:spcPct val="0"/>
              </a:spcBef>
              <a:spcAft>
                <a:spcPct val="0"/>
              </a:spcAft>
            </a:pPr>
            <a:r>
              <a:rPr lang="en-US" altLang="en-US" b="1" dirty="0" smtClean="0">
                <a:solidFill>
                  <a:srgbClr val="000000"/>
                </a:solidFill>
                <a:latin typeface="Times New Roman" pitchFamily="18" charset="0"/>
              </a:rPr>
              <a:t>Greenhouse forcing by trop ozone maximizes in this region</a:t>
            </a:r>
            <a:endParaRPr lang="en-US" altLang="en-US" b="1" dirty="0">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 4 copy.tif                                                00000010Macintosh HD                   ABA78158:"/>
          <p:cNvPicPr>
            <a:picLocks noChangeAspect="1" noChangeArrowheads="1"/>
          </p:cNvPicPr>
          <p:nvPr/>
        </p:nvPicPr>
        <p:blipFill>
          <a:blip r:embed="rId2"/>
          <a:srcRect/>
          <a:stretch>
            <a:fillRect/>
          </a:stretch>
        </p:blipFill>
        <p:spPr bwMode="auto">
          <a:xfrm>
            <a:off x="304800" y="1066800"/>
            <a:ext cx="4114800" cy="4191000"/>
          </a:xfrm>
          <a:prstGeom prst="rect">
            <a:avLst/>
          </a:prstGeom>
          <a:noFill/>
        </p:spPr>
      </p:pic>
      <p:pic>
        <p:nvPicPr>
          <p:cNvPr id="5123" name="Picture 3" descr="Page 4.2.tif                                                   00000010Macintosh HD                   ABA78158:"/>
          <p:cNvPicPr>
            <a:picLocks noChangeAspect="1" noChangeArrowheads="1"/>
          </p:cNvPicPr>
          <p:nvPr/>
        </p:nvPicPr>
        <p:blipFill>
          <a:blip r:embed="rId3"/>
          <a:srcRect/>
          <a:stretch>
            <a:fillRect/>
          </a:stretch>
        </p:blipFill>
        <p:spPr bwMode="auto">
          <a:xfrm>
            <a:off x="4648200" y="1143000"/>
            <a:ext cx="3948113" cy="4114800"/>
          </a:xfrm>
          <a:prstGeom prst="rect">
            <a:avLst/>
          </a:prstGeom>
          <a:noFill/>
        </p:spPr>
      </p:pic>
      <p:sp>
        <p:nvSpPr>
          <p:cNvPr id="5124" name="Text Box 4"/>
          <p:cNvSpPr txBox="1">
            <a:spLocks noChangeArrowheads="1"/>
          </p:cNvSpPr>
          <p:nvPr/>
        </p:nvSpPr>
        <p:spPr bwMode="auto">
          <a:xfrm>
            <a:off x="762000" y="5392738"/>
            <a:ext cx="7924800" cy="923330"/>
          </a:xfrm>
          <a:prstGeom prst="rect">
            <a:avLst/>
          </a:prstGeom>
          <a:noFill/>
          <a:ln w="9525">
            <a:noFill/>
            <a:miter lim="800000"/>
            <a:headEnd/>
            <a:tailEnd/>
          </a:ln>
          <a:effectLst/>
        </p:spPr>
        <p:txBody>
          <a:bodyPr>
            <a:prstTxWarp prst="textNoShape">
              <a:avLst/>
            </a:prstTxWarp>
            <a:spAutoFit/>
          </a:bodyPr>
          <a:lstStyle/>
          <a:p>
            <a:pPr defTabSz="457200"/>
            <a:r>
              <a:rPr lang="en-US" dirty="0">
                <a:solidFill>
                  <a:prstClr val="black"/>
                </a:solidFill>
                <a:latin typeface="Palatino" pitchFamily="-101" charset="0"/>
              </a:rPr>
              <a:t>The 3D GCE model-generated wind fields were used to redistribute the </a:t>
            </a:r>
            <a:r>
              <a:rPr lang="en-US" dirty="0" smtClean="0">
                <a:solidFill>
                  <a:prstClr val="black"/>
                </a:solidFill>
                <a:latin typeface="Palatino" pitchFamily="-101" charset="0"/>
              </a:rPr>
              <a:t>mixing ratios </a:t>
            </a:r>
            <a:r>
              <a:rPr lang="en-US" dirty="0">
                <a:solidFill>
                  <a:prstClr val="black"/>
                </a:solidFill>
                <a:latin typeface="Palatino" pitchFamily="-101" charset="0"/>
              </a:rPr>
              <a:t>of </a:t>
            </a:r>
            <a:r>
              <a:rPr lang="en-US" dirty="0" smtClean="0">
                <a:solidFill>
                  <a:prstClr val="black"/>
                </a:solidFill>
                <a:latin typeface="Palatino" pitchFamily="-101" charset="0"/>
              </a:rPr>
              <a:t>CO</a:t>
            </a:r>
            <a:r>
              <a:rPr lang="en-US" dirty="0">
                <a:solidFill>
                  <a:prstClr val="black"/>
                </a:solidFill>
                <a:latin typeface="Palatino" pitchFamily="-101" charset="0"/>
              </a:rPr>
              <a:t> </a:t>
            </a:r>
            <a:r>
              <a:rPr lang="en-US" dirty="0" smtClean="0">
                <a:solidFill>
                  <a:prstClr val="black"/>
                </a:solidFill>
                <a:latin typeface="Palatino" pitchFamily="-101" charset="0"/>
              </a:rPr>
              <a:t>and O</a:t>
            </a:r>
            <a:r>
              <a:rPr lang="en-US" baseline="-25000" dirty="0" smtClean="0">
                <a:solidFill>
                  <a:prstClr val="black"/>
                </a:solidFill>
                <a:latin typeface="Palatino" pitchFamily="-101" charset="0"/>
              </a:rPr>
              <a:t>3</a:t>
            </a:r>
            <a:r>
              <a:rPr lang="en-US" dirty="0" smtClean="0">
                <a:solidFill>
                  <a:prstClr val="black"/>
                </a:solidFill>
                <a:latin typeface="Palatino" pitchFamily="-101" charset="0"/>
              </a:rPr>
              <a:t>, </a:t>
            </a:r>
            <a:r>
              <a:rPr lang="en-US" dirty="0">
                <a:solidFill>
                  <a:prstClr val="black"/>
                </a:solidFill>
                <a:latin typeface="Palatino" pitchFamily="-101" charset="0"/>
              </a:rPr>
              <a:t>which were assumed to act as conserved tracers during the period of convective mixing. </a:t>
            </a:r>
          </a:p>
        </p:txBody>
      </p:sp>
      <p:sp>
        <p:nvSpPr>
          <p:cNvPr id="5125" name="Text Box 5"/>
          <p:cNvSpPr txBox="1">
            <a:spLocks noChangeArrowheads="1"/>
          </p:cNvSpPr>
          <p:nvPr/>
        </p:nvSpPr>
        <p:spPr bwMode="auto">
          <a:xfrm>
            <a:off x="1759160" y="434340"/>
            <a:ext cx="5320880" cy="369332"/>
          </a:xfrm>
          <a:prstGeom prst="rect">
            <a:avLst/>
          </a:prstGeom>
          <a:noFill/>
          <a:ln w="9525">
            <a:noFill/>
            <a:miter lim="800000"/>
            <a:headEnd/>
            <a:tailEnd/>
          </a:ln>
          <a:effectLst/>
        </p:spPr>
        <p:txBody>
          <a:bodyPr wrap="none">
            <a:prstTxWarp prst="textNoShape">
              <a:avLst/>
            </a:prstTxWarp>
            <a:spAutoFit/>
          </a:bodyPr>
          <a:lstStyle/>
          <a:p>
            <a:pPr defTabSz="457200"/>
            <a:r>
              <a:rPr lang="en-US" b="1" dirty="0">
                <a:solidFill>
                  <a:srgbClr val="C0504D"/>
                </a:solidFill>
              </a:rPr>
              <a:t>Inert Tracer </a:t>
            </a:r>
            <a:r>
              <a:rPr lang="en-US" b="1" dirty="0" smtClean="0">
                <a:solidFill>
                  <a:srgbClr val="C0504D"/>
                </a:solidFill>
              </a:rPr>
              <a:t>Calculation -  June 10-11, 1985 Squall Line</a:t>
            </a:r>
            <a:endParaRPr lang="en-US" dirty="0">
              <a:solidFill>
                <a:prstClr val="black"/>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8382000" y="2130425"/>
            <a:ext cx="76200" cy="1470025"/>
          </a:xfrm>
        </p:spPr>
        <p:txBody>
          <a:bodyPr/>
          <a:lstStyle/>
          <a:p>
            <a:endParaRPr lang="en-US" altLang="en-US" dirty="0"/>
          </a:p>
        </p:txBody>
      </p:sp>
      <p:pic>
        <p:nvPicPr>
          <p:cNvPr id="28675" name="Picture 3" descr="95"/>
          <p:cNvPicPr>
            <a:picLocks noChangeAspect="1" noChangeArrowheads="1"/>
          </p:cNvPicPr>
          <p:nvPr/>
        </p:nvPicPr>
        <p:blipFill>
          <a:blip r:embed="rId2">
            <a:extLst>
              <a:ext uri="{28A0092B-C50C-407E-A947-70E740481C1C}">
                <a14:useLocalDpi xmlns:a14="http://schemas.microsoft.com/office/drawing/2010/main" val="0"/>
              </a:ext>
            </a:extLst>
          </a:blip>
          <a:srcRect t="4347" r="8197" b="2174"/>
          <a:stretch>
            <a:fillRect/>
          </a:stretch>
        </p:blipFill>
        <p:spPr bwMode="auto">
          <a:xfrm>
            <a:off x="4495800" y="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cldmas350mb11JUN00Z"/>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l="3999" t="4666" r="9000" b="3334"/>
          <a:stretch>
            <a:fillRect/>
          </a:stretch>
        </p:blipFill>
        <p:spPr>
          <a:xfrm>
            <a:off x="0" y="0"/>
            <a:ext cx="45720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7" name="Picture 5" descr="hco1100Z"/>
          <p:cNvPicPr>
            <a:picLocks noChangeAspect="1" noChangeArrowheads="1"/>
          </p:cNvPicPr>
          <p:nvPr/>
        </p:nvPicPr>
        <p:blipFill>
          <a:blip r:embed="rId4">
            <a:extLst>
              <a:ext uri="{28A0092B-C50C-407E-A947-70E740481C1C}">
                <a14:useLocalDpi xmlns:a14="http://schemas.microsoft.com/office/drawing/2010/main" val="0"/>
              </a:ext>
            </a:extLst>
          </a:blip>
          <a:srcRect l="10001" t="4724" r="22000" b="2362"/>
          <a:stretch>
            <a:fillRect/>
          </a:stretch>
        </p:blipFill>
        <p:spPr bwMode="auto">
          <a:xfrm>
            <a:off x="0" y="3581400"/>
            <a:ext cx="4495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35Nco1100Z"/>
          <p:cNvPicPr>
            <a:picLocks noChangeAspect="1" noChangeArrowheads="1"/>
          </p:cNvPicPr>
          <p:nvPr/>
        </p:nvPicPr>
        <p:blipFill>
          <a:blip r:embed="rId5">
            <a:extLst>
              <a:ext uri="{28A0092B-C50C-407E-A947-70E740481C1C}">
                <a14:useLocalDpi xmlns:a14="http://schemas.microsoft.com/office/drawing/2010/main" val="0"/>
              </a:ext>
            </a:extLst>
          </a:blip>
          <a:srcRect t="4762" r="5000" b="4762"/>
          <a:stretch>
            <a:fillRect/>
          </a:stretch>
        </p:blipFill>
        <p:spPr bwMode="auto">
          <a:xfrm>
            <a:off x="4495800" y="3581400"/>
            <a:ext cx="464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p:cNvSpPr txBox="1">
            <a:spLocks noChangeArrowheads="1"/>
          </p:cNvSpPr>
          <p:nvPr/>
        </p:nvSpPr>
        <p:spPr bwMode="auto">
          <a:xfrm>
            <a:off x="259127" y="3341369"/>
            <a:ext cx="84733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dirty="0">
                <a:solidFill>
                  <a:srgbClr val="000000"/>
                </a:solidFill>
                <a:latin typeface="Times New Roman" pitchFamily="18" charset="0"/>
              </a:rPr>
              <a:t>UMD-CTM Stretched-Grid with 0.5 degree </a:t>
            </a:r>
            <a:r>
              <a:rPr lang="en-US" altLang="en-US" sz="1400" b="1" dirty="0" smtClean="0">
                <a:solidFill>
                  <a:srgbClr val="000000"/>
                </a:solidFill>
                <a:latin typeface="Times New Roman" pitchFamily="18" charset="0"/>
              </a:rPr>
              <a:t>resolution – Uses Relaxed Arakawa-Schubert Convection Scheme</a:t>
            </a:r>
            <a:endParaRPr lang="en-US" altLang="en-US" sz="1400" b="1" dirty="0">
              <a:solidFill>
                <a:srgbClr val="000000"/>
              </a:solidFill>
              <a:latin typeface="Times New Roman" pitchFamily="18" charset="0"/>
            </a:endParaRPr>
          </a:p>
        </p:txBody>
      </p:sp>
      <p:sp>
        <p:nvSpPr>
          <p:cNvPr id="2" name="TextBox 1"/>
          <p:cNvSpPr txBox="1"/>
          <p:nvPr/>
        </p:nvSpPr>
        <p:spPr>
          <a:xfrm>
            <a:off x="4034790" y="5943600"/>
            <a:ext cx="721672" cy="923330"/>
          </a:xfrm>
          <a:prstGeom prst="rect">
            <a:avLst/>
          </a:prstGeom>
          <a:noFill/>
        </p:spPr>
        <p:txBody>
          <a:bodyPr wrap="none" rtlCol="0">
            <a:spAutoFit/>
          </a:bodyPr>
          <a:lstStyle/>
          <a:p>
            <a:r>
              <a:rPr lang="en-US" b="1" dirty="0" smtClean="0"/>
              <a:t>Park</a:t>
            </a:r>
          </a:p>
          <a:p>
            <a:r>
              <a:rPr lang="en-US" b="1" dirty="0" smtClean="0"/>
              <a:t>et al.,</a:t>
            </a:r>
          </a:p>
          <a:p>
            <a:r>
              <a:rPr lang="en-US" b="1" dirty="0" smtClean="0"/>
              <a:t>2004</a:t>
            </a:r>
            <a:endParaRPr lang="en-US" b="1" dirty="0"/>
          </a:p>
        </p:txBody>
      </p:sp>
    </p:spTree>
    <p:extLst>
      <p:ext uri="{BB962C8B-B14F-4D97-AF65-F5344CB8AC3E}">
        <p14:creationId xmlns:p14="http://schemas.microsoft.com/office/powerpoint/2010/main" val="983633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dtp_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3565525" y="41290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ND</a:t>
            </a:r>
          </a:p>
        </p:txBody>
      </p:sp>
      <p:sp>
        <p:nvSpPr>
          <p:cNvPr id="22532" name="Text Box 4"/>
          <p:cNvSpPr txBox="1">
            <a:spLocks noChangeArrowheads="1"/>
          </p:cNvSpPr>
          <p:nvPr/>
        </p:nvSpPr>
        <p:spPr bwMode="auto">
          <a:xfrm>
            <a:off x="3641725" y="4738688"/>
            <a:ext cx="50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SD</a:t>
            </a:r>
          </a:p>
        </p:txBody>
      </p:sp>
      <p:sp>
        <p:nvSpPr>
          <p:cNvPr id="22533" name="Text Box 5"/>
          <p:cNvSpPr txBox="1">
            <a:spLocks noChangeArrowheads="1"/>
          </p:cNvSpPr>
          <p:nvPr/>
        </p:nvSpPr>
        <p:spPr bwMode="auto">
          <a:xfrm>
            <a:off x="974725" y="5981700"/>
            <a:ext cx="424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FFFFFF"/>
                </a:solidFill>
                <a:latin typeface="Times New Roman" pitchFamily="18" charset="0"/>
              </a:rPr>
              <a:t>North Dakota Thunderstorm Experiment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dtp_o3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3555" name="Line 3"/>
          <p:cNvSpPr>
            <a:spLocks noChangeShapeType="1"/>
          </p:cNvSpPr>
          <p:nvPr/>
        </p:nvSpPr>
        <p:spPr bwMode="auto">
          <a:xfrm>
            <a:off x="1295400" y="5638800"/>
            <a:ext cx="7391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a:solidFill>
                <a:srgbClr val="000000"/>
              </a:solidFill>
              <a:latin typeface="Times New Roman" pitchFamily="18" charset="0"/>
            </a:endParaRPr>
          </a:p>
        </p:txBody>
      </p:sp>
      <p:sp>
        <p:nvSpPr>
          <p:cNvPr id="23556" name="Text Box 4"/>
          <p:cNvSpPr txBox="1">
            <a:spLocks noChangeArrowheads="1"/>
          </p:cNvSpPr>
          <p:nvPr/>
        </p:nvSpPr>
        <p:spPr bwMode="auto">
          <a:xfrm>
            <a:off x="4327525" y="5295900"/>
            <a:ext cx="269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Preconvective tropopause</a:t>
            </a:r>
          </a:p>
        </p:txBody>
      </p:sp>
      <p:sp>
        <p:nvSpPr>
          <p:cNvPr id="23557" name="Text Box 5"/>
          <p:cNvSpPr txBox="1">
            <a:spLocks noChangeArrowheads="1"/>
          </p:cNvSpPr>
          <p:nvPr/>
        </p:nvSpPr>
        <p:spPr bwMode="auto">
          <a:xfrm>
            <a:off x="2133600" y="0"/>
            <a:ext cx="574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North Dakota Thunderstorm Experiment – July 28, 1989</a:t>
            </a:r>
          </a:p>
        </p:txBody>
      </p:sp>
      <p:sp>
        <p:nvSpPr>
          <p:cNvPr id="23558" name="Text Box 6"/>
          <p:cNvSpPr txBox="1">
            <a:spLocks noChangeArrowheads="1"/>
          </p:cNvSpPr>
          <p:nvPr/>
        </p:nvSpPr>
        <p:spPr bwMode="auto">
          <a:xfrm>
            <a:off x="1584325" y="498475"/>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Times New Roman" pitchFamily="18" charset="0"/>
              </a:rPr>
              <a:t>Ozone</a:t>
            </a:r>
          </a:p>
        </p:txBody>
      </p:sp>
      <p:sp>
        <p:nvSpPr>
          <p:cNvPr id="23559" name="Text Box 7"/>
          <p:cNvSpPr txBox="1">
            <a:spLocks noChangeArrowheads="1"/>
          </p:cNvSpPr>
          <p:nvPr/>
        </p:nvSpPr>
        <p:spPr bwMode="auto">
          <a:xfrm>
            <a:off x="6080125" y="6057900"/>
            <a:ext cx="203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Poulida et al., 1996</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5870575"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3" name="Text Box 3"/>
          <p:cNvSpPr txBox="1">
            <a:spLocks noChangeArrowheads="1"/>
          </p:cNvSpPr>
          <p:nvPr/>
        </p:nvSpPr>
        <p:spPr bwMode="auto">
          <a:xfrm>
            <a:off x="6232525" y="6284913"/>
            <a:ext cx="271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rPr>
              <a:t>Stenchikov et al. (1996)</a:t>
            </a:r>
          </a:p>
        </p:txBody>
      </p:sp>
      <p:sp>
        <p:nvSpPr>
          <p:cNvPr id="133124" name="Text Box 4"/>
          <p:cNvSpPr txBox="1">
            <a:spLocks noChangeArrowheads="1"/>
          </p:cNvSpPr>
          <p:nvPr/>
        </p:nvSpPr>
        <p:spPr bwMode="auto">
          <a:xfrm>
            <a:off x="1447800" y="5105400"/>
            <a:ext cx="676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rPr>
              <a:t>CO – color scale; O</a:t>
            </a:r>
            <a:r>
              <a:rPr lang="en-US" altLang="en-US" b="1" baseline="-25000">
                <a:solidFill>
                  <a:srgbClr val="000000"/>
                </a:solidFill>
              </a:rPr>
              <a:t>3</a:t>
            </a:r>
            <a:r>
              <a:rPr lang="en-US" altLang="en-US" b="1">
                <a:solidFill>
                  <a:srgbClr val="000000"/>
                </a:solidFill>
              </a:rPr>
              <a:t> – isolines</a:t>
            </a:r>
          </a:p>
          <a:p>
            <a:pPr fontAlgn="base">
              <a:spcBef>
                <a:spcPct val="0"/>
              </a:spcBef>
              <a:spcAft>
                <a:spcPct val="0"/>
              </a:spcAft>
            </a:pPr>
            <a:r>
              <a:rPr lang="en-US" altLang="en-US" b="1">
                <a:solidFill>
                  <a:srgbClr val="000000"/>
                </a:solidFill>
              </a:rPr>
              <a:t>(a) base simulation; (b) moist boundary condition simulation</a:t>
            </a:r>
          </a:p>
        </p:txBody>
      </p:sp>
      <p:sp>
        <p:nvSpPr>
          <p:cNvPr id="133125" name="Text Box 5"/>
          <p:cNvSpPr txBox="1">
            <a:spLocks noChangeArrowheads="1"/>
          </p:cNvSpPr>
          <p:nvPr/>
        </p:nvSpPr>
        <p:spPr bwMode="auto">
          <a:xfrm>
            <a:off x="1143000" y="533400"/>
            <a:ext cx="6618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rPr>
              <a:t>CO and O</a:t>
            </a:r>
            <a:r>
              <a:rPr lang="en-US" altLang="en-US" b="1" baseline="-25000">
                <a:solidFill>
                  <a:srgbClr val="000000"/>
                </a:solidFill>
              </a:rPr>
              <a:t>3</a:t>
            </a:r>
            <a:r>
              <a:rPr lang="en-US" altLang="en-US" b="1">
                <a:solidFill>
                  <a:srgbClr val="000000"/>
                </a:solidFill>
              </a:rPr>
              <a:t> Tracer Simulation for June 28, 1989 NDTP storm</a:t>
            </a:r>
          </a:p>
        </p:txBody>
      </p:sp>
      <p:sp>
        <p:nvSpPr>
          <p:cNvPr id="133126" name="Text Box 6"/>
          <p:cNvSpPr txBox="1">
            <a:spLocks noChangeArrowheads="1"/>
          </p:cNvSpPr>
          <p:nvPr/>
        </p:nvSpPr>
        <p:spPr bwMode="auto">
          <a:xfrm>
            <a:off x="1524000" y="5865813"/>
            <a:ext cx="422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rPr>
              <a:t>Note downward ozone transport near</a:t>
            </a:r>
          </a:p>
          <a:p>
            <a:pPr fontAlgn="base">
              <a:spcBef>
                <a:spcPct val="0"/>
              </a:spcBef>
              <a:spcAft>
                <a:spcPct val="0"/>
              </a:spcAft>
            </a:pPr>
            <a:r>
              <a:rPr lang="en-US" altLang="en-US" b="1">
                <a:solidFill>
                  <a:srgbClr val="000000"/>
                </a:solidFill>
              </a:rPr>
              <a:t>rear anvil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Text Box 3"/>
          <p:cNvSpPr txBox="1">
            <a:spLocks noChangeArrowheads="1"/>
          </p:cNvSpPr>
          <p:nvPr/>
        </p:nvSpPr>
        <p:spPr bwMode="auto">
          <a:xfrm>
            <a:off x="5470525" y="5370513"/>
            <a:ext cx="271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rPr>
              <a:t>Skamarock et al. (2000)</a:t>
            </a:r>
          </a:p>
        </p:txBody>
      </p:sp>
      <p:sp>
        <p:nvSpPr>
          <p:cNvPr id="134148" name="Text Box 4"/>
          <p:cNvSpPr txBox="1">
            <a:spLocks noChangeArrowheads="1"/>
          </p:cNvSpPr>
          <p:nvPr/>
        </p:nvSpPr>
        <p:spPr bwMode="auto">
          <a:xfrm>
            <a:off x="669925" y="188913"/>
            <a:ext cx="7951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rPr>
              <a:t>CO and O</a:t>
            </a:r>
            <a:r>
              <a:rPr lang="en-US" altLang="en-US" b="1" baseline="-25000">
                <a:solidFill>
                  <a:srgbClr val="000000"/>
                </a:solidFill>
              </a:rPr>
              <a:t>3</a:t>
            </a:r>
            <a:r>
              <a:rPr lang="en-US" altLang="en-US" b="1">
                <a:solidFill>
                  <a:srgbClr val="000000"/>
                </a:solidFill>
              </a:rPr>
              <a:t> Tracers Along Anvil Passes for July 10, 1996 STERAO storm</a:t>
            </a:r>
          </a:p>
        </p:txBody>
      </p:sp>
      <p:sp>
        <p:nvSpPr>
          <p:cNvPr id="134149" name="Text Box 5"/>
          <p:cNvSpPr txBox="1">
            <a:spLocks noChangeArrowheads="1"/>
          </p:cNvSpPr>
          <p:nvPr/>
        </p:nvSpPr>
        <p:spPr bwMode="auto">
          <a:xfrm>
            <a:off x="441325" y="5167313"/>
            <a:ext cx="39846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Note enhanced ozone at southwest (upwind)</a:t>
            </a:r>
          </a:p>
          <a:p>
            <a:pPr fontAlgn="base">
              <a:spcBef>
                <a:spcPct val="0"/>
              </a:spcBef>
              <a:spcAft>
                <a:spcPct val="0"/>
              </a:spcAft>
            </a:pPr>
            <a:r>
              <a:rPr lang="en-US" altLang="en-US" sz="1600" b="1">
                <a:solidFill>
                  <a:srgbClr val="000000"/>
                </a:solidFill>
                <a:latin typeface="Times New Roman" pitchFamily="18" charset="0"/>
              </a:rPr>
              <a:t>edge of anvil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855769" y="0"/>
            <a:ext cx="7772400" cy="527050"/>
          </a:xfrm>
        </p:spPr>
        <p:txBody>
          <a:bodyPr>
            <a:normAutofit fontScale="90000"/>
          </a:bodyPr>
          <a:lstStyle/>
          <a:p>
            <a:pPr>
              <a:defRPr/>
            </a:pPr>
            <a:r>
              <a:rPr lang="en-US" sz="3200" dirty="0" smtClean="0">
                <a:solidFill>
                  <a:srgbClr val="0000FF"/>
                </a:solidFill>
                <a:latin typeface="Times New Roman"/>
                <a:cs typeface="Times New Roman"/>
              </a:rPr>
              <a:t>NASA Cloud Resolving Models</a:t>
            </a:r>
          </a:p>
        </p:txBody>
      </p:sp>
      <p:pic>
        <p:nvPicPr>
          <p:cNvPr id="38915" name="Picture 3"/>
          <p:cNvPicPr>
            <a:picLocks noChangeAspect="1" noChangeArrowheads="1"/>
          </p:cNvPicPr>
          <p:nvPr/>
        </p:nvPicPr>
        <p:blipFill>
          <a:blip r:embed="rId2" cstate="print"/>
          <a:srcRect/>
          <a:stretch>
            <a:fillRect/>
          </a:stretch>
        </p:blipFill>
        <p:spPr bwMode="auto">
          <a:xfrm>
            <a:off x="4522788" y="831484"/>
            <a:ext cx="4621212" cy="4638675"/>
          </a:xfrm>
          <a:prstGeom prst="rect">
            <a:avLst/>
          </a:prstGeom>
          <a:noFill/>
          <a:ln w="9525">
            <a:noFill/>
            <a:miter lim="800000"/>
            <a:headEnd/>
            <a:tailEnd/>
          </a:ln>
        </p:spPr>
      </p:pic>
      <p:sp>
        <p:nvSpPr>
          <p:cNvPr id="38917" name="Rectangle 7"/>
          <p:cNvSpPr>
            <a:spLocks noChangeArrowheads="1"/>
          </p:cNvSpPr>
          <p:nvPr/>
        </p:nvSpPr>
        <p:spPr bwMode="auto">
          <a:xfrm>
            <a:off x="4301279" y="4729655"/>
            <a:ext cx="3124070" cy="1015588"/>
          </a:xfrm>
          <a:prstGeom prst="rect">
            <a:avLst/>
          </a:prstGeom>
          <a:noFill/>
          <a:ln w="9525">
            <a:noFill/>
            <a:miter lim="800000"/>
            <a:headEnd/>
            <a:tailEnd/>
          </a:ln>
        </p:spPr>
        <p:txBody>
          <a:bodyPr wrap="square" lIns="91365" tIns="45683" rIns="91365" bIns="45683">
            <a:prstTxWarp prst="textNoShape">
              <a:avLst/>
            </a:prstTxWarp>
            <a:spAutoFit/>
          </a:bodyPr>
          <a:lstStyle/>
          <a:p>
            <a:pPr defTabSz="457200"/>
            <a:r>
              <a:rPr lang="en-US" sz="1600" b="1" dirty="0">
                <a:solidFill>
                  <a:srgbClr val="0000FF"/>
                </a:solidFill>
                <a:latin typeface="Times New Roman"/>
                <a:cs typeface="Times New Roman"/>
              </a:rPr>
              <a:t>LIS</a:t>
            </a:r>
            <a:r>
              <a:rPr lang="en-US" sz="1400" dirty="0">
                <a:solidFill>
                  <a:prstClr val="black"/>
                </a:solidFill>
                <a:latin typeface="Times New Roman"/>
                <a:cs typeface="Times New Roman"/>
              </a:rPr>
              <a:t>: Land Information System (data assimilation and land surface models)</a:t>
            </a:r>
          </a:p>
          <a:p>
            <a:pPr defTabSz="457200"/>
            <a:r>
              <a:rPr lang="en-US" sz="1600" b="1" dirty="0">
                <a:solidFill>
                  <a:srgbClr val="0000FF"/>
                </a:solidFill>
                <a:latin typeface="Times New Roman"/>
                <a:cs typeface="Times New Roman"/>
              </a:rPr>
              <a:t>GOCART</a:t>
            </a:r>
            <a:r>
              <a:rPr lang="en-US" sz="1400" dirty="0">
                <a:solidFill>
                  <a:prstClr val="black"/>
                </a:solidFill>
                <a:latin typeface="Times New Roman"/>
                <a:cs typeface="Times New Roman"/>
              </a:rPr>
              <a:t>: </a:t>
            </a:r>
            <a:r>
              <a:rPr lang="en-US" sz="1400" dirty="0">
                <a:solidFill>
                  <a:prstClr val="black"/>
                </a:solidFill>
                <a:latin typeface="Times New Roman"/>
                <a:ea typeface="Times New Roman" pitchFamily="12" charset="0"/>
                <a:cs typeface="Times New Roman"/>
              </a:rPr>
              <a:t>Goddard Chemistry Aerosol Radiation and Transport Model </a:t>
            </a:r>
          </a:p>
        </p:txBody>
      </p:sp>
      <p:sp>
        <p:nvSpPr>
          <p:cNvPr id="38918" name="Rectangle 8"/>
          <p:cNvSpPr>
            <a:spLocks noChangeArrowheads="1"/>
          </p:cNvSpPr>
          <p:nvPr/>
        </p:nvSpPr>
        <p:spPr bwMode="auto">
          <a:xfrm>
            <a:off x="6426811" y="3532186"/>
            <a:ext cx="998538" cy="307975"/>
          </a:xfrm>
          <a:prstGeom prst="rect">
            <a:avLst/>
          </a:prstGeom>
          <a:noFill/>
          <a:ln w="9525">
            <a:noFill/>
            <a:miter lim="800000"/>
            <a:headEnd/>
            <a:tailEnd/>
          </a:ln>
        </p:spPr>
        <p:txBody>
          <a:bodyPr wrap="none" lIns="91365" tIns="45683" rIns="91365" bIns="45683">
            <a:prstTxWarp prst="textNoShape">
              <a:avLst/>
            </a:prstTxWarp>
            <a:spAutoFit/>
          </a:bodyPr>
          <a:lstStyle/>
          <a:p>
            <a:pPr defTabSz="457200"/>
            <a:r>
              <a:rPr lang="en-US" sz="1400" b="1" dirty="0">
                <a:solidFill>
                  <a:srgbClr val="0000FF"/>
                </a:solidFill>
                <a:latin typeface="Times" pitchFamily="12" charset="0"/>
              </a:rPr>
              <a:t>GOCART</a:t>
            </a:r>
          </a:p>
        </p:txBody>
      </p:sp>
      <p:sp>
        <p:nvSpPr>
          <p:cNvPr id="38919" name="Rectangle 9"/>
          <p:cNvSpPr>
            <a:spLocks noChangeArrowheads="1"/>
          </p:cNvSpPr>
          <p:nvPr/>
        </p:nvSpPr>
        <p:spPr bwMode="auto">
          <a:xfrm>
            <a:off x="0" y="527050"/>
            <a:ext cx="4178300" cy="5401405"/>
          </a:xfrm>
          <a:prstGeom prst="rect">
            <a:avLst/>
          </a:prstGeom>
          <a:noFill/>
          <a:ln w="9525">
            <a:noFill/>
            <a:miter lim="800000"/>
            <a:headEnd/>
            <a:tailEnd/>
          </a:ln>
        </p:spPr>
        <p:txBody>
          <a:bodyPr lIns="91365" tIns="45683" rIns="91365" bIns="45683">
            <a:prstTxWarp prst="textNoShape">
              <a:avLst/>
            </a:prstTxWarp>
            <a:spAutoFit/>
          </a:bodyPr>
          <a:lstStyle/>
          <a:p>
            <a:pPr marL="285750" indent="-285750" algn="just" defTabSz="457200">
              <a:spcAft>
                <a:spcPts val="600"/>
              </a:spcAft>
              <a:buFont typeface="Arial"/>
              <a:buChar char="•"/>
            </a:pPr>
            <a:r>
              <a:rPr lang="en-US" sz="1600" b="1" dirty="0">
                <a:solidFill>
                  <a:srgbClr val="0000FF"/>
                </a:solidFill>
                <a:latin typeface="Times" pitchFamily="12" charset="0"/>
              </a:rPr>
              <a:t>Multi-scale modeling system developed at Goddard with unified physics </a:t>
            </a:r>
            <a:r>
              <a:rPr lang="en-US" sz="1600" dirty="0">
                <a:solidFill>
                  <a:srgbClr val="000000"/>
                </a:solidFill>
                <a:latin typeface="Times" pitchFamily="12" charset="0"/>
              </a:rPr>
              <a:t>from:</a:t>
            </a:r>
          </a:p>
          <a:p>
            <a:pPr marL="577850" lvl="1" indent="-342900" algn="just" defTabSz="457200">
              <a:spcAft>
                <a:spcPts val="600"/>
              </a:spcAft>
              <a:buFont typeface="+mj-lt"/>
              <a:buAutoNum type="arabicPeriod"/>
            </a:pPr>
            <a:r>
              <a:rPr lang="en-US" sz="1600" b="1" dirty="0">
                <a:solidFill>
                  <a:srgbClr val="000000"/>
                </a:solidFill>
                <a:latin typeface="Times" pitchFamily="12" charset="0"/>
              </a:rPr>
              <a:t>Goddard Cumulus Ensemble model</a:t>
            </a:r>
            <a:r>
              <a:rPr lang="en-US" sz="1600" dirty="0">
                <a:solidFill>
                  <a:srgbClr val="000000"/>
                </a:solidFill>
                <a:latin typeface="Times" pitchFamily="12" charset="0"/>
              </a:rPr>
              <a:t> (GCE), a cloud-resolving model (CRM)</a:t>
            </a:r>
          </a:p>
          <a:p>
            <a:pPr marL="577850" lvl="1" indent="-342900" algn="just" defTabSz="457200">
              <a:spcAft>
                <a:spcPts val="600"/>
              </a:spcAft>
              <a:buFont typeface="+mj-lt"/>
              <a:buAutoNum type="arabicPeriod"/>
            </a:pPr>
            <a:r>
              <a:rPr lang="en-US" sz="1600" b="1" dirty="0">
                <a:solidFill>
                  <a:srgbClr val="000000"/>
                </a:solidFill>
                <a:latin typeface="Times" pitchFamily="12" charset="0"/>
              </a:rPr>
              <a:t>NASA unified Weather Research and Forecasting Model </a:t>
            </a:r>
            <a:r>
              <a:rPr lang="en-US" sz="1600" dirty="0">
                <a:solidFill>
                  <a:srgbClr val="000000"/>
                </a:solidFill>
                <a:latin typeface="Times" pitchFamily="12" charset="0"/>
              </a:rPr>
              <a:t>(WRF), a region-scale model, and </a:t>
            </a:r>
          </a:p>
          <a:p>
            <a:pPr marL="577850" lvl="1" indent="-342900" algn="just" defTabSz="457200">
              <a:spcAft>
                <a:spcPts val="600"/>
              </a:spcAft>
              <a:buFont typeface="+mj-lt"/>
              <a:buAutoNum type="arabicPeriod"/>
            </a:pPr>
            <a:r>
              <a:rPr lang="en-US" sz="1600" dirty="0">
                <a:solidFill>
                  <a:srgbClr val="000000"/>
                </a:solidFill>
                <a:latin typeface="Times" pitchFamily="12" charset="0"/>
              </a:rPr>
              <a:t>Coupled </a:t>
            </a:r>
            <a:r>
              <a:rPr lang="en-US" sz="1600" dirty="0" err="1">
                <a:solidFill>
                  <a:srgbClr val="000000"/>
                </a:solidFill>
                <a:latin typeface="Times" pitchFamily="12" charset="0"/>
              </a:rPr>
              <a:t>fvGCM</a:t>
            </a:r>
            <a:r>
              <a:rPr lang="en-US" sz="1600" dirty="0">
                <a:solidFill>
                  <a:srgbClr val="000000"/>
                </a:solidFill>
                <a:latin typeface="Times" pitchFamily="12" charset="0"/>
              </a:rPr>
              <a:t>-GCE, the GCE coupled to a general circulation model (or GCM known as </a:t>
            </a:r>
            <a:r>
              <a:rPr lang="en-US" sz="1600" b="1" dirty="0">
                <a:solidFill>
                  <a:srgbClr val="000000"/>
                </a:solidFill>
                <a:latin typeface="Times" pitchFamily="12" charset="0"/>
              </a:rPr>
              <a:t>Goddard Multi-scale Modeling Framework or MMF</a:t>
            </a:r>
            <a:r>
              <a:rPr lang="en-US" sz="1600" dirty="0">
                <a:solidFill>
                  <a:srgbClr val="000000"/>
                </a:solidFill>
                <a:latin typeface="Times" pitchFamily="12" charset="0"/>
              </a:rPr>
              <a:t>). </a:t>
            </a:r>
          </a:p>
          <a:p>
            <a:pPr marL="285750" indent="-285750" algn="just" defTabSz="457200">
              <a:spcAft>
                <a:spcPts val="600"/>
              </a:spcAft>
              <a:buFont typeface="Arial"/>
              <a:buChar char="•"/>
            </a:pPr>
            <a:r>
              <a:rPr lang="en-US" sz="1600" dirty="0">
                <a:solidFill>
                  <a:srgbClr val="000000"/>
                </a:solidFill>
                <a:latin typeface="Times" pitchFamily="12" charset="0"/>
              </a:rPr>
              <a:t>Same parameterization schemes all of the models for cloud microphysical processes, long- and short-wave radiative transfer, and land-surface processes, to study explicit cloud-radiation and cloud-surface interactive processes.  </a:t>
            </a:r>
            <a:endParaRPr lang="en-US" sz="1000" dirty="0">
              <a:solidFill>
                <a:srgbClr val="000000"/>
              </a:solidFill>
              <a:latin typeface="Times" pitchFamily="12" charset="0"/>
            </a:endParaRPr>
          </a:p>
          <a:p>
            <a:pPr marL="285750" indent="-285750" algn="just" defTabSz="457200">
              <a:spcAft>
                <a:spcPts val="600"/>
              </a:spcAft>
              <a:buFont typeface="Arial"/>
              <a:buChar char="•"/>
            </a:pPr>
            <a:r>
              <a:rPr lang="en-US" sz="1600" b="1" i="1" dirty="0">
                <a:solidFill>
                  <a:srgbClr val="0000FF"/>
                </a:solidFill>
                <a:latin typeface="Times" pitchFamily="12" charset="0"/>
              </a:rPr>
              <a:t>Coupled with multi-sensor simulators for comparison and validation of NASA high-resolution satellite data.  </a:t>
            </a:r>
          </a:p>
        </p:txBody>
      </p:sp>
      <p:sp>
        <p:nvSpPr>
          <p:cNvPr id="9" name="TextBox 8"/>
          <p:cNvSpPr txBox="1"/>
          <p:nvPr/>
        </p:nvSpPr>
        <p:spPr>
          <a:xfrm>
            <a:off x="0" y="6563233"/>
            <a:ext cx="392656" cy="338554"/>
          </a:xfrm>
          <a:prstGeom prst="rect">
            <a:avLst/>
          </a:prstGeom>
          <a:noFill/>
        </p:spPr>
        <p:txBody>
          <a:bodyPr wrap="none" rtlCol="0">
            <a:spAutoFit/>
          </a:bodyPr>
          <a:lstStyle/>
          <a:p>
            <a:pPr defTabSz="457200"/>
            <a:r>
              <a:rPr lang="en-US" sz="1600" dirty="0">
                <a:solidFill>
                  <a:prstClr val="black"/>
                </a:solidFill>
              </a:rPr>
              <a:t>20</a:t>
            </a:r>
          </a:p>
        </p:txBody>
      </p:sp>
      <p:sp>
        <p:nvSpPr>
          <p:cNvPr id="8" name="TextBox 7"/>
          <p:cNvSpPr txBox="1"/>
          <p:nvPr/>
        </p:nvSpPr>
        <p:spPr>
          <a:xfrm>
            <a:off x="502557" y="5928455"/>
            <a:ext cx="8641443" cy="738664"/>
          </a:xfrm>
          <a:prstGeom prst="rect">
            <a:avLst/>
          </a:prstGeom>
          <a:noFill/>
        </p:spPr>
        <p:txBody>
          <a:bodyPr wrap="square" rtlCol="0">
            <a:spAutoFit/>
          </a:bodyPr>
          <a:lstStyle/>
          <a:p>
            <a:pPr defTabSz="457200"/>
            <a:r>
              <a:rPr lang="en-US" sz="1400" dirty="0">
                <a:solidFill>
                  <a:prstClr val="black"/>
                </a:solidFill>
                <a:latin typeface="Times New Roman"/>
                <a:cs typeface="Times New Roman"/>
              </a:rPr>
              <a:t>Tao, W.-K., S. Lang, X. </a:t>
            </a:r>
            <a:r>
              <a:rPr lang="en-US" sz="1400" dirty="0" err="1">
                <a:solidFill>
                  <a:prstClr val="black"/>
                </a:solidFill>
                <a:latin typeface="Times New Roman"/>
                <a:cs typeface="Times New Roman"/>
              </a:rPr>
              <a:t>Zeng</a:t>
            </a:r>
            <a:r>
              <a:rPr lang="en-US" sz="1400" dirty="0">
                <a:solidFill>
                  <a:prstClr val="black"/>
                </a:solidFill>
                <a:latin typeface="Times New Roman"/>
                <a:cs typeface="Times New Roman"/>
              </a:rPr>
              <a:t>, X. Li, T. Matsui, K. Mohr, D. </a:t>
            </a:r>
            <a:r>
              <a:rPr lang="en-US" sz="1400" dirty="0" err="1">
                <a:solidFill>
                  <a:prstClr val="black"/>
                </a:solidFill>
                <a:latin typeface="Times New Roman"/>
                <a:cs typeface="Times New Roman"/>
              </a:rPr>
              <a:t>Posselt</a:t>
            </a:r>
            <a:r>
              <a:rPr lang="en-US" sz="1400" dirty="0">
                <a:solidFill>
                  <a:prstClr val="black"/>
                </a:solidFill>
                <a:latin typeface="Times New Roman"/>
                <a:cs typeface="Times New Roman"/>
              </a:rPr>
              <a:t>, J. </a:t>
            </a:r>
            <a:r>
              <a:rPr lang="en-US" sz="1400" dirty="0" err="1">
                <a:solidFill>
                  <a:prstClr val="black"/>
                </a:solidFill>
                <a:latin typeface="Times New Roman"/>
                <a:cs typeface="Times New Roman"/>
              </a:rPr>
              <a:t>Chern</a:t>
            </a:r>
            <a:r>
              <a:rPr lang="en-US" sz="1400" dirty="0">
                <a:solidFill>
                  <a:prstClr val="black"/>
                </a:solidFill>
                <a:latin typeface="Times New Roman"/>
                <a:cs typeface="Times New Roman"/>
              </a:rPr>
              <a:t>, C. Peters-</a:t>
            </a:r>
            <a:r>
              <a:rPr lang="en-US" sz="1400" dirty="0" err="1">
                <a:solidFill>
                  <a:prstClr val="black"/>
                </a:solidFill>
                <a:latin typeface="Times New Roman"/>
                <a:cs typeface="Times New Roman"/>
              </a:rPr>
              <a:t>Lidard</a:t>
            </a:r>
            <a:r>
              <a:rPr lang="en-US" sz="1400" dirty="0">
                <a:solidFill>
                  <a:prstClr val="black"/>
                </a:solidFill>
                <a:latin typeface="Times New Roman"/>
                <a:cs typeface="Times New Roman"/>
              </a:rPr>
              <a:t>, P. Norris, I.-S. Kang</a:t>
            </a:r>
            <a:r>
              <a:rPr lang="en-US" sz="1400" b="1" dirty="0">
                <a:solidFill>
                  <a:srgbClr val="0000FF"/>
                </a:solidFill>
                <a:latin typeface="Times New Roman"/>
                <a:cs typeface="Times New Roman"/>
              </a:rPr>
              <a:t>, </a:t>
            </a:r>
            <a:r>
              <a:rPr lang="en-US" sz="1400" dirty="0">
                <a:solidFill>
                  <a:prstClr val="black"/>
                </a:solidFill>
                <a:latin typeface="Times New Roman"/>
                <a:cs typeface="Times New Roman"/>
              </a:rPr>
              <a:t>A. </a:t>
            </a:r>
            <a:r>
              <a:rPr lang="en-US" sz="1400" dirty="0" err="1">
                <a:solidFill>
                  <a:prstClr val="black"/>
                </a:solidFill>
                <a:latin typeface="Times New Roman"/>
                <a:cs typeface="Times New Roman"/>
              </a:rPr>
              <a:t>Hou</a:t>
            </a:r>
            <a:r>
              <a:rPr lang="en-US" sz="1400" dirty="0">
                <a:solidFill>
                  <a:prstClr val="black"/>
                </a:solidFill>
                <a:latin typeface="Times New Roman"/>
                <a:cs typeface="Times New Roman"/>
              </a:rPr>
              <a:t>, K.-M. Lau, I. </a:t>
            </a:r>
            <a:r>
              <a:rPr lang="en-US" sz="1400" dirty="0" err="1">
                <a:solidFill>
                  <a:prstClr val="black"/>
                </a:solidFill>
                <a:latin typeface="Times New Roman"/>
                <a:cs typeface="Times New Roman"/>
              </a:rPr>
              <a:t>Choi</a:t>
            </a:r>
            <a:r>
              <a:rPr lang="en-US" sz="1400" dirty="0">
                <a:solidFill>
                  <a:prstClr val="black"/>
                </a:solidFill>
                <a:latin typeface="Times New Roman"/>
                <a:cs typeface="Times New Roman"/>
              </a:rPr>
              <a:t>, M. Yang, 2014: The Goddard Cumulus Ensemble (GCE) Model: Improvements and Applications for Studying Precipitation Processes.  An invited paper - </a:t>
            </a:r>
            <a:r>
              <a:rPr lang="en-US" sz="1400" i="1" dirty="0">
                <a:solidFill>
                  <a:prstClr val="black"/>
                </a:solidFill>
                <a:latin typeface="Times New Roman"/>
                <a:cs typeface="Times New Roman"/>
              </a:rPr>
              <a:t>Atmos. Res.,</a:t>
            </a:r>
            <a:r>
              <a:rPr lang="en-US" sz="1400" dirty="0">
                <a:solidFill>
                  <a:prstClr val="black"/>
                </a:solidFill>
                <a:latin typeface="Times New Roman"/>
                <a:cs typeface="Times New Roman"/>
              </a:rPr>
              <a:t> </a:t>
            </a:r>
            <a:r>
              <a:rPr lang="en-US" sz="1400" b="1" dirty="0">
                <a:solidFill>
                  <a:prstClr val="black"/>
                </a:solidFill>
                <a:latin typeface="Times New Roman"/>
                <a:cs typeface="Times New Roman"/>
              </a:rPr>
              <a:t>143</a:t>
            </a:r>
            <a:r>
              <a:rPr lang="en-US" sz="1400" dirty="0">
                <a:solidFill>
                  <a:prstClr val="black"/>
                </a:solidFill>
                <a:latin typeface="Times New Roman"/>
                <a:cs typeface="Times New Roman"/>
              </a:rPr>
              <a:t>, 392-424</a:t>
            </a:r>
            <a:endParaRPr lang="en-US" sz="1400" dirty="0">
              <a:solidFill>
                <a:prstClr val="black"/>
              </a:solidFill>
            </a:endParaRPr>
          </a:p>
        </p:txBody>
      </p:sp>
    </p:spTree>
    <p:extLst>
      <p:ext uri="{BB962C8B-B14F-4D97-AF65-F5344CB8AC3E}">
        <p14:creationId xmlns:p14="http://schemas.microsoft.com/office/powerpoint/2010/main" val="1687386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g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19943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p:cNvSpPr txBox="1">
            <a:spLocks noChangeArrowheads="1"/>
          </p:cNvSpPr>
          <p:nvPr/>
        </p:nvSpPr>
        <p:spPr bwMode="auto">
          <a:xfrm>
            <a:off x="6324600" y="6550025"/>
            <a:ext cx="1858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600" b="1">
                <a:solidFill>
                  <a:srgbClr val="000000"/>
                </a:solidFill>
              </a:rPr>
              <a:t>Martini et al., 2010</a:t>
            </a:r>
          </a:p>
        </p:txBody>
      </p:sp>
      <p:sp>
        <p:nvSpPr>
          <p:cNvPr id="46084" name="TextBox 3"/>
          <p:cNvSpPr txBox="1">
            <a:spLocks noChangeArrowheads="1"/>
          </p:cNvSpPr>
          <p:nvPr/>
        </p:nvSpPr>
        <p:spPr bwMode="auto">
          <a:xfrm>
            <a:off x="1066800" y="304800"/>
            <a:ext cx="7040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400" b="1">
                <a:solidFill>
                  <a:srgbClr val="000000"/>
                </a:solidFill>
              </a:rPr>
              <a:t>Ozone Export from North America – Early Summer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bk_fig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9144000" cy="883920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6172200" y="31734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2000">
              <a:solidFill>
                <a:srgbClr val="000000"/>
              </a:solidFill>
              <a:latin typeface="Times New Roman" pitchFamily="18" charset="0"/>
            </a:endParaRPr>
          </a:p>
        </p:txBody>
      </p:sp>
      <p:sp>
        <p:nvSpPr>
          <p:cNvPr id="137220" name="Text Box 4"/>
          <p:cNvSpPr txBox="1">
            <a:spLocks noChangeArrowheads="1"/>
          </p:cNvSpPr>
          <p:nvPr/>
        </p:nvSpPr>
        <p:spPr bwMode="auto">
          <a:xfrm>
            <a:off x="5851525" y="3062288"/>
            <a:ext cx="2382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Pickering et al, 1991</a:t>
            </a:r>
          </a:p>
        </p:txBody>
      </p:sp>
      <p:sp>
        <p:nvSpPr>
          <p:cNvPr id="137221" name="Text Box 5"/>
          <p:cNvSpPr txBox="1">
            <a:spLocks noChangeArrowheads="1"/>
          </p:cNvSpPr>
          <p:nvPr/>
        </p:nvSpPr>
        <p:spPr bwMode="auto">
          <a:xfrm>
            <a:off x="2270125" y="3062288"/>
            <a:ext cx="1419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Dry Season</a:t>
            </a:r>
          </a:p>
        </p:txBody>
      </p:sp>
      <p:sp>
        <p:nvSpPr>
          <p:cNvPr id="137222" name="Text Box 6"/>
          <p:cNvSpPr txBox="1">
            <a:spLocks noChangeArrowheads="1"/>
          </p:cNvSpPr>
          <p:nvPr/>
        </p:nvSpPr>
        <p:spPr bwMode="auto">
          <a:xfrm>
            <a:off x="212725" y="519113"/>
            <a:ext cx="17097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Tropical squall</a:t>
            </a:r>
          </a:p>
          <a:p>
            <a:pPr fontAlgn="base">
              <a:spcBef>
                <a:spcPct val="0"/>
              </a:spcBef>
              <a:spcAft>
                <a:spcPct val="0"/>
              </a:spcAft>
            </a:pPr>
            <a:r>
              <a:rPr lang="en-US" altLang="en-US" sz="1600" b="1">
                <a:solidFill>
                  <a:srgbClr val="000000"/>
                </a:solidFill>
                <a:latin typeface="Times New Roman" pitchFamily="18" charset="0"/>
              </a:rPr>
              <a:t>line over Amazon</a:t>
            </a:r>
          </a:p>
          <a:p>
            <a:pPr fontAlgn="base">
              <a:spcBef>
                <a:spcPct val="0"/>
              </a:spcBef>
              <a:spcAft>
                <a:spcPct val="0"/>
              </a:spcAft>
            </a:pPr>
            <a:r>
              <a:rPr lang="en-US" altLang="en-US" sz="1600" b="1">
                <a:solidFill>
                  <a:srgbClr val="000000"/>
                </a:solidFill>
                <a:latin typeface="Times New Roman" pitchFamily="18" charset="0"/>
              </a:rPr>
              <a:t>Basin</a:t>
            </a:r>
          </a:p>
        </p:txBody>
      </p:sp>
      <p:sp>
        <p:nvSpPr>
          <p:cNvPr id="137223" name="Text Box 7"/>
          <p:cNvSpPr txBox="1">
            <a:spLocks noChangeArrowheads="1"/>
          </p:cNvSpPr>
          <p:nvPr/>
        </p:nvSpPr>
        <p:spPr bwMode="auto">
          <a:xfrm>
            <a:off x="7026275" y="457200"/>
            <a:ext cx="2117725"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Arrows indicate</a:t>
            </a:r>
          </a:p>
          <a:p>
            <a:pPr fontAlgn="base">
              <a:spcBef>
                <a:spcPct val="0"/>
              </a:spcBef>
              <a:spcAft>
                <a:spcPct val="0"/>
              </a:spcAft>
            </a:pPr>
            <a:r>
              <a:rPr lang="en-US" altLang="en-US" sz="1600" b="1">
                <a:solidFill>
                  <a:srgbClr val="000000"/>
                </a:solidFill>
                <a:latin typeface="Times New Roman" pitchFamily="18" charset="0"/>
              </a:rPr>
              <a:t>major transport paths</a:t>
            </a:r>
          </a:p>
          <a:p>
            <a:pPr fontAlgn="base">
              <a:spcBef>
                <a:spcPct val="0"/>
              </a:spcBef>
              <a:spcAft>
                <a:spcPct val="0"/>
              </a:spcAft>
            </a:pPr>
            <a:endParaRPr lang="en-US" altLang="en-US" sz="1600" b="1">
              <a:solidFill>
                <a:srgbClr val="000000"/>
              </a:solidFill>
              <a:latin typeface="Times New Roman" pitchFamily="18" charset="0"/>
            </a:endParaRPr>
          </a:p>
          <a:p>
            <a:pPr fontAlgn="base">
              <a:spcBef>
                <a:spcPct val="0"/>
              </a:spcBef>
              <a:spcAft>
                <a:spcPct val="0"/>
              </a:spcAft>
            </a:pPr>
            <a:r>
              <a:rPr lang="en-US" altLang="en-US" sz="1600" b="1">
                <a:solidFill>
                  <a:srgbClr val="000000"/>
                </a:solidFill>
                <a:latin typeface="Times New Roman" pitchFamily="18" charset="0"/>
              </a:rPr>
              <a:t>Columns of numbers</a:t>
            </a:r>
          </a:p>
          <a:p>
            <a:pPr fontAlgn="base">
              <a:spcBef>
                <a:spcPct val="0"/>
              </a:spcBef>
              <a:spcAft>
                <a:spcPct val="0"/>
              </a:spcAft>
            </a:pPr>
            <a:r>
              <a:rPr lang="en-US" altLang="en-US" sz="1600" b="1">
                <a:solidFill>
                  <a:srgbClr val="000000"/>
                </a:solidFill>
                <a:latin typeface="Times New Roman" pitchFamily="18" charset="0"/>
              </a:rPr>
              <a:t>indicate percentage</a:t>
            </a:r>
          </a:p>
          <a:p>
            <a:pPr fontAlgn="base">
              <a:spcBef>
                <a:spcPct val="0"/>
              </a:spcBef>
              <a:spcAft>
                <a:spcPct val="0"/>
              </a:spcAft>
            </a:pPr>
            <a:r>
              <a:rPr lang="en-US" altLang="en-US" sz="1600" b="1">
                <a:solidFill>
                  <a:srgbClr val="000000"/>
                </a:solidFill>
                <a:latin typeface="Times New Roman" pitchFamily="18" charset="0"/>
              </a:rPr>
              <a:t>of air at these</a:t>
            </a:r>
          </a:p>
          <a:p>
            <a:pPr fontAlgn="base">
              <a:spcBef>
                <a:spcPct val="0"/>
              </a:spcBef>
              <a:spcAft>
                <a:spcPct val="0"/>
              </a:spcAft>
            </a:pPr>
            <a:r>
              <a:rPr lang="en-US" altLang="en-US" sz="1600" b="1">
                <a:solidFill>
                  <a:srgbClr val="000000"/>
                </a:solidFill>
                <a:latin typeface="Times New Roman" pitchFamily="18" charset="0"/>
              </a:rPr>
              <a:t>locations that is cloud</a:t>
            </a:r>
          </a:p>
          <a:p>
            <a:pPr fontAlgn="base">
              <a:spcBef>
                <a:spcPct val="0"/>
              </a:spcBef>
              <a:spcAft>
                <a:spcPct val="0"/>
              </a:spcAft>
            </a:pPr>
            <a:r>
              <a:rPr lang="en-US" altLang="en-US" sz="1600" b="1">
                <a:solidFill>
                  <a:srgbClr val="000000"/>
                </a:solidFill>
                <a:latin typeface="Times New Roman" pitchFamily="18" charset="0"/>
              </a:rPr>
              <a:t>outflow based on </a:t>
            </a:r>
          </a:p>
          <a:p>
            <a:pPr fontAlgn="base">
              <a:spcBef>
                <a:spcPct val="0"/>
              </a:spcBef>
              <a:spcAft>
                <a:spcPct val="0"/>
              </a:spcAft>
            </a:pPr>
            <a:r>
              <a:rPr lang="en-US" altLang="en-US" sz="1600" b="1">
                <a:solidFill>
                  <a:srgbClr val="000000"/>
                </a:solidFill>
                <a:latin typeface="Times New Roman" pitchFamily="18" charset="0"/>
              </a:rPr>
              <a:t>trajectory analysis</a:t>
            </a:r>
          </a:p>
        </p:txBody>
      </p:sp>
      <p:sp>
        <p:nvSpPr>
          <p:cNvPr id="137224" name="Text Box 8"/>
          <p:cNvSpPr txBox="1">
            <a:spLocks noChangeArrowheads="1"/>
          </p:cNvSpPr>
          <p:nvPr/>
        </p:nvSpPr>
        <p:spPr bwMode="auto">
          <a:xfrm>
            <a:off x="6918325" y="4481513"/>
            <a:ext cx="21177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CO redistribution</a:t>
            </a:r>
          </a:p>
          <a:p>
            <a:pPr fontAlgn="base">
              <a:spcBef>
                <a:spcPct val="0"/>
              </a:spcBef>
              <a:spcAft>
                <a:spcPct val="0"/>
              </a:spcAft>
            </a:pPr>
            <a:r>
              <a:rPr lang="en-US" altLang="en-US" sz="1600" b="1">
                <a:solidFill>
                  <a:srgbClr val="000000"/>
                </a:solidFill>
                <a:latin typeface="Times New Roman" pitchFamily="18" charset="0"/>
              </a:rPr>
              <a:t>from biomass burning</a:t>
            </a:r>
          </a:p>
          <a:p>
            <a:pPr fontAlgn="base">
              <a:spcBef>
                <a:spcPct val="0"/>
              </a:spcBef>
              <a:spcAft>
                <a:spcPct val="0"/>
              </a:spcAft>
            </a:pPr>
            <a:r>
              <a:rPr lang="en-US" altLang="en-US" sz="1600" b="1">
                <a:solidFill>
                  <a:srgbClr val="000000"/>
                </a:solidFill>
                <a:latin typeface="Times New Roman" pitchFamily="18" charset="0"/>
              </a:rPr>
              <a:t>plume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scala_traj_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113" y="1443038"/>
            <a:ext cx="5310187" cy="3971925"/>
          </a:xfrm>
          <a:prstGeom prst="rect">
            <a:avLst/>
          </a:prstGeom>
          <a:noFill/>
          <a:extLst>
            <a:ext uri="{909E8E84-426E-40DD-AFC4-6F175D3DCCD1}">
              <a14:hiddenFill xmlns:a14="http://schemas.microsoft.com/office/drawing/2010/main">
                <a:solidFill>
                  <a:srgbClr val="FFFFFF"/>
                </a:solidFill>
              </a14:hiddenFill>
            </a:ext>
          </a:extLst>
        </p:spPr>
      </p:pic>
      <p:sp>
        <p:nvSpPr>
          <p:cNvPr id="138243" name="Text Box 3"/>
          <p:cNvSpPr txBox="1">
            <a:spLocks noChangeArrowheads="1"/>
          </p:cNvSpPr>
          <p:nvPr/>
        </p:nvSpPr>
        <p:spPr bwMode="auto">
          <a:xfrm>
            <a:off x="5546725" y="5653088"/>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Scala et al., 1990</a:t>
            </a:r>
          </a:p>
        </p:txBody>
      </p:sp>
      <p:sp>
        <p:nvSpPr>
          <p:cNvPr id="138244" name="Text Box 4"/>
          <p:cNvSpPr txBox="1">
            <a:spLocks noChangeArrowheads="1"/>
          </p:cNvSpPr>
          <p:nvPr/>
        </p:nvSpPr>
        <p:spPr bwMode="auto">
          <a:xfrm>
            <a:off x="2574925" y="5653088"/>
            <a:ext cx="1446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Wet Season</a:t>
            </a:r>
          </a:p>
        </p:txBody>
      </p:sp>
      <p:sp>
        <p:nvSpPr>
          <p:cNvPr id="138245" name="Text Box 5"/>
          <p:cNvSpPr txBox="1">
            <a:spLocks noChangeArrowheads="1"/>
          </p:cNvSpPr>
          <p:nvPr/>
        </p:nvSpPr>
        <p:spPr bwMode="auto">
          <a:xfrm>
            <a:off x="7146925" y="2271713"/>
            <a:ext cx="15922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Arrows indicate</a:t>
            </a:r>
          </a:p>
          <a:p>
            <a:pPr fontAlgn="base">
              <a:spcBef>
                <a:spcPct val="0"/>
              </a:spcBef>
              <a:spcAft>
                <a:spcPct val="0"/>
              </a:spcAft>
            </a:pPr>
            <a:r>
              <a:rPr lang="en-US" altLang="en-US" sz="1600" b="1">
                <a:solidFill>
                  <a:srgbClr val="000000"/>
                </a:solidFill>
                <a:latin typeface="Times New Roman" pitchFamily="18" charset="0"/>
              </a:rPr>
              <a:t>major transport</a:t>
            </a:r>
          </a:p>
          <a:p>
            <a:pPr fontAlgn="base">
              <a:spcBef>
                <a:spcPct val="0"/>
              </a:spcBef>
              <a:spcAft>
                <a:spcPct val="0"/>
              </a:spcAft>
            </a:pPr>
            <a:r>
              <a:rPr lang="en-US" altLang="en-US" sz="1600" b="1">
                <a:solidFill>
                  <a:srgbClr val="000000"/>
                </a:solidFill>
                <a:latin typeface="Times New Roman" pitchFamily="18" charset="0"/>
              </a:rPr>
              <a:t>pathways</a:t>
            </a:r>
          </a:p>
        </p:txBody>
      </p:sp>
      <p:sp>
        <p:nvSpPr>
          <p:cNvPr id="138246" name="Text Box 6"/>
          <p:cNvSpPr txBox="1">
            <a:spLocks noChangeArrowheads="1"/>
          </p:cNvSpPr>
          <p:nvPr/>
        </p:nvSpPr>
        <p:spPr bwMode="auto">
          <a:xfrm>
            <a:off x="2514600" y="9906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ABLE-2B April 26, 1987 Brazil Squall Line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thetae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5800"/>
            <a:ext cx="6705600" cy="5334000"/>
          </a:xfrm>
          <a:prstGeom prst="rect">
            <a:avLst/>
          </a:prstGeom>
          <a:noFill/>
          <a:extLst>
            <a:ext uri="{909E8E84-426E-40DD-AFC4-6F175D3DCCD1}">
              <a14:hiddenFill xmlns:a14="http://schemas.microsoft.com/office/drawing/2010/main">
                <a:solidFill>
                  <a:srgbClr val="FFFFFF"/>
                </a:solidFill>
              </a14:hiddenFill>
            </a:ext>
          </a:extLst>
        </p:spPr>
      </p:pic>
      <p:sp>
        <p:nvSpPr>
          <p:cNvPr id="139267" name="Text Box 3"/>
          <p:cNvSpPr txBox="1">
            <a:spLocks noChangeArrowheads="1"/>
          </p:cNvSpPr>
          <p:nvPr/>
        </p:nvSpPr>
        <p:spPr bwMode="auto">
          <a:xfrm>
            <a:off x="5546725" y="6110288"/>
            <a:ext cx="2446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Pickering et al., 1993</a:t>
            </a:r>
          </a:p>
        </p:txBody>
      </p:sp>
      <p:sp>
        <p:nvSpPr>
          <p:cNvPr id="139268" name="Text Box 4"/>
          <p:cNvSpPr txBox="1">
            <a:spLocks noChangeArrowheads="1"/>
          </p:cNvSpPr>
          <p:nvPr/>
        </p:nvSpPr>
        <p:spPr bwMode="auto">
          <a:xfrm>
            <a:off x="2498725" y="2500313"/>
            <a:ext cx="11382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Dry season</a:t>
            </a:r>
          </a:p>
          <a:p>
            <a:pPr fontAlgn="base">
              <a:spcBef>
                <a:spcPct val="0"/>
              </a:spcBef>
              <a:spcAft>
                <a:spcPct val="0"/>
              </a:spcAft>
            </a:pPr>
            <a:r>
              <a:rPr lang="en-US" altLang="en-US" sz="1600" b="1">
                <a:solidFill>
                  <a:srgbClr val="000000"/>
                </a:solidFill>
                <a:latin typeface="Times New Roman" pitchFamily="18" charset="0"/>
              </a:rPr>
              <a:t>Brazil</a:t>
            </a:r>
          </a:p>
        </p:txBody>
      </p:sp>
      <p:sp>
        <p:nvSpPr>
          <p:cNvPr id="139269" name="Text Box 5"/>
          <p:cNvSpPr txBox="1">
            <a:spLocks noChangeArrowheads="1"/>
          </p:cNvSpPr>
          <p:nvPr/>
        </p:nvSpPr>
        <p:spPr bwMode="auto">
          <a:xfrm>
            <a:off x="6080125" y="4024313"/>
            <a:ext cx="1162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Wet season</a:t>
            </a:r>
          </a:p>
          <a:p>
            <a:pPr fontAlgn="base">
              <a:spcBef>
                <a:spcPct val="0"/>
              </a:spcBef>
              <a:spcAft>
                <a:spcPct val="0"/>
              </a:spcAft>
            </a:pPr>
            <a:r>
              <a:rPr lang="en-US" altLang="en-US" sz="1600" b="1">
                <a:solidFill>
                  <a:srgbClr val="000000"/>
                </a:solidFill>
                <a:latin typeface="Times New Roman" pitchFamily="18" charset="0"/>
              </a:rPr>
              <a:t>Brazil</a:t>
            </a:r>
          </a:p>
        </p:txBody>
      </p:sp>
      <p:sp>
        <p:nvSpPr>
          <p:cNvPr id="139270" name="Text Box 6"/>
          <p:cNvSpPr txBox="1">
            <a:spLocks noChangeArrowheads="1"/>
          </p:cNvSpPr>
          <p:nvPr/>
        </p:nvSpPr>
        <p:spPr bwMode="auto">
          <a:xfrm>
            <a:off x="6232525" y="1966913"/>
            <a:ext cx="13287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Darwin, Aus.</a:t>
            </a:r>
          </a:p>
          <a:p>
            <a:pPr fontAlgn="base">
              <a:spcBef>
                <a:spcPct val="0"/>
              </a:spcBef>
              <a:spcAft>
                <a:spcPct val="0"/>
              </a:spcAft>
            </a:pPr>
            <a:r>
              <a:rPr lang="en-US" altLang="en-US" sz="1600" b="1">
                <a:solidFill>
                  <a:srgbClr val="000000"/>
                </a:solidFill>
                <a:latin typeface="Times New Roman" pitchFamily="18" charset="0"/>
              </a:rPr>
              <a:t>Monsoon</a:t>
            </a:r>
          </a:p>
        </p:txBody>
      </p:sp>
      <p:sp>
        <p:nvSpPr>
          <p:cNvPr id="139271" name="Text Box 7"/>
          <p:cNvSpPr txBox="1">
            <a:spLocks noChangeArrowheads="1"/>
          </p:cNvSpPr>
          <p:nvPr/>
        </p:nvSpPr>
        <p:spPr bwMode="auto">
          <a:xfrm>
            <a:off x="2438400" y="4495800"/>
            <a:ext cx="31480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More vigorous vertical transport</a:t>
            </a:r>
          </a:p>
          <a:p>
            <a:pPr fontAlgn="base">
              <a:spcBef>
                <a:spcPct val="0"/>
              </a:spcBef>
              <a:spcAft>
                <a:spcPct val="0"/>
              </a:spcAft>
            </a:pPr>
            <a:r>
              <a:rPr lang="en-US" altLang="en-US" sz="1600" b="1">
                <a:solidFill>
                  <a:srgbClr val="000000"/>
                </a:solidFill>
                <a:latin typeface="Times New Roman" pitchFamily="18" charset="0"/>
              </a:rPr>
              <a:t>of tracers with strong theta-e min.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tracer_dist_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52400"/>
            <a:ext cx="5303838" cy="7162800"/>
          </a:xfrm>
          <a:prstGeom prst="rect">
            <a:avLst/>
          </a:prstGeom>
          <a:noFill/>
          <a:extLst>
            <a:ext uri="{909E8E84-426E-40DD-AFC4-6F175D3DCCD1}">
              <a14:hiddenFill xmlns:a14="http://schemas.microsoft.com/office/drawing/2010/main">
                <a:solidFill>
                  <a:srgbClr val="FFFFFF"/>
                </a:solidFill>
              </a14:hiddenFill>
            </a:ext>
          </a:extLst>
        </p:spPr>
      </p:pic>
      <p:sp>
        <p:nvSpPr>
          <p:cNvPr id="140291" name="Text Box 3"/>
          <p:cNvSpPr txBox="1">
            <a:spLocks noChangeArrowheads="1"/>
          </p:cNvSpPr>
          <p:nvPr/>
        </p:nvSpPr>
        <p:spPr bwMode="auto">
          <a:xfrm>
            <a:off x="3260725" y="190500"/>
            <a:ext cx="147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PRESTORM</a:t>
            </a:r>
          </a:p>
        </p:txBody>
      </p:sp>
      <p:sp>
        <p:nvSpPr>
          <p:cNvPr id="140292" name="Text Box 4"/>
          <p:cNvSpPr txBox="1">
            <a:spLocks noChangeArrowheads="1"/>
          </p:cNvSpPr>
          <p:nvPr/>
        </p:nvSpPr>
        <p:spPr bwMode="auto">
          <a:xfrm>
            <a:off x="3336925" y="3238500"/>
            <a:ext cx="1130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ABLE 2B</a:t>
            </a:r>
          </a:p>
        </p:txBody>
      </p:sp>
      <p:sp>
        <p:nvSpPr>
          <p:cNvPr id="140293" name="Text Box 5"/>
          <p:cNvSpPr txBox="1">
            <a:spLocks noChangeArrowheads="1"/>
          </p:cNvSpPr>
          <p:nvPr/>
        </p:nvSpPr>
        <p:spPr bwMode="auto">
          <a:xfrm>
            <a:off x="4175125" y="6567488"/>
            <a:ext cx="2446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Pickering et al., 1992</a:t>
            </a:r>
          </a:p>
        </p:txBody>
      </p:sp>
      <p:sp>
        <p:nvSpPr>
          <p:cNvPr id="140294" name="Text Box 6"/>
          <p:cNvSpPr txBox="1">
            <a:spLocks noChangeArrowheads="1"/>
          </p:cNvSpPr>
          <p:nvPr/>
        </p:nvSpPr>
        <p:spPr bwMode="auto">
          <a:xfrm>
            <a:off x="3336925" y="442913"/>
            <a:ext cx="1127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June 10-11</a:t>
            </a:r>
          </a:p>
        </p:txBody>
      </p:sp>
      <p:sp>
        <p:nvSpPr>
          <p:cNvPr id="140295" name="Text Box 7"/>
          <p:cNvSpPr txBox="1">
            <a:spLocks noChangeArrowheads="1"/>
          </p:cNvSpPr>
          <p:nvPr/>
        </p:nvSpPr>
        <p:spPr bwMode="auto">
          <a:xfrm>
            <a:off x="3489325" y="3490913"/>
            <a:ext cx="901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April 26</a:t>
            </a:r>
          </a:p>
        </p:txBody>
      </p:sp>
      <p:sp>
        <p:nvSpPr>
          <p:cNvPr id="140296" name="Text Box 8"/>
          <p:cNvSpPr txBox="1">
            <a:spLocks noChangeArrowheads="1"/>
          </p:cNvSpPr>
          <p:nvPr/>
        </p:nvSpPr>
        <p:spPr bwMode="auto">
          <a:xfrm>
            <a:off x="152400" y="3429000"/>
            <a:ext cx="23923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Times New Roman" pitchFamily="18" charset="0"/>
              </a:rPr>
              <a:t>Weak vertical transport</a:t>
            </a:r>
          </a:p>
          <a:p>
            <a:pPr fontAlgn="base">
              <a:spcBef>
                <a:spcPct val="0"/>
              </a:spcBef>
              <a:spcAft>
                <a:spcPct val="0"/>
              </a:spcAft>
            </a:pPr>
            <a:r>
              <a:rPr lang="en-US" altLang="en-US" sz="1600" b="1">
                <a:solidFill>
                  <a:srgbClr val="000000"/>
                </a:solidFill>
                <a:latin typeface="Times New Roman" pitchFamily="18" charset="0"/>
              </a:rPr>
              <a:t>to upper troposphere due</a:t>
            </a:r>
          </a:p>
          <a:p>
            <a:pPr fontAlgn="base">
              <a:spcBef>
                <a:spcPct val="0"/>
              </a:spcBef>
              <a:spcAft>
                <a:spcPct val="0"/>
              </a:spcAft>
            </a:pPr>
            <a:r>
              <a:rPr lang="en-US" altLang="en-US" sz="1600" b="1">
                <a:solidFill>
                  <a:srgbClr val="000000"/>
                </a:solidFill>
                <a:latin typeface="Times New Roman" pitchFamily="18" charset="0"/>
              </a:rPr>
              <a:t>to midlevel overturning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bk_fig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457200" y="304800"/>
            <a:ext cx="812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000000"/>
                </a:solidFill>
                <a:latin typeface="Times New Roman" pitchFamily="18" charset="0"/>
              </a:rPr>
              <a:t>Convective Transport of Biomass Burning Emissions over Brazil</a:t>
            </a:r>
          </a:p>
        </p:txBody>
      </p:sp>
      <p:sp>
        <p:nvSpPr>
          <p:cNvPr id="56324" name="Text Box 4"/>
          <p:cNvSpPr txBox="1">
            <a:spLocks noChangeArrowheads="1"/>
          </p:cNvSpPr>
          <p:nvPr/>
        </p:nvSpPr>
        <p:spPr bwMode="auto">
          <a:xfrm>
            <a:off x="1965325" y="1793875"/>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000000"/>
                </a:solidFill>
                <a:latin typeface="Times New Roman" pitchFamily="18" charset="0"/>
              </a:rPr>
              <a:t>9.5 km</a:t>
            </a:r>
          </a:p>
        </p:txBody>
      </p:sp>
      <p:sp>
        <p:nvSpPr>
          <p:cNvPr id="56325" name="Text Box 5"/>
          <p:cNvSpPr txBox="1">
            <a:spLocks noChangeArrowheads="1"/>
          </p:cNvSpPr>
          <p:nvPr/>
        </p:nvSpPr>
        <p:spPr bwMode="auto">
          <a:xfrm>
            <a:off x="6248400" y="1828800"/>
            <a:ext cx="95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000000"/>
                </a:solidFill>
                <a:latin typeface="Times New Roman" pitchFamily="18" charset="0"/>
              </a:rPr>
              <a:t>11 km</a:t>
            </a:r>
          </a:p>
        </p:txBody>
      </p:sp>
      <p:sp>
        <p:nvSpPr>
          <p:cNvPr id="56326" name="Text Box 6"/>
          <p:cNvSpPr txBox="1">
            <a:spLocks noChangeArrowheads="1"/>
          </p:cNvSpPr>
          <p:nvPr/>
        </p:nvSpPr>
        <p:spPr bwMode="auto">
          <a:xfrm>
            <a:off x="2514600" y="685800"/>
            <a:ext cx="433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Kain-Fritsch Convective Parameterization</a:t>
            </a:r>
          </a:p>
        </p:txBody>
      </p:sp>
      <p:sp>
        <p:nvSpPr>
          <p:cNvPr id="56327" name="Text Box 7"/>
          <p:cNvSpPr txBox="1">
            <a:spLocks noChangeArrowheads="1"/>
          </p:cNvSpPr>
          <p:nvPr/>
        </p:nvSpPr>
        <p:spPr bwMode="auto">
          <a:xfrm>
            <a:off x="3413125" y="6186488"/>
            <a:ext cx="2446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Pickering et al., 1996</a:t>
            </a:r>
          </a:p>
        </p:txBody>
      </p:sp>
      <p:sp>
        <p:nvSpPr>
          <p:cNvPr id="56328" name="Text Box 8"/>
          <p:cNvSpPr txBox="1">
            <a:spLocks noChangeArrowheads="1"/>
          </p:cNvSpPr>
          <p:nvPr/>
        </p:nvSpPr>
        <p:spPr bwMode="auto">
          <a:xfrm>
            <a:off x="3717925" y="4989513"/>
            <a:ext cx="1714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latin typeface="Times New Roman" pitchFamily="18" charset="0"/>
              </a:rPr>
              <a:t>Comparison of model</a:t>
            </a:r>
          </a:p>
          <a:p>
            <a:pPr fontAlgn="base">
              <a:spcBef>
                <a:spcPct val="0"/>
              </a:spcBef>
              <a:spcAft>
                <a:spcPct val="0"/>
              </a:spcAft>
            </a:pPr>
            <a:r>
              <a:rPr lang="en-US" altLang="en-US" sz="1200" b="1">
                <a:solidFill>
                  <a:srgbClr val="000000"/>
                </a:solidFill>
                <a:latin typeface="Times New Roman" pitchFamily="18" charset="0"/>
              </a:rPr>
              <a:t>with DC-8 observations</a:t>
            </a:r>
          </a:p>
          <a:p>
            <a:pPr fontAlgn="base">
              <a:spcBef>
                <a:spcPct val="0"/>
              </a:spcBef>
              <a:spcAft>
                <a:spcPct val="0"/>
              </a:spcAft>
            </a:pPr>
            <a:r>
              <a:rPr lang="en-US" altLang="en-US" sz="1200" b="1">
                <a:solidFill>
                  <a:srgbClr val="000000"/>
                </a:solidFill>
                <a:latin typeface="Times New Roman" pitchFamily="18" charset="0"/>
              </a:rPr>
              <a:t>along sampling tracks</a:t>
            </a:r>
          </a:p>
          <a:p>
            <a:pPr fontAlgn="base">
              <a:spcBef>
                <a:spcPct val="0"/>
              </a:spcBef>
              <a:spcAft>
                <a:spcPct val="0"/>
              </a:spcAft>
            </a:pPr>
            <a:r>
              <a:rPr lang="en-US" altLang="en-US" sz="1200" b="1">
                <a:solidFill>
                  <a:srgbClr val="000000"/>
                </a:solidFill>
                <a:latin typeface="Times New Roman" pitchFamily="18" charset="0"/>
              </a:rPr>
              <a:t>(thin lines)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olkins_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57200"/>
            <a:ext cx="6248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5927725" y="6186488"/>
            <a:ext cx="220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000" b="1">
                <a:solidFill>
                  <a:srgbClr val="000000"/>
                </a:solidFill>
              </a:rPr>
              <a:t>Folkins et al., 2002</a:t>
            </a:r>
          </a:p>
        </p:txBody>
      </p:sp>
      <p:sp>
        <p:nvSpPr>
          <p:cNvPr id="58372" name="Text Box 4"/>
          <p:cNvSpPr txBox="1">
            <a:spLocks noChangeArrowheads="1"/>
          </p:cNvSpPr>
          <p:nvPr/>
        </p:nvSpPr>
        <p:spPr bwMode="auto">
          <a:xfrm>
            <a:off x="212725" y="6005513"/>
            <a:ext cx="3097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600" b="1">
                <a:solidFill>
                  <a:srgbClr val="000000"/>
                </a:solidFill>
              </a:rPr>
              <a:t>Note ozone minimum at 12 km</a:t>
            </a:r>
          </a:p>
          <a:p>
            <a:pPr eaLnBrk="1" fontAlgn="base" hangingPunct="1">
              <a:spcBef>
                <a:spcPct val="0"/>
              </a:spcBef>
              <a:spcAft>
                <a:spcPct val="0"/>
              </a:spcAft>
            </a:pPr>
            <a:r>
              <a:rPr lang="en-US" altLang="en-US" sz="1600" b="1">
                <a:solidFill>
                  <a:srgbClr val="000000"/>
                </a:solidFill>
              </a:rPr>
              <a:t>resulting from convective outflow</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43513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8862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p:cNvSpPr txBox="1">
            <a:spLocks noChangeArrowheads="1"/>
          </p:cNvSpPr>
          <p:nvPr/>
        </p:nvSpPr>
        <p:spPr bwMode="auto">
          <a:xfrm>
            <a:off x="5867400" y="6324600"/>
            <a:ext cx="2152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800" b="1">
                <a:solidFill>
                  <a:srgbClr val="000000"/>
                </a:solidFill>
              </a:rPr>
              <a:t>Solomon et al., 2005</a:t>
            </a:r>
          </a:p>
        </p:txBody>
      </p:sp>
      <p:sp>
        <p:nvSpPr>
          <p:cNvPr id="59397" name="TextBox 4"/>
          <p:cNvSpPr txBox="1">
            <a:spLocks noChangeArrowheads="1"/>
          </p:cNvSpPr>
          <p:nvPr/>
        </p:nvSpPr>
        <p:spPr bwMode="auto">
          <a:xfrm>
            <a:off x="457200" y="381000"/>
            <a:ext cx="820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400" b="1">
                <a:solidFill>
                  <a:srgbClr val="000000"/>
                </a:solidFill>
              </a:rPr>
              <a:t>Low Ozone Events in UT Indicative of Convective Frequency</a:t>
            </a:r>
          </a:p>
        </p:txBody>
      </p:sp>
      <p:sp>
        <p:nvSpPr>
          <p:cNvPr id="59398" name="TextBox 5"/>
          <p:cNvSpPr txBox="1">
            <a:spLocks noChangeArrowheads="1"/>
          </p:cNvSpPr>
          <p:nvPr/>
        </p:nvSpPr>
        <p:spPr bwMode="auto">
          <a:xfrm>
            <a:off x="1676400" y="167640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800" b="1">
                <a:solidFill>
                  <a:srgbClr val="000000"/>
                </a:solidFill>
              </a:rPr>
              <a:t>1998 - 2004</a:t>
            </a:r>
          </a:p>
        </p:txBody>
      </p:sp>
      <p:sp>
        <p:nvSpPr>
          <p:cNvPr id="59399" name="TextBox 6"/>
          <p:cNvSpPr txBox="1">
            <a:spLocks noChangeArrowheads="1"/>
          </p:cNvSpPr>
          <p:nvPr/>
        </p:nvSpPr>
        <p:spPr bwMode="auto">
          <a:xfrm>
            <a:off x="4724400" y="5181600"/>
            <a:ext cx="434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800" b="1">
                <a:solidFill>
                  <a:srgbClr val="000000"/>
                </a:solidFill>
              </a:rPr>
              <a:t>Increases in frequency of low ozone events</a:t>
            </a:r>
          </a:p>
          <a:p>
            <a:pPr eaLnBrk="1" fontAlgn="base" hangingPunct="1">
              <a:spcBef>
                <a:spcPct val="0"/>
              </a:spcBef>
              <a:spcAft>
                <a:spcPct val="0"/>
              </a:spcAft>
            </a:pPr>
            <a:r>
              <a:rPr lang="en-US" altLang="en-US" sz="1800" b="1">
                <a:solidFill>
                  <a:srgbClr val="000000"/>
                </a:solidFill>
              </a:rPr>
              <a:t>in the UT in the mid to late 1990s </a:t>
            </a:r>
          </a:p>
          <a:p>
            <a:pPr eaLnBrk="1" fontAlgn="base" hangingPunct="1">
              <a:spcBef>
                <a:spcPct val="0"/>
              </a:spcBef>
              <a:spcAft>
                <a:spcPct val="0"/>
              </a:spcAft>
            </a:pPr>
            <a:r>
              <a:rPr lang="en-US" altLang="en-US" sz="1800" b="1">
                <a:solidFill>
                  <a:srgbClr val="000000"/>
                </a:solidFill>
              </a:rPr>
              <a:t>suggest increased convection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4800600" y="228600"/>
            <a:ext cx="4267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457200" eaLnBrk="0" hangingPunct="0">
              <a:tabLst>
                <a:tab pos="344488" algn="l"/>
              </a:tabLst>
              <a:defRPr sz="3200">
                <a:solidFill>
                  <a:schemeClr val="tx1"/>
                </a:solidFill>
                <a:latin typeface="Times New Roman" pitchFamily="18" charset="0"/>
              </a:defRPr>
            </a:lvl1pPr>
            <a:lvl2pPr marL="742950" indent="-285750" defTabSz="457200" eaLnBrk="0" hangingPunct="0">
              <a:tabLst>
                <a:tab pos="344488" algn="l"/>
              </a:tabLst>
              <a:defRPr sz="3200">
                <a:solidFill>
                  <a:schemeClr val="tx1"/>
                </a:solidFill>
                <a:latin typeface="Times New Roman" pitchFamily="18" charset="0"/>
              </a:defRPr>
            </a:lvl2pPr>
            <a:lvl3pPr marL="1143000" indent="-228600" defTabSz="457200" eaLnBrk="0" hangingPunct="0">
              <a:tabLst>
                <a:tab pos="344488" algn="l"/>
              </a:tabLst>
              <a:defRPr sz="3200">
                <a:solidFill>
                  <a:schemeClr val="tx1"/>
                </a:solidFill>
                <a:latin typeface="Times New Roman" pitchFamily="18" charset="0"/>
              </a:defRPr>
            </a:lvl3pPr>
            <a:lvl4pPr marL="1600200" indent="-228600" defTabSz="457200" eaLnBrk="0" hangingPunct="0">
              <a:tabLst>
                <a:tab pos="344488" algn="l"/>
              </a:tabLst>
              <a:defRPr sz="3200">
                <a:solidFill>
                  <a:schemeClr val="tx1"/>
                </a:solidFill>
                <a:latin typeface="Times New Roman" pitchFamily="18" charset="0"/>
              </a:defRPr>
            </a:lvl4pPr>
            <a:lvl5pPr marL="2057400" indent="-228600" defTabSz="457200" eaLnBrk="0" hangingPunct="0">
              <a:tabLst>
                <a:tab pos="344488" algn="l"/>
              </a:tabLst>
              <a:defRPr sz="3200">
                <a:solidFill>
                  <a:schemeClr val="tx1"/>
                </a:solidFill>
                <a:latin typeface="Times New Roman" pitchFamily="18" charset="0"/>
              </a:defRPr>
            </a:lvl5pPr>
            <a:lvl6pPr marL="2514600" indent="-228600" defTabSz="457200" eaLnBrk="0" fontAlgn="base" hangingPunct="0">
              <a:spcBef>
                <a:spcPct val="0"/>
              </a:spcBef>
              <a:spcAft>
                <a:spcPct val="0"/>
              </a:spcAft>
              <a:tabLst>
                <a:tab pos="344488" algn="l"/>
              </a:tabLst>
              <a:defRPr sz="3200">
                <a:solidFill>
                  <a:schemeClr val="tx1"/>
                </a:solidFill>
                <a:latin typeface="Times New Roman" pitchFamily="18" charset="0"/>
              </a:defRPr>
            </a:lvl6pPr>
            <a:lvl7pPr marL="2971800" indent="-228600" defTabSz="457200" eaLnBrk="0" fontAlgn="base" hangingPunct="0">
              <a:spcBef>
                <a:spcPct val="0"/>
              </a:spcBef>
              <a:spcAft>
                <a:spcPct val="0"/>
              </a:spcAft>
              <a:tabLst>
                <a:tab pos="344488" algn="l"/>
              </a:tabLst>
              <a:defRPr sz="3200">
                <a:solidFill>
                  <a:schemeClr val="tx1"/>
                </a:solidFill>
                <a:latin typeface="Times New Roman" pitchFamily="18" charset="0"/>
              </a:defRPr>
            </a:lvl7pPr>
            <a:lvl8pPr marL="3429000" indent="-228600" defTabSz="457200" eaLnBrk="0" fontAlgn="base" hangingPunct="0">
              <a:spcBef>
                <a:spcPct val="0"/>
              </a:spcBef>
              <a:spcAft>
                <a:spcPct val="0"/>
              </a:spcAft>
              <a:tabLst>
                <a:tab pos="344488" algn="l"/>
              </a:tabLst>
              <a:defRPr sz="3200">
                <a:solidFill>
                  <a:schemeClr val="tx1"/>
                </a:solidFill>
                <a:latin typeface="Times New Roman" pitchFamily="18" charset="0"/>
              </a:defRPr>
            </a:lvl8pPr>
            <a:lvl9pPr marL="3886200" indent="-228600" defTabSz="457200" eaLnBrk="0" fontAlgn="base" hangingPunct="0">
              <a:spcBef>
                <a:spcPct val="0"/>
              </a:spcBef>
              <a:spcAft>
                <a:spcPct val="0"/>
              </a:spcAft>
              <a:tabLst>
                <a:tab pos="344488" algn="l"/>
              </a:tabLst>
              <a:defRPr sz="3200">
                <a:solidFill>
                  <a:schemeClr val="tx1"/>
                </a:solidFill>
                <a:latin typeface="Times New Roman" pitchFamily="18" charset="0"/>
              </a:defRPr>
            </a:lvl9pPr>
          </a:lstStyle>
          <a:p>
            <a:pPr eaLnBrk="1" fontAlgn="base" hangingPunct="1">
              <a:spcBef>
                <a:spcPct val="50000"/>
              </a:spcBef>
              <a:spcAft>
                <a:spcPct val="0"/>
              </a:spcAft>
            </a:pPr>
            <a:r>
              <a:rPr lang="en-US" altLang="en-US" sz="1800" b="1" dirty="0">
                <a:solidFill>
                  <a:srgbClr val="000080"/>
                </a:solidFill>
                <a:latin typeface="Times" pitchFamily="18" charset="0"/>
                <a:ea typeface="ＭＳ Ｐゴシック" charset="-128"/>
              </a:rPr>
              <a:t>Physics:</a:t>
            </a:r>
          </a:p>
          <a:p>
            <a:pPr eaLnBrk="1" fontAlgn="base" hangingPunct="1">
              <a:spcBef>
                <a:spcPct val="50000"/>
              </a:spcBef>
              <a:spcAft>
                <a:spcPct val="0"/>
              </a:spcAft>
              <a:buFont typeface="Times" pitchFamily="18" charset="0"/>
              <a:buChar char="•"/>
            </a:pPr>
            <a:r>
              <a:rPr lang="en-US" altLang="en-US" sz="1800" b="1" dirty="0">
                <a:solidFill>
                  <a:srgbClr val="000080"/>
                </a:solidFill>
                <a:latin typeface="Times" pitchFamily="18" charset="0"/>
                <a:ea typeface="ＭＳ Ｐゴシック" charset="-128"/>
              </a:rPr>
              <a:t>Cu parameterization:         </a:t>
            </a:r>
          </a:p>
          <a:p>
            <a:pPr eaLnBrk="1" fontAlgn="base" hangingPunct="1">
              <a:spcBef>
                <a:spcPct val="50000"/>
              </a:spcBef>
              <a:spcAft>
                <a:spcPct val="0"/>
              </a:spcAft>
            </a:pPr>
            <a:r>
              <a:rPr lang="en-US" altLang="en-US" sz="1800" b="1" dirty="0">
                <a:solidFill>
                  <a:srgbClr val="000080"/>
                </a:solidFill>
                <a:latin typeface="Times" pitchFamily="18" charset="0"/>
                <a:ea typeface="ＭＳ Ｐゴシック" charset="-128"/>
              </a:rPr>
              <a:t>    </a:t>
            </a:r>
            <a:r>
              <a:rPr lang="en-US" altLang="en-US" sz="1800" b="1" dirty="0" err="1">
                <a:solidFill>
                  <a:srgbClr val="000080"/>
                </a:solidFill>
                <a:latin typeface="Times" pitchFamily="18" charset="0"/>
                <a:ea typeface="ＭＳ Ｐゴシック" charset="-128"/>
              </a:rPr>
              <a:t>Kain</a:t>
            </a:r>
            <a:r>
              <a:rPr lang="en-US" altLang="en-US" sz="1800" b="1" dirty="0">
                <a:solidFill>
                  <a:srgbClr val="000080"/>
                </a:solidFill>
                <a:latin typeface="Times" pitchFamily="18" charset="0"/>
                <a:ea typeface="ＭＳ Ｐゴシック" charset="-128"/>
              </a:rPr>
              <a:t>-Fritsch scheme (for the outer grid only)</a:t>
            </a:r>
          </a:p>
          <a:p>
            <a:pPr eaLnBrk="1" fontAlgn="base" hangingPunct="1">
              <a:spcBef>
                <a:spcPct val="50000"/>
              </a:spcBef>
              <a:spcAft>
                <a:spcPct val="0"/>
              </a:spcAft>
              <a:buFont typeface="Times" pitchFamily="18" charset="0"/>
              <a:buChar char="•"/>
            </a:pPr>
            <a:r>
              <a:rPr lang="en-US" altLang="en-US" sz="1800" b="1" dirty="0">
                <a:solidFill>
                  <a:srgbClr val="000080"/>
                </a:solidFill>
                <a:latin typeface="Times" pitchFamily="18" charset="0"/>
                <a:ea typeface="ＭＳ Ｐゴシック" charset="-128"/>
              </a:rPr>
              <a:t>Cloud microphysics:</a:t>
            </a:r>
          </a:p>
          <a:p>
            <a:pPr eaLnBrk="1" fontAlgn="base" hangingPunct="1">
              <a:spcBef>
                <a:spcPct val="50000"/>
              </a:spcBef>
              <a:spcAft>
                <a:spcPct val="0"/>
              </a:spcAft>
              <a:buFont typeface="Times" pitchFamily="18" charset="0"/>
              <a:buNone/>
            </a:pPr>
            <a:r>
              <a:rPr lang="en-US" altLang="en-US" sz="1800" b="1" dirty="0">
                <a:solidFill>
                  <a:srgbClr val="000080"/>
                </a:solidFill>
                <a:latin typeface="Times" pitchFamily="18" charset="0"/>
                <a:ea typeface="ＭＳ Ｐゴシック" charset="-128"/>
              </a:rPr>
              <a:t>	Goddard microphysics 3ice-Graupel    </a:t>
            </a:r>
          </a:p>
          <a:p>
            <a:pPr eaLnBrk="1" fontAlgn="base" hangingPunct="1">
              <a:spcBef>
                <a:spcPct val="50000"/>
              </a:spcBef>
              <a:spcAft>
                <a:spcPct val="0"/>
              </a:spcAft>
              <a:buFont typeface="Times" pitchFamily="18" charset="0"/>
              <a:buChar char="•"/>
            </a:pPr>
            <a:r>
              <a:rPr lang="en-US" altLang="en-US" sz="1800" b="1" dirty="0">
                <a:solidFill>
                  <a:srgbClr val="000080"/>
                </a:solidFill>
                <a:latin typeface="Times" pitchFamily="18" charset="0"/>
                <a:ea typeface="ＭＳ Ｐゴシック" charset="-128"/>
              </a:rPr>
              <a:t>Radiation:     </a:t>
            </a:r>
          </a:p>
          <a:p>
            <a:pPr eaLnBrk="1" fontAlgn="base" hangingPunct="1">
              <a:spcBef>
                <a:spcPct val="50000"/>
              </a:spcBef>
              <a:spcAft>
                <a:spcPct val="0"/>
              </a:spcAft>
            </a:pPr>
            <a:r>
              <a:rPr lang="en-US" altLang="en-US" sz="1800" b="1" dirty="0">
                <a:solidFill>
                  <a:srgbClr val="000080"/>
                </a:solidFill>
                <a:latin typeface="Times" pitchFamily="18" charset="0"/>
                <a:ea typeface="ＭＳ Ｐゴシック" charset="-128"/>
              </a:rPr>
              <a:t>    New Goddard radiation scheme for both longwave and shortwave</a:t>
            </a:r>
          </a:p>
          <a:p>
            <a:pPr eaLnBrk="1" fontAlgn="base" hangingPunct="1">
              <a:spcBef>
                <a:spcPct val="50000"/>
              </a:spcBef>
              <a:spcAft>
                <a:spcPct val="0"/>
              </a:spcAft>
              <a:buFont typeface="Times" pitchFamily="18" charset="0"/>
              <a:buChar char="•"/>
            </a:pPr>
            <a:r>
              <a:rPr lang="en-US" altLang="en-US" sz="1800" b="1" dirty="0">
                <a:solidFill>
                  <a:srgbClr val="000080"/>
                </a:solidFill>
                <a:latin typeface="Times" pitchFamily="18" charset="0"/>
                <a:ea typeface="ＭＳ Ｐゴシック" charset="-128"/>
              </a:rPr>
              <a:t>PBL parameterization:</a:t>
            </a:r>
          </a:p>
          <a:p>
            <a:pPr eaLnBrk="1" fontAlgn="base" hangingPunct="1">
              <a:spcBef>
                <a:spcPct val="50000"/>
              </a:spcBef>
              <a:spcAft>
                <a:spcPct val="0"/>
              </a:spcAft>
            </a:pPr>
            <a:r>
              <a:rPr lang="en-US" altLang="en-US" sz="1800" b="1" dirty="0">
                <a:solidFill>
                  <a:srgbClr val="000080"/>
                </a:solidFill>
                <a:latin typeface="Times" pitchFamily="18" charset="0"/>
                <a:ea typeface="ＭＳ Ｐゴシック" charset="-128"/>
              </a:rPr>
              <a:t>	Mellor-Yamada-</a:t>
            </a:r>
            <a:r>
              <a:rPr lang="en-US" altLang="en-US" sz="1800" b="1" dirty="0" err="1">
                <a:solidFill>
                  <a:srgbClr val="000080"/>
                </a:solidFill>
                <a:latin typeface="Times" pitchFamily="18" charset="0"/>
                <a:ea typeface="ＭＳ Ｐゴシック" charset="-128"/>
              </a:rPr>
              <a:t>Janjic</a:t>
            </a:r>
            <a:r>
              <a:rPr lang="en-US" altLang="en-US" sz="1800" b="1" dirty="0">
                <a:solidFill>
                  <a:srgbClr val="000080"/>
                </a:solidFill>
                <a:latin typeface="Times" pitchFamily="18" charset="0"/>
                <a:ea typeface="ＭＳ Ｐゴシック" charset="-128"/>
              </a:rPr>
              <a:t> TKE scheme</a:t>
            </a:r>
          </a:p>
          <a:p>
            <a:pPr eaLnBrk="1" fontAlgn="base" hangingPunct="1">
              <a:spcBef>
                <a:spcPct val="50000"/>
              </a:spcBef>
              <a:spcAft>
                <a:spcPct val="0"/>
              </a:spcAft>
              <a:buFont typeface="Times" pitchFamily="18" charset="0"/>
              <a:buChar char="•"/>
            </a:pPr>
            <a:r>
              <a:rPr lang="en-US" altLang="en-US" sz="1800" b="1" dirty="0">
                <a:solidFill>
                  <a:srgbClr val="000080"/>
                </a:solidFill>
                <a:latin typeface="Times" pitchFamily="18" charset="0"/>
                <a:ea typeface="ＭＳ Ｐゴシック" charset="-128"/>
              </a:rPr>
              <a:t>Surface Layer:</a:t>
            </a:r>
          </a:p>
          <a:p>
            <a:pPr eaLnBrk="1" fontAlgn="base" hangingPunct="1">
              <a:spcBef>
                <a:spcPct val="50000"/>
              </a:spcBef>
              <a:spcAft>
                <a:spcPct val="0"/>
              </a:spcAft>
            </a:pPr>
            <a:r>
              <a:rPr lang="en-US" altLang="en-US" sz="1800" b="1" dirty="0">
                <a:solidFill>
                  <a:srgbClr val="000080"/>
                </a:solidFill>
                <a:latin typeface="Times" pitchFamily="18" charset="0"/>
                <a:ea typeface="ＭＳ Ｐゴシック" charset="-128"/>
              </a:rPr>
              <a:t>    </a:t>
            </a:r>
            <a:r>
              <a:rPr lang="en-US" altLang="en-US" sz="1800" b="1" dirty="0" err="1">
                <a:solidFill>
                  <a:srgbClr val="000080"/>
                </a:solidFill>
                <a:latin typeface="Times" pitchFamily="18" charset="0"/>
                <a:ea typeface="ＭＳ Ｐゴシック" charset="-128"/>
              </a:rPr>
              <a:t>Monin-Obukhov</a:t>
            </a:r>
            <a:r>
              <a:rPr lang="en-US" altLang="en-US" sz="1800" b="1" dirty="0">
                <a:solidFill>
                  <a:srgbClr val="000080"/>
                </a:solidFill>
                <a:latin typeface="Times" pitchFamily="18" charset="0"/>
                <a:ea typeface="ＭＳ Ｐゴシック" charset="-128"/>
              </a:rPr>
              <a:t> (</a:t>
            </a:r>
            <a:r>
              <a:rPr lang="en-US" altLang="en-US" sz="1800" b="1" dirty="0" err="1">
                <a:solidFill>
                  <a:srgbClr val="000080"/>
                </a:solidFill>
                <a:latin typeface="Times" pitchFamily="18" charset="0"/>
                <a:ea typeface="ＭＳ Ｐゴシック" charset="-128"/>
              </a:rPr>
              <a:t>Janjic</a:t>
            </a:r>
            <a:r>
              <a:rPr lang="en-US" altLang="en-US" sz="1800" b="1" dirty="0">
                <a:solidFill>
                  <a:srgbClr val="000080"/>
                </a:solidFill>
                <a:latin typeface="Times" pitchFamily="18" charset="0"/>
                <a:ea typeface="ＭＳ Ｐゴシック" charset="-128"/>
              </a:rPr>
              <a:t>)</a:t>
            </a:r>
          </a:p>
          <a:p>
            <a:pPr eaLnBrk="1" fontAlgn="base" hangingPunct="1">
              <a:spcBef>
                <a:spcPct val="50000"/>
              </a:spcBef>
              <a:spcAft>
                <a:spcPct val="0"/>
              </a:spcAft>
              <a:buFont typeface="Times" pitchFamily="18" charset="0"/>
              <a:buChar char="•"/>
            </a:pPr>
            <a:r>
              <a:rPr lang="en-US" altLang="en-US" sz="1800" b="1" dirty="0">
                <a:solidFill>
                  <a:srgbClr val="000080"/>
                </a:solidFill>
                <a:latin typeface="Times" pitchFamily="18" charset="0"/>
                <a:ea typeface="ＭＳ Ｐゴシック" charset="-128"/>
              </a:rPr>
              <a:t>Land Surface Model: </a:t>
            </a:r>
          </a:p>
          <a:p>
            <a:pPr eaLnBrk="1" fontAlgn="base" hangingPunct="1">
              <a:spcBef>
                <a:spcPct val="50000"/>
              </a:spcBef>
              <a:spcAft>
                <a:spcPct val="0"/>
              </a:spcAft>
            </a:pPr>
            <a:r>
              <a:rPr lang="en-US" altLang="en-US" sz="1800" b="1" dirty="0">
                <a:solidFill>
                  <a:srgbClr val="000080"/>
                </a:solidFill>
                <a:latin typeface="Times" pitchFamily="18" charset="0"/>
                <a:ea typeface="ＭＳ Ｐゴシック" charset="-128"/>
              </a:rPr>
              <a:t>    </a:t>
            </a:r>
            <a:r>
              <a:rPr lang="en-US" altLang="en-US" sz="1800" b="1" dirty="0" smtClean="0">
                <a:solidFill>
                  <a:srgbClr val="000080"/>
                </a:solidFill>
                <a:latin typeface="Times" pitchFamily="18" charset="0"/>
                <a:ea typeface="ＭＳ Ｐゴシック" charset="-128"/>
              </a:rPr>
              <a:t>Land Information System (LIS)</a:t>
            </a:r>
            <a:endParaRPr lang="en-US" altLang="en-US" sz="1800" dirty="0">
              <a:solidFill>
                <a:srgbClr val="000000"/>
              </a:solidFill>
              <a:latin typeface="Calibri" pitchFamily="34" charset="0"/>
              <a:ea typeface="ＭＳ Ｐゴシック" charset="-128"/>
            </a:endParaRPr>
          </a:p>
        </p:txBody>
      </p:sp>
      <p:sp>
        <p:nvSpPr>
          <p:cNvPr id="63491" name="Rectangle 15"/>
          <p:cNvSpPr>
            <a:spLocks noChangeArrowheads="1"/>
          </p:cNvSpPr>
          <p:nvPr/>
        </p:nvSpPr>
        <p:spPr bwMode="auto">
          <a:xfrm>
            <a:off x="152400" y="4343400"/>
            <a:ext cx="42672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tabLst>
                <a:tab pos="228600" algn="l"/>
              </a:tabLst>
              <a:defRPr sz="3200">
                <a:solidFill>
                  <a:schemeClr val="tx1"/>
                </a:solidFill>
                <a:latin typeface="Times New Roman" pitchFamily="18" charset="0"/>
              </a:defRPr>
            </a:lvl1pPr>
            <a:lvl2pPr marL="742950" indent="-285750" defTabSz="457200" eaLnBrk="0" hangingPunct="0">
              <a:tabLst>
                <a:tab pos="228600" algn="l"/>
              </a:tabLst>
              <a:defRPr sz="3200">
                <a:solidFill>
                  <a:schemeClr val="tx1"/>
                </a:solidFill>
                <a:latin typeface="Times New Roman" pitchFamily="18" charset="0"/>
              </a:defRPr>
            </a:lvl2pPr>
            <a:lvl3pPr marL="1143000" indent="-228600" defTabSz="457200" eaLnBrk="0" hangingPunct="0">
              <a:tabLst>
                <a:tab pos="228600" algn="l"/>
              </a:tabLst>
              <a:defRPr sz="3200">
                <a:solidFill>
                  <a:schemeClr val="tx1"/>
                </a:solidFill>
                <a:latin typeface="Times New Roman" pitchFamily="18" charset="0"/>
              </a:defRPr>
            </a:lvl3pPr>
            <a:lvl4pPr marL="1600200" indent="-228600" defTabSz="457200" eaLnBrk="0" hangingPunct="0">
              <a:tabLst>
                <a:tab pos="228600" algn="l"/>
              </a:tabLst>
              <a:defRPr sz="3200">
                <a:solidFill>
                  <a:schemeClr val="tx1"/>
                </a:solidFill>
                <a:latin typeface="Times New Roman" pitchFamily="18" charset="0"/>
              </a:defRPr>
            </a:lvl4pPr>
            <a:lvl5pPr marL="2057400" indent="-228600" defTabSz="457200" eaLnBrk="0" hangingPunct="0">
              <a:tabLst>
                <a:tab pos="228600" algn="l"/>
              </a:tabLst>
              <a:defRPr sz="3200">
                <a:solidFill>
                  <a:schemeClr val="tx1"/>
                </a:solidFill>
                <a:latin typeface="Times New Roman" pitchFamily="18" charset="0"/>
              </a:defRPr>
            </a:lvl5pPr>
            <a:lvl6pPr marL="2514600" indent="-228600" defTabSz="457200" eaLnBrk="0" fontAlgn="base" hangingPunct="0">
              <a:spcBef>
                <a:spcPct val="0"/>
              </a:spcBef>
              <a:spcAft>
                <a:spcPct val="0"/>
              </a:spcAft>
              <a:tabLst>
                <a:tab pos="228600" algn="l"/>
              </a:tabLst>
              <a:defRPr sz="3200">
                <a:solidFill>
                  <a:schemeClr val="tx1"/>
                </a:solidFill>
                <a:latin typeface="Times New Roman" pitchFamily="18" charset="0"/>
              </a:defRPr>
            </a:lvl6pPr>
            <a:lvl7pPr marL="2971800" indent="-228600" defTabSz="457200" eaLnBrk="0" fontAlgn="base" hangingPunct="0">
              <a:spcBef>
                <a:spcPct val="0"/>
              </a:spcBef>
              <a:spcAft>
                <a:spcPct val="0"/>
              </a:spcAft>
              <a:tabLst>
                <a:tab pos="228600" algn="l"/>
              </a:tabLst>
              <a:defRPr sz="3200">
                <a:solidFill>
                  <a:schemeClr val="tx1"/>
                </a:solidFill>
                <a:latin typeface="Times New Roman" pitchFamily="18" charset="0"/>
              </a:defRPr>
            </a:lvl7pPr>
            <a:lvl8pPr marL="3429000" indent="-228600" defTabSz="457200" eaLnBrk="0" fontAlgn="base" hangingPunct="0">
              <a:spcBef>
                <a:spcPct val="0"/>
              </a:spcBef>
              <a:spcAft>
                <a:spcPct val="0"/>
              </a:spcAft>
              <a:tabLst>
                <a:tab pos="228600" algn="l"/>
              </a:tabLst>
              <a:defRPr sz="3200">
                <a:solidFill>
                  <a:schemeClr val="tx1"/>
                </a:solidFill>
                <a:latin typeface="Times New Roman" pitchFamily="18" charset="0"/>
              </a:defRPr>
            </a:lvl8pPr>
            <a:lvl9pPr marL="3886200" indent="-228600" defTabSz="457200" eaLnBrk="0" fontAlgn="base" hangingPunct="0">
              <a:spcBef>
                <a:spcPct val="0"/>
              </a:spcBef>
              <a:spcAft>
                <a:spcPct val="0"/>
              </a:spcAft>
              <a:tabLst>
                <a:tab pos="228600" algn="l"/>
              </a:tabLst>
              <a:defRPr sz="3200">
                <a:solidFill>
                  <a:schemeClr val="tx1"/>
                </a:solidFill>
                <a:latin typeface="Times New Roman" pitchFamily="18" charset="0"/>
              </a:defRPr>
            </a:lvl9pPr>
          </a:lstStyle>
          <a:p>
            <a:pPr eaLnBrk="1" fontAlgn="base" hangingPunct="1">
              <a:lnSpc>
                <a:spcPct val="110000"/>
              </a:lnSpc>
              <a:spcBef>
                <a:spcPct val="0"/>
              </a:spcBef>
              <a:spcAft>
                <a:spcPct val="0"/>
              </a:spcAft>
            </a:pPr>
            <a:r>
              <a:rPr lang="en-US" altLang="en-US" sz="1800" b="1" dirty="0">
                <a:solidFill>
                  <a:srgbClr val="0F4A27"/>
                </a:solidFill>
                <a:latin typeface="Calibri" pitchFamily="34" charset="0"/>
                <a:ea typeface="ＭＳ Ｐゴシック" charset="-128"/>
              </a:rPr>
              <a:t>Resolutions: 18, 6 and 2 km      </a:t>
            </a:r>
          </a:p>
          <a:p>
            <a:pPr eaLnBrk="1" fontAlgn="base" hangingPunct="1">
              <a:lnSpc>
                <a:spcPct val="110000"/>
              </a:lnSpc>
              <a:spcBef>
                <a:spcPct val="0"/>
              </a:spcBef>
              <a:spcAft>
                <a:spcPct val="0"/>
              </a:spcAft>
            </a:pPr>
            <a:r>
              <a:rPr lang="en-US" altLang="en-US" sz="1800" b="1" dirty="0">
                <a:solidFill>
                  <a:srgbClr val="0F4A27"/>
                </a:solidFill>
                <a:latin typeface="Calibri" pitchFamily="34" charset="0"/>
                <a:ea typeface="ＭＳ Ｐゴシック" charset="-128"/>
              </a:rPr>
              <a:t>Grid size: 391x271, 424x412, 466x466, and 61 vertical layers</a:t>
            </a:r>
          </a:p>
          <a:p>
            <a:pPr eaLnBrk="1" fontAlgn="base" hangingPunct="1">
              <a:lnSpc>
                <a:spcPct val="110000"/>
              </a:lnSpc>
              <a:spcBef>
                <a:spcPct val="0"/>
              </a:spcBef>
              <a:spcAft>
                <a:spcPct val="0"/>
              </a:spcAft>
            </a:pPr>
            <a:r>
              <a:rPr lang="en-US" altLang="en-US" sz="1800" b="1" dirty="0">
                <a:solidFill>
                  <a:srgbClr val="0F4A27"/>
                </a:solidFill>
                <a:latin typeface="Symbol" pitchFamily="18" charset="2"/>
                <a:ea typeface="ＭＳ Ｐゴシック" charset="-128"/>
                <a:sym typeface="Symbol" pitchFamily="18" charset="2"/>
              </a:rPr>
              <a:t></a:t>
            </a:r>
            <a:r>
              <a:rPr lang="en-US" altLang="en-US" sz="1800" b="1" dirty="0">
                <a:solidFill>
                  <a:srgbClr val="0F4A27"/>
                </a:solidFill>
                <a:latin typeface="Calibri" pitchFamily="34" charset="0"/>
                <a:ea typeface="ＭＳ Ｐゴシック" charset="-128"/>
              </a:rPr>
              <a:t>t = 18 seconds</a:t>
            </a:r>
          </a:p>
          <a:p>
            <a:pPr eaLnBrk="1" fontAlgn="base" hangingPunct="1">
              <a:lnSpc>
                <a:spcPct val="110000"/>
              </a:lnSpc>
              <a:spcBef>
                <a:spcPct val="0"/>
              </a:spcBef>
              <a:spcAft>
                <a:spcPct val="0"/>
              </a:spcAft>
            </a:pPr>
            <a:r>
              <a:rPr lang="en-US" altLang="en-US" sz="1800" b="1" dirty="0">
                <a:solidFill>
                  <a:srgbClr val="0F4A27"/>
                </a:solidFill>
                <a:latin typeface="Calibri" pitchFamily="34" charset="0"/>
                <a:ea typeface="ＭＳ Ｐゴシック" charset="-128"/>
              </a:rPr>
              <a:t>Starting time: 00Z 08/06/2006</a:t>
            </a:r>
          </a:p>
          <a:p>
            <a:pPr eaLnBrk="1" fontAlgn="base" hangingPunct="1">
              <a:lnSpc>
                <a:spcPct val="110000"/>
              </a:lnSpc>
              <a:spcBef>
                <a:spcPct val="0"/>
              </a:spcBef>
              <a:spcAft>
                <a:spcPct val="0"/>
              </a:spcAft>
            </a:pPr>
            <a:r>
              <a:rPr lang="en-US" altLang="en-US" sz="1800" b="1" dirty="0">
                <a:solidFill>
                  <a:srgbClr val="0F4A27"/>
                </a:solidFill>
                <a:latin typeface="Calibri" pitchFamily="34" charset="0"/>
                <a:ea typeface="ＭＳ Ｐゴシック" charset="-128"/>
              </a:rPr>
              <a:t>Initial and Boundary Conditions: </a:t>
            </a:r>
          </a:p>
          <a:p>
            <a:pPr eaLnBrk="1" fontAlgn="base" hangingPunct="1">
              <a:lnSpc>
                <a:spcPct val="110000"/>
              </a:lnSpc>
              <a:spcBef>
                <a:spcPct val="0"/>
              </a:spcBef>
              <a:spcAft>
                <a:spcPct val="0"/>
              </a:spcAft>
            </a:pPr>
            <a:r>
              <a:rPr lang="en-US" altLang="en-US" sz="1800" b="1" dirty="0">
                <a:solidFill>
                  <a:srgbClr val="0F4A27"/>
                </a:solidFill>
                <a:latin typeface="Calibri" pitchFamily="34" charset="0"/>
                <a:ea typeface="ＭＳ Ｐゴシック" charset="-128"/>
              </a:rPr>
              <a:t>	</a:t>
            </a:r>
            <a:r>
              <a:rPr lang="en-US" altLang="en-US" sz="1800" b="1" dirty="0" smtClean="0">
                <a:solidFill>
                  <a:srgbClr val="0F4A27"/>
                </a:solidFill>
                <a:latin typeface="Calibri" pitchFamily="34" charset="0"/>
                <a:ea typeface="ＭＳ Ｐゴシック" charset="-128"/>
              </a:rPr>
              <a:t>GEOS-5/MERRA; </a:t>
            </a:r>
            <a:r>
              <a:rPr lang="en-US" altLang="en-US" sz="1800" b="1" dirty="0">
                <a:solidFill>
                  <a:srgbClr val="0F4A27"/>
                </a:solidFill>
                <a:latin typeface="Calibri" pitchFamily="34" charset="0"/>
                <a:ea typeface="ＭＳ Ｐゴシック" charset="-128"/>
              </a:rPr>
              <a:t>no data assimilation</a:t>
            </a:r>
          </a:p>
        </p:txBody>
      </p:sp>
      <p:pic>
        <p:nvPicPr>
          <p:cNvPr id="63492" name="Picture 7" descr="domai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4300538"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4"/>
          <p:cNvSpPr txBox="1">
            <a:spLocks noChangeArrowheads="1"/>
          </p:cNvSpPr>
          <p:nvPr/>
        </p:nvSpPr>
        <p:spPr bwMode="auto">
          <a:xfrm>
            <a:off x="685800" y="381000"/>
            <a:ext cx="315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000" b="1">
                <a:solidFill>
                  <a:srgbClr val="000000"/>
                </a:solidFill>
                <a:latin typeface="Arial" charset="0"/>
              </a:rPr>
              <a:t>AMMA WRF Simulations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185738"/>
            <a:ext cx="7800975" cy="1019176"/>
          </a:xfrm>
        </p:spPr>
        <p:txBody>
          <a:bodyPr lIns="0" tIns="0" rIns="0" bIns="0"/>
          <a:lstStyle/>
          <a:p>
            <a:pPr defTabSz="1008063" eaLnBrk="1" hangingPunct="1">
              <a:tabLst>
                <a:tab pos="0" algn="l"/>
                <a:tab pos="457200" algn="l"/>
                <a:tab pos="912813" algn="l"/>
                <a:tab pos="1371600" algn="l"/>
                <a:tab pos="1828800" algn="l"/>
                <a:tab pos="2286000" algn="l"/>
                <a:tab pos="2741613" algn="l"/>
                <a:tab pos="3200400" algn="l"/>
                <a:tab pos="3657600" algn="l"/>
                <a:tab pos="4114800" algn="l"/>
                <a:tab pos="4570413" algn="l"/>
                <a:tab pos="5029200" algn="l"/>
                <a:tab pos="5486400" algn="l"/>
                <a:tab pos="5942013" algn="l"/>
                <a:tab pos="6399213" algn="l"/>
                <a:tab pos="6858000" algn="l"/>
                <a:tab pos="7315200" algn="l"/>
                <a:tab pos="7770813" algn="l"/>
                <a:tab pos="8228013" algn="l"/>
                <a:tab pos="8686800" algn="l"/>
                <a:tab pos="9144000" algn="l"/>
              </a:tabLst>
            </a:pPr>
            <a:r>
              <a:rPr lang="en-GB" altLang="en-US" sz="2400" smtClean="0"/>
              <a:t>How can we compare aircraft observations with global model output?</a:t>
            </a:r>
          </a:p>
        </p:txBody>
      </p:sp>
      <p:sp>
        <p:nvSpPr>
          <p:cNvPr id="16387" name="Rectangle 3"/>
          <p:cNvSpPr>
            <a:spLocks noGrp="1" noChangeArrowheads="1"/>
          </p:cNvSpPr>
          <p:nvPr>
            <p:ph type="body" idx="1"/>
          </p:nvPr>
        </p:nvSpPr>
        <p:spPr>
          <a:xfrm>
            <a:off x="671513" y="871538"/>
            <a:ext cx="7800975" cy="5349875"/>
          </a:xfrm>
        </p:spPr>
        <p:txBody>
          <a:bodyPr lIns="0" tIns="0" rIns="0" bIns="0"/>
          <a:lstStyle/>
          <a:p>
            <a:pPr eaLnBrk="1" hangingPunct="1">
              <a:buFontTx/>
              <a:buNone/>
            </a:pPr>
            <a:endParaRPr lang="en-US" altLang="en-US" smtClean="0"/>
          </a:p>
        </p:txBody>
      </p:sp>
      <p:sp>
        <p:nvSpPr>
          <p:cNvPr id="16388" name="Text Box 4"/>
          <p:cNvSpPr txBox="1">
            <a:spLocks noChangeArrowheads="1"/>
          </p:cNvSpPr>
          <p:nvPr/>
        </p:nvSpPr>
        <p:spPr bwMode="auto">
          <a:xfrm>
            <a:off x="4562475" y="3316288"/>
            <a:ext cx="15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88" y="4953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48740" b="51114"/>
          <a:stretch>
            <a:fillRect/>
          </a:stretch>
        </p:blipFill>
        <p:spPr bwMode="auto">
          <a:xfrm>
            <a:off x="147638" y="4051300"/>
            <a:ext cx="352583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7"/>
          <p:cNvSpPr>
            <a:spLocks noChangeArrowheads="1"/>
          </p:cNvSpPr>
          <p:nvPr/>
        </p:nvSpPr>
        <p:spPr bwMode="auto">
          <a:xfrm>
            <a:off x="5332413" y="801688"/>
            <a:ext cx="3109912" cy="2419350"/>
          </a:xfrm>
          <a:prstGeom prst="rect">
            <a:avLst/>
          </a:prstGeom>
          <a:solidFill>
            <a:srgbClr val="FF0000"/>
          </a:solidFill>
          <a:ln w="9525">
            <a:solidFill>
              <a:schemeClr val="tx1"/>
            </a:solidFill>
            <a:miter lim="800000"/>
            <a:headEnd/>
            <a:tailEnd/>
          </a:ln>
        </p:spPr>
        <p:txBody>
          <a:bodyPr wrap="none" lIns="82945" tIns="41473" rIns="82945" bIns="41473" anchor="ct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US" altLang="en-US" sz="1600">
                <a:solidFill>
                  <a:srgbClr val="000000"/>
                </a:solidFill>
                <a:latin typeface="Verdana" pitchFamily="34" charset="0"/>
              </a:rPr>
              <a:t>CO in global model </a:t>
            </a:r>
          </a:p>
          <a:p>
            <a:pPr algn="ctr" fontAlgn="base">
              <a:spcBef>
                <a:spcPct val="0"/>
              </a:spcBef>
              <a:spcAft>
                <a:spcPct val="0"/>
              </a:spcAft>
            </a:pPr>
            <a:r>
              <a:rPr lang="en-US" altLang="en-US" sz="1600">
                <a:solidFill>
                  <a:srgbClr val="000000"/>
                </a:solidFill>
                <a:latin typeface="Verdana" pitchFamily="34" charset="0"/>
              </a:rPr>
              <a:t>grid cell</a:t>
            </a:r>
          </a:p>
          <a:p>
            <a:pPr algn="ctr" fontAlgn="base">
              <a:spcBef>
                <a:spcPct val="0"/>
              </a:spcBef>
              <a:spcAft>
                <a:spcPct val="0"/>
              </a:spcAft>
            </a:pPr>
            <a:r>
              <a:rPr lang="en-US" altLang="en-US" sz="1600">
                <a:solidFill>
                  <a:srgbClr val="000000"/>
                </a:solidFill>
                <a:latin typeface="Verdana" pitchFamily="34" charset="0"/>
              </a:rPr>
              <a:t>~ 100-200 km</a:t>
            </a:r>
          </a:p>
        </p:txBody>
      </p:sp>
      <p:sp>
        <p:nvSpPr>
          <p:cNvPr id="16392" name="AutoShape 8"/>
          <p:cNvSpPr>
            <a:spLocks noChangeArrowheads="1"/>
          </p:cNvSpPr>
          <p:nvPr/>
        </p:nvSpPr>
        <p:spPr bwMode="auto">
          <a:xfrm>
            <a:off x="3673475" y="5087938"/>
            <a:ext cx="1589088" cy="622300"/>
          </a:xfrm>
          <a:prstGeom prst="rightArrow">
            <a:avLst>
              <a:gd name="adj1" fmla="val 50000"/>
              <a:gd name="adj2" fmla="val 63839"/>
            </a:avLst>
          </a:prstGeom>
          <a:solidFill>
            <a:schemeClr val="tx2"/>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6393" name="AutoShape 9"/>
          <p:cNvSpPr>
            <a:spLocks noChangeArrowheads="1"/>
          </p:cNvSpPr>
          <p:nvPr/>
        </p:nvSpPr>
        <p:spPr bwMode="auto">
          <a:xfrm>
            <a:off x="1323975" y="3498850"/>
            <a:ext cx="828675" cy="55245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6394" name="Rectangle 10"/>
          <p:cNvSpPr>
            <a:spLocks noChangeArrowheads="1"/>
          </p:cNvSpPr>
          <p:nvPr/>
        </p:nvSpPr>
        <p:spPr bwMode="auto">
          <a:xfrm>
            <a:off x="1530350" y="5780088"/>
            <a:ext cx="346075" cy="344487"/>
          </a:xfrm>
          <a:prstGeom prst="rect">
            <a:avLst/>
          </a:prstGeom>
          <a:solidFill>
            <a:schemeClr val="accent1">
              <a:alpha val="0"/>
            </a:schemeClr>
          </a:solidFill>
          <a:ln w="12700">
            <a:solidFill>
              <a:srgbClr val="FF00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6395" name="Text Box 11"/>
          <p:cNvSpPr txBox="1">
            <a:spLocks noChangeArrowheads="1"/>
          </p:cNvSpPr>
          <p:nvPr/>
        </p:nvSpPr>
        <p:spPr bwMode="auto">
          <a:xfrm>
            <a:off x="2152650" y="3359150"/>
            <a:ext cx="27892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600">
                <a:solidFill>
                  <a:srgbClr val="000000"/>
                </a:solidFill>
                <a:latin typeface="Verdana" pitchFamily="34" charset="0"/>
              </a:rPr>
              <a:t>Simulate storm using </a:t>
            </a:r>
          </a:p>
          <a:p>
            <a:pPr fontAlgn="base">
              <a:spcBef>
                <a:spcPct val="0"/>
              </a:spcBef>
              <a:spcAft>
                <a:spcPct val="0"/>
              </a:spcAft>
            </a:pPr>
            <a:r>
              <a:rPr lang="en-US" altLang="en-US" sz="1600">
                <a:solidFill>
                  <a:srgbClr val="000000"/>
                </a:solidFill>
                <a:latin typeface="Verdana" pitchFamily="34" charset="0"/>
              </a:rPr>
              <a:t>cloud resolving model, </a:t>
            </a:r>
          </a:p>
          <a:p>
            <a:pPr fontAlgn="base">
              <a:spcBef>
                <a:spcPct val="0"/>
              </a:spcBef>
              <a:spcAft>
                <a:spcPct val="0"/>
              </a:spcAft>
            </a:pPr>
            <a:r>
              <a:rPr lang="en-US" altLang="en-US" sz="1600">
                <a:solidFill>
                  <a:srgbClr val="000000"/>
                </a:solidFill>
                <a:latin typeface="Verdana" pitchFamily="34" charset="0"/>
              </a:rPr>
              <a:t>compare results with obs</a:t>
            </a:r>
          </a:p>
        </p:txBody>
      </p:sp>
      <p:sp>
        <p:nvSpPr>
          <p:cNvPr id="16396" name="Text Box 12"/>
          <p:cNvSpPr txBox="1">
            <a:spLocks noChangeArrowheads="1"/>
          </p:cNvSpPr>
          <p:nvPr/>
        </p:nvSpPr>
        <p:spPr bwMode="auto">
          <a:xfrm>
            <a:off x="3673475" y="1700213"/>
            <a:ext cx="11049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4000" b="1">
                <a:solidFill>
                  <a:srgbClr val="000000"/>
                </a:solidFill>
                <a:latin typeface="Verdana" pitchFamily="34" charset="0"/>
              </a:rPr>
              <a:t>???</a:t>
            </a:r>
          </a:p>
        </p:txBody>
      </p:sp>
      <p:sp>
        <p:nvSpPr>
          <p:cNvPr id="16397" name="Rectangle 13"/>
          <p:cNvSpPr>
            <a:spLocks noChangeArrowheads="1"/>
          </p:cNvSpPr>
          <p:nvPr/>
        </p:nvSpPr>
        <p:spPr bwMode="auto">
          <a:xfrm>
            <a:off x="5332413" y="4189413"/>
            <a:ext cx="3109912" cy="2419350"/>
          </a:xfrm>
          <a:prstGeom prst="rect">
            <a:avLst/>
          </a:prstGeom>
          <a:solidFill>
            <a:srgbClr val="FFFF00"/>
          </a:solidFill>
          <a:ln w="9525">
            <a:solidFill>
              <a:schemeClr val="tx1"/>
            </a:solidFill>
            <a:miter lim="800000"/>
            <a:headEnd/>
            <a:tailEnd/>
          </a:ln>
        </p:spPr>
        <p:txBody>
          <a:bodyPr wrap="none" lIns="82945" tIns="41473" rIns="82945" bIns="41473" anchor="ct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GB" altLang="en-US" sz="1600">
                <a:solidFill>
                  <a:srgbClr val="000000"/>
                </a:solidFill>
                <a:latin typeface="Verdana" pitchFamily="34" charset="0"/>
              </a:rPr>
              <a:t>Average CO over CRM</a:t>
            </a:r>
          </a:p>
          <a:p>
            <a:pPr algn="ctr" fontAlgn="base">
              <a:spcBef>
                <a:spcPct val="0"/>
              </a:spcBef>
              <a:spcAft>
                <a:spcPct val="0"/>
              </a:spcAft>
            </a:pPr>
            <a:r>
              <a:rPr lang="en-GB" altLang="en-US" sz="1600">
                <a:solidFill>
                  <a:srgbClr val="000000"/>
                </a:solidFill>
                <a:latin typeface="Verdana" pitchFamily="34" charset="0"/>
              </a:rPr>
              <a:t>domain</a:t>
            </a:r>
          </a:p>
          <a:p>
            <a:pPr algn="ctr" fontAlgn="base">
              <a:spcBef>
                <a:spcPct val="0"/>
              </a:spcBef>
              <a:spcAft>
                <a:spcPct val="0"/>
              </a:spcAft>
            </a:pPr>
            <a:endParaRPr lang="en-US" altLang="en-US" sz="1600">
              <a:solidFill>
                <a:srgbClr val="000000"/>
              </a:solidFill>
              <a:latin typeface="Verdana" pitchFamily="34" charset="0"/>
            </a:endParaRPr>
          </a:p>
        </p:txBody>
      </p:sp>
      <p:sp>
        <p:nvSpPr>
          <p:cNvPr id="16398" name="AutoShape 14"/>
          <p:cNvSpPr>
            <a:spLocks noChangeArrowheads="1"/>
          </p:cNvSpPr>
          <p:nvPr/>
        </p:nvSpPr>
        <p:spPr bwMode="auto">
          <a:xfrm>
            <a:off x="5746750" y="3290888"/>
            <a:ext cx="830263" cy="760412"/>
          </a:xfrm>
          <a:prstGeom prst="up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6399" name="Text Box 15"/>
          <p:cNvSpPr txBox="1">
            <a:spLocks noChangeArrowheads="1"/>
          </p:cNvSpPr>
          <p:nvPr/>
        </p:nvSpPr>
        <p:spPr bwMode="auto">
          <a:xfrm>
            <a:off x="6645275" y="3359150"/>
            <a:ext cx="23050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600">
                <a:solidFill>
                  <a:srgbClr val="000000"/>
                </a:solidFill>
                <a:latin typeface="Verdana" pitchFamily="34" charset="0"/>
              </a:rPr>
              <a:t>Compare CRM and </a:t>
            </a:r>
          </a:p>
          <a:p>
            <a:pPr fontAlgn="base">
              <a:spcBef>
                <a:spcPct val="0"/>
              </a:spcBef>
              <a:spcAft>
                <a:spcPct val="0"/>
              </a:spcAft>
            </a:pPr>
            <a:r>
              <a:rPr lang="en-US" altLang="en-US" sz="1600">
                <a:solidFill>
                  <a:srgbClr val="000000"/>
                </a:solidFill>
                <a:latin typeface="Verdana" pitchFamily="34" charset="0"/>
              </a:rPr>
              <a:t>Global model results</a:t>
            </a:r>
          </a:p>
        </p:txBody>
      </p:sp>
      <p:sp>
        <p:nvSpPr>
          <p:cNvPr id="16400" name="TextBox 15"/>
          <p:cNvSpPr txBox="1">
            <a:spLocks noChangeArrowheads="1"/>
          </p:cNvSpPr>
          <p:nvPr/>
        </p:nvSpPr>
        <p:spPr bwMode="auto">
          <a:xfrm>
            <a:off x="3124200" y="6324600"/>
            <a:ext cx="2338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b="1">
                <a:solidFill>
                  <a:srgbClr val="000000"/>
                </a:solidFill>
              </a:rPr>
              <a:t>Ott et al., 2009,JAS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nvGraphicFramePr>
        <p:xfrm>
          <a:off x="2565400" y="1042988"/>
          <a:ext cx="4889500" cy="4251325"/>
        </p:xfrm>
        <a:graphic>
          <a:graphicData uri="http://schemas.openxmlformats.org/presentationml/2006/ole">
            <mc:AlternateContent xmlns:mc="http://schemas.openxmlformats.org/markup-compatibility/2006">
              <mc:Choice xmlns:v="urn:schemas-microsoft-com:vml" Requires="v">
                <p:oleObj spid="_x0000_s2063" name="Document" r:id="rId3" imgW="21942857" imgH="17828571" progId="Word.Document.12">
                  <p:link updateAutomatic="1"/>
                </p:oleObj>
              </mc:Choice>
              <mc:Fallback>
                <p:oleObj name="Document" r:id="rId3" imgW="21942857" imgH="17828571"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1042988"/>
                        <a:ext cx="4889500" cy="42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Box 2"/>
          <p:cNvSpPr txBox="1">
            <a:spLocks noChangeArrowheads="1"/>
          </p:cNvSpPr>
          <p:nvPr/>
        </p:nvSpPr>
        <p:spPr bwMode="auto">
          <a:xfrm>
            <a:off x="1187450" y="6049963"/>
            <a:ext cx="7720013" cy="784225"/>
          </a:xfrm>
          <a:prstGeom prst="rect">
            <a:avLst/>
          </a:prstGeom>
          <a:noFill/>
          <a:ln w="9525">
            <a:noFill/>
            <a:miter lim="800000"/>
            <a:headEnd/>
            <a:tailEnd/>
          </a:ln>
        </p:spPr>
        <p:txBody>
          <a:bodyPr wrap="none">
            <a:prstTxWarp prst="textNoShape">
              <a:avLst/>
            </a:prstTxWarp>
            <a:spAutoFit/>
          </a:bodyPr>
          <a:lstStyle/>
          <a:p>
            <a:pPr defTabSz="457200"/>
            <a:r>
              <a:rPr lang="en-US" sz="1500" dirty="0">
                <a:solidFill>
                  <a:prstClr val="black"/>
                </a:solidFill>
                <a:latin typeface="Times New Roman" pitchFamily="-111" charset="0"/>
                <a:ea typeface="Times New Roman" pitchFamily="-111" charset="0"/>
                <a:cs typeface="Times New Roman" pitchFamily="-111" charset="0"/>
              </a:rPr>
              <a:t>GCE Model Description: Tao and Simpson (1993), Tao et al. (2003), Tao (2003), </a:t>
            </a:r>
            <a:r>
              <a:rPr lang="en-US" sz="1500" b="1" dirty="0">
                <a:solidFill>
                  <a:srgbClr val="000090"/>
                </a:solidFill>
                <a:latin typeface="Times New Roman" pitchFamily="-111" charset="0"/>
                <a:ea typeface="Times New Roman" pitchFamily="-111" charset="0"/>
                <a:cs typeface="Times New Roman" pitchFamily="-111" charset="0"/>
              </a:rPr>
              <a:t>Tao et al. (2014)</a:t>
            </a:r>
          </a:p>
          <a:p>
            <a:pPr defTabSz="457200"/>
            <a:r>
              <a:rPr lang="en-US" sz="1500" dirty="0">
                <a:solidFill>
                  <a:prstClr val="black"/>
                </a:solidFill>
                <a:latin typeface="Times New Roman" pitchFamily="-111" charset="0"/>
                <a:ea typeface="Times New Roman" pitchFamily="-111" charset="0"/>
                <a:cs typeface="Times New Roman" pitchFamily="-111" charset="0"/>
              </a:rPr>
              <a:t>CRM review paper: Tao and Moncrieff (1999 – </a:t>
            </a:r>
            <a:r>
              <a:rPr lang="en-US" sz="1500" dirty="0" err="1">
                <a:solidFill>
                  <a:prstClr val="black"/>
                </a:solidFill>
                <a:latin typeface="Times New Roman" pitchFamily="-111" charset="0"/>
                <a:ea typeface="Times New Roman" pitchFamily="-111" charset="0"/>
                <a:cs typeface="Times New Roman" pitchFamily="-111" charset="0"/>
              </a:rPr>
              <a:t>Geophy</a:t>
            </a:r>
            <a:r>
              <a:rPr lang="en-US" sz="1500" dirty="0">
                <a:solidFill>
                  <a:prstClr val="black"/>
                </a:solidFill>
                <a:latin typeface="Times New Roman" pitchFamily="-111" charset="0"/>
                <a:ea typeface="Times New Roman" pitchFamily="-111" charset="0"/>
                <a:cs typeface="Times New Roman" pitchFamily="-111" charset="0"/>
              </a:rPr>
              <a:t> Review)</a:t>
            </a:r>
          </a:p>
          <a:p>
            <a:pPr defTabSz="457200"/>
            <a:r>
              <a:rPr lang="en-US" sz="1500" dirty="0">
                <a:solidFill>
                  <a:prstClr val="black"/>
                </a:solidFill>
                <a:latin typeface="Times New Roman" pitchFamily="-111" charset="0"/>
                <a:ea typeface="Times New Roman" pitchFamily="-111" charset="0"/>
                <a:cs typeface="Times New Roman" pitchFamily="-111" charset="0"/>
              </a:rPr>
              <a:t>Aerosol review paper: Tao et al. (2012 – </a:t>
            </a:r>
            <a:r>
              <a:rPr lang="en-US" sz="1500" dirty="0" err="1">
                <a:solidFill>
                  <a:prstClr val="black"/>
                </a:solidFill>
                <a:latin typeface="Times New Roman" pitchFamily="-111" charset="0"/>
                <a:ea typeface="Times New Roman" pitchFamily="-111" charset="0"/>
                <a:cs typeface="Times New Roman" pitchFamily="-111" charset="0"/>
              </a:rPr>
              <a:t>Geophy</a:t>
            </a:r>
            <a:r>
              <a:rPr lang="en-US" sz="1500" dirty="0">
                <a:solidFill>
                  <a:prstClr val="black"/>
                </a:solidFill>
                <a:latin typeface="Times New Roman" pitchFamily="-111" charset="0"/>
                <a:ea typeface="Times New Roman" pitchFamily="-111" charset="0"/>
                <a:cs typeface="Times New Roman" pitchFamily="-111" charset="0"/>
              </a:rPr>
              <a:t> Rev)</a:t>
            </a:r>
          </a:p>
        </p:txBody>
      </p:sp>
      <p:sp>
        <p:nvSpPr>
          <p:cNvPr id="60420" name="TextBox 3"/>
          <p:cNvSpPr txBox="1">
            <a:spLocks noChangeArrowheads="1"/>
          </p:cNvSpPr>
          <p:nvPr/>
        </p:nvSpPr>
        <p:spPr bwMode="auto">
          <a:xfrm>
            <a:off x="744538" y="158750"/>
            <a:ext cx="7812087" cy="430213"/>
          </a:xfrm>
          <a:prstGeom prst="rect">
            <a:avLst/>
          </a:prstGeom>
          <a:noFill/>
          <a:ln w="9525">
            <a:noFill/>
            <a:miter lim="800000"/>
            <a:headEnd/>
            <a:tailEnd/>
          </a:ln>
        </p:spPr>
        <p:txBody>
          <a:bodyPr>
            <a:prstTxWarp prst="textNoShape">
              <a:avLst/>
            </a:prstTxWarp>
            <a:spAutoFit/>
          </a:bodyPr>
          <a:lstStyle/>
          <a:p>
            <a:pPr algn="ctr" defTabSz="457200"/>
            <a:r>
              <a:rPr lang="en-US" sz="2200">
                <a:solidFill>
                  <a:srgbClr val="0000FF"/>
                </a:solidFill>
                <a:latin typeface="Times New Roman" pitchFamily="-111" charset="0"/>
                <a:ea typeface="Times New Roman" pitchFamily="-111" charset="0"/>
                <a:cs typeface="Times New Roman" pitchFamily="-111" charset="0"/>
              </a:rPr>
              <a:t>Goddard Cumulus Ensemble (GCE) Model (1982 – Present)</a:t>
            </a:r>
          </a:p>
        </p:txBody>
      </p:sp>
      <p:sp>
        <p:nvSpPr>
          <p:cNvPr id="60421" name="TextBox 4"/>
          <p:cNvSpPr txBox="1">
            <a:spLocks noChangeArrowheads="1"/>
          </p:cNvSpPr>
          <p:nvPr/>
        </p:nvSpPr>
        <p:spPr bwMode="auto">
          <a:xfrm>
            <a:off x="4428635" y="2247899"/>
            <a:ext cx="1010141" cy="369332"/>
          </a:xfrm>
          <a:prstGeom prst="rect">
            <a:avLst/>
          </a:prstGeom>
          <a:noFill/>
          <a:ln w="9525">
            <a:noFill/>
            <a:miter lim="800000"/>
            <a:headEnd/>
            <a:tailEnd/>
          </a:ln>
        </p:spPr>
        <p:txBody>
          <a:bodyPr wrap="square">
            <a:prstTxWarp prst="textNoShape">
              <a:avLst/>
            </a:prstTxWarp>
            <a:spAutoFit/>
          </a:bodyPr>
          <a:lstStyle/>
          <a:p>
            <a:pPr defTabSz="457200"/>
            <a:r>
              <a:rPr lang="en-US" b="1" i="1" dirty="0">
                <a:solidFill>
                  <a:srgbClr val="FF0000"/>
                </a:solidFill>
                <a:latin typeface="Times New Roman" pitchFamily="-111" charset="0"/>
                <a:ea typeface="Times New Roman" pitchFamily="-111" charset="0"/>
                <a:cs typeface="Times New Roman" pitchFamily="-111" charset="0"/>
              </a:rPr>
              <a:t>Aerosol</a:t>
            </a:r>
          </a:p>
        </p:txBody>
      </p:sp>
      <p:sp>
        <p:nvSpPr>
          <p:cNvPr id="60422" name="TextBox 5"/>
          <p:cNvSpPr txBox="1">
            <a:spLocks noChangeArrowheads="1"/>
          </p:cNvSpPr>
          <p:nvPr/>
        </p:nvSpPr>
        <p:spPr bwMode="auto">
          <a:xfrm>
            <a:off x="0" y="2114550"/>
            <a:ext cx="2565400" cy="1631950"/>
          </a:xfrm>
          <a:prstGeom prst="rect">
            <a:avLst/>
          </a:prstGeom>
          <a:noFill/>
          <a:ln w="9525">
            <a:noFill/>
            <a:miter lim="800000"/>
            <a:headEnd/>
            <a:tailEnd/>
          </a:ln>
        </p:spPr>
        <p:txBody>
          <a:bodyPr wrap="none">
            <a:prstTxWarp prst="textNoShape">
              <a:avLst/>
            </a:prstTxWarp>
            <a:spAutoFit/>
          </a:bodyPr>
          <a:lstStyle/>
          <a:p>
            <a:pPr algn="ctr" defTabSz="457200"/>
            <a:r>
              <a:rPr lang="en-US" sz="2000" b="1">
                <a:solidFill>
                  <a:srgbClr val="0000FF"/>
                </a:solidFill>
                <a:latin typeface="Times New Roman" pitchFamily="-111" charset="0"/>
                <a:ea typeface="Times New Roman" pitchFamily="-111" charset="0"/>
                <a:cs typeface="Times New Roman" pitchFamily="-111" charset="0"/>
              </a:rPr>
              <a:t>Initial Condition</a:t>
            </a:r>
          </a:p>
          <a:p>
            <a:pPr algn="ctr" defTabSz="457200"/>
            <a:r>
              <a:rPr lang="en-US" sz="2000">
                <a:solidFill>
                  <a:prstClr val="black"/>
                </a:solidFill>
                <a:latin typeface="Times New Roman" pitchFamily="-111" charset="0"/>
                <a:ea typeface="Times New Roman" pitchFamily="-111" charset="0"/>
                <a:cs typeface="Times New Roman" pitchFamily="-111" charset="0"/>
              </a:rPr>
              <a:t>Thermodynamic (T, Q)</a:t>
            </a:r>
          </a:p>
          <a:p>
            <a:pPr algn="ctr" defTabSz="457200"/>
            <a:r>
              <a:rPr lang="en-US" sz="2000">
                <a:solidFill>
                  <a:prstClr val="black"/>
                </a:solidFill>
                <a:latin typeface="Times New Roman" pitchFamily="-111" charset="0"/>
                <a:ea typeface="Times New Roman" pitchFamily="-111" charset="0"/>
                <a:cs typeface="Times New Roman" pitchFamily="-111" charset="0"/>
              </a:rPr>
              <a:t>Dynamic (U, V, W)</a:t>
            </a:r>
          </a:p>
          <a:p>
            <a:pPr algn="ctr" defTabSz="457200"/>
            <a:r>
              <a:rPr lang="en-US" sz="2000">
                <a:solidFill>
                  <a:prstClr val="black"/>
                </a:solidFill>
                <a:latin typeface="Times New Roman" pitchFamily="-111" charset="0"/>
                <a:ea typeface="Times New Roman" pitchFamily="-111" charset="0"/>
                <a:cs typeface="Times New Roman" pitchFamily="-111" charset="0"/>
              </a:rPr>
              <a:t>Trace Gases</a:t>
            </a:r>
          </a:p>
          <a:p>
            <a:pPr algn="ctr" defTabSz="457200"/>
            <a:r>
              <a:rPr lang="en-US" sz="2000">
                <a:solidFill>
                  <a:prstClr val="black"/>
                </a:solidFill>
                <a:latin typeface="Times New Roman" pitchFamily="-111" charset="0"/>
                <a:ea typeface="Times New Roman" pitchFamily="-111" charset="0"/>
                <a:cs typeface="Times New Roman" pitchFamily="-111" charset="0"/>
              </a:rPr>
              <a:t>Surface (T, Q. U/V)</a:t>
            </a:r>
          </a:p>
        </p:txBody>
      </p:sp>
      <p:sp>
        <p:nvSpPr>
          <p:cNvPr id="60423" name="TextBox 6"/>
          <p:cNvSpPr txBox="1">
            <a:spLocks noChangeArrowheads="1"/>
          </p:cNvSpPr>
          <p:nvPr/>
        </p:nvSpPr>
        <p:spPr bwMode="auto">
          <a:xfrm>
            <a:off x="7199313" y="1914525"/>
            <a:ext cx="2060575" cy="2678113"/>
          </a:xfrm>
          <a:prstGeom prst="rect">
            <a:avLst/>
          </a:prstGeom>
          <a:noFill/>
          <a:ln w="9525">
            <a:noFill/>
            <a:miter lim="800000"/>
            <a:headEnd/>
            <a:tailEnd/>
          </a:ln>
        </p:spPr>
        <p:txBody>
          <a:bodyPr>
            <a:prstTxWarp prst="textNoShape">
              <a:avLst/>
            </a:prstTxWarp>
            <a:spAutoFit/>
          </a:bodyPr>
          <a:lstStyle/>
          <a:p>
            <a:pPr defTabSz="457200"/>
            <a:r>
              <a:rPr lang="en-US" sz="2000" b="1">
                <a:solidFill>
                  <a:srgbClr val="0000FF"/>
                </a:solidFill>
                <a:latin typeface="Times New Roman" pitchFamily="-111" charset="0"/>
                <a:ea typeface="Times New Roman" pitchFamily="-111" charset="0"/>
                <a:cs typeface="Times New Roman" pitchFamily="-111" charset="0"/>
              </a:rPr>
              <a:t>Validation</a:t>
            </a:r>
          </a:p>
          <a:p>
            <a:pPr defTabSz="457200"/>
            <a:endParaRPr lang="en-US" sz="2000">
              <a:solidFill>
                <a:prstClr val="black"/>
              </a:solidFill>
              <a:latin typeface="Times New Roman" pitchFamily="-111" charset="0"/>
              <a:ea typeface="Times New Roman" pitchFamily="-111" charset="0"/>
              <a:cs typeface="Times New Roman" pitchFamily="-111" charset="0"/>
            </a:endParaRPr>
          </a:p>
          <a:p>
            <a:pPr defTabSz="457200"/>
            <a:r>
              <a:rPr lang="en-US" sz="2000">
                <a:solidFill>
                  <a:prstClr val="black"/>
                </a:solidFill>
                <a:latin typeface="Times New Roman" pitchFamily="-111" charset="0"/>
                <a:ea typeface="Times New Roman" pitchFamily="-111" charset="0"/>
                <a:cs typeface="Times New Roman" pitchFamily="-111" charset="0"/>
              </a:rPr>
              <a:t>Improvement</a:t>
            </a:r>
          </a:p>
          <a:p>
            <a:pPr defTabSz="457200"/>
            <a:endParaRPr lang="en-US" sz="2000">
              <a:solidFill>
                <a:prstClr val="black"/>
              </a:solidFill>
              <a:latin typeface="Times New Roman" pitchFamily="-111" charset="0"/>
              <a:ea typeface="Times New Roman" pitchFamily="-111" charset="0"/>
              <a:cs typeface="Times New Roman" pitchFamily="-111" charset="0"/>
            </a:endParaRPr>
          </a:p>
          <a:p>
            <a:pPr defTabSz="457200"/>
            <a:r>
              <a:rPr lang="en-US" sz="2000">
                <a:solidFill>
                  <a:prstClr val="black"/>
                </a:solidFill>
                <a:latin typeface="Times New Roman" pitchFamily="-111" charset="0"/>
                <a:ea typeface="Times New Roman" pitchFamily="-111" charset="0"/>
                <a:cs typeface="Times New Roman" pitchFamily="-111" charset="0"/>
              </a:rPr>
              <a:t>Process Study</a:t>
            </a:r>
          </a:p>
          <a:p>
            <a:pPr defTabSz="457200"/>
            <a:r>
              <a:rPr lang="en-US" sz="1600">
                <a:solidFill>
                  <a:prstClr val="black"/>
                </a:solidFill>
                <a:latin typeface="Times New Roman" pitchFamily="-111" charset="0"/>
                <a:ea typeface="Times New Roman" pitchFamily="-111" charset="0"/>
                <a:cs typeface="Times New Roman" pitchFamily="-111" charset="0"/>
              </a:rPr>
              <a:t>(i.e., Trajectory,</a:t>
            </a:r>
          </a:p>
          <a:p>
            <a:pPr defTabSz="457200"/>
            <a:r>
              <a:rPr lang="en-US" sz="1600">
                <a:solidFill>
                  <a:prstClr val="black"/>
                </a:solidFill>
                <a:latin typeface="Times New Roman" pitchFamily="-111" charset="0"/>
                <a:ea typeface="Times New Roman" pitchFamily="-111" charset="0"/>
                <a:cs typeface="Times New Roman" pitchFamily="-111" charset="0"/>
              </a:rPr>
              <a:t>T/Q Budget, Tracer,</a:t>
            </a:r>
          </a:p>
          <a:p>
            <a:pPr defTabSz="457200"/>
            <a:r>
              <a:rPr lang="en-US" sz="1600">
                <a:solidFill>
                  <a:prstClr val="black"/>
                </a:solidFill>
                <a:latin typeface="Times New Roman" pitchFamily="-111" charset="0"/>
                <a:ea typeface="Times New Roman" pitchFamily="-111" charset="0"/>
                <a:cs typeface="Times New Roman" pitchFamily="-111" charset="0"/>
              </a:rPr>
              <a:t>Sensitive Tests)</a:t>
            </a:r>
          </a:p>
          <a:p>
            <a:pPr defTabSz="457200"/>
            <a:endParaRPr lang="en-US" sz="2000">
              <a:solidFill>
                <a:prstClr val="black"/>
              </a:solidFill>
              <a:latin typeface="Times New Roman" pitchFamily="-111" charset="0"/>
              <a:ea typeface="Times New Roman" pitchFamily="-111" charset="0"/>
              <a:cs typeface="Times New Roman" pitchFamily="-111" charset="0"/>
            </a:endParaRPr>
          </a:p>
        </p:txBody>
      </p:sp>
      <p:sp>
        <p:nvSpPr>
          <p:cNvPr id="60424" name="TextBox 7"/>
          <p:cNvSpPr txBox="1">
            <a:spLocks noChangeArrowheads="1"/>
          </p:cNvSpPr>
          <p:nvPr/>
        </p:nvSpPr>
        <p:spPr bwMode="auto">
          <a:xfrm>
            <a:off x="1935163" y="5618163"/>
            <a:ext cx="6070600" cy="400050"/>
          </a:xfrm>
          <a:prstGeom prst="rect">
            <a:avLst/>
          </a:prstGeom>
          <a:noFill/>
          <a:ln w="9525">
            <a:noFill/>
            <a:miter lim="800000"/>
            <a:headEnd/>
            <a:tailEnd/>
          </a:ln>
        </p:spPr>
        <p:txBody>
          <a:bodyPr wrap="none">
            <a:prstTxWarp prst="textNoShape">
              <a:avLst/>
            </a:prstTxWarp>
            <a:spAutoFit/>
          </a:bodyPr>
          <a:lstStyle/>
          <a:p>
            <a:pPr defTabSz="457200"/>
            <a:r>
              <a:rPr lang="en-US" sz="2000" b="1">
                <a:solidFill>
                  <a:srgbClr val="0000FF"/>
                </a:solidFill>
                <a:latin typeface="Times New Roman" pitchFamily="-111" charset="0"/>
                <a:ea typeface="Times New Roman" pitchFamily="-111" charset="0"/>
                <a:cs typeface="Times New Roman" pitchFamily="-111" charset="0"/>
              </a:rPr>
              <a:t>Blue – Observation (ground based, airborne, satellite) </a:t>
            </a:r>
          </a:p>
        </p:txBody>
      </p:sp>
      <p:sp>
        <p:nvSpPr>
          <p:cNvPr id="60425" name="TextBox 8"/>
          <p:cNvSpPr txBox="1">
            <a:spLocks noChangeArrowheads="1"/>
          </p:cNvSpPr>
          <p:nvPr/>
        </p:nvSpPr>
        <p:spPr bwMode="auto">
          <a:xfrm>
            <a:off x="119063" y="6442075"/>
            <a:ext cx="392656" cy="338554"/>
          </a:xfrm>
          <a:prstGeom prst="rect">
            <a:avLst/>
          </a:prstGeom>
          <a:noFill/>
          <a:ln w="9525">
            <a:noFill/>
            <a:miter lim="800000"/>
            <a:headEnd/>
            <a:tailEnd/>
          </a:ln>
        </p:spPr>
        <p:txBody>
          <a:bodyPr wrap="none">
            <a:prstTxWarp prst="textNoShape">
              <a:avLst/>
            </a:prstTxWarp>
            <a:spAutoFit/>
          </a:bodyPr>
          <a:lstStyle/>
          <a:p>
            <a:pPr defTabSz="457200"/>
            <a:r>
              <a:rPr lang="en-US" sz="1600" dirty="0">
                <a:solidFill>
                  <a:prstClr val="black"/>
                </a:solidFill>
              </a:rPr>
              <a:t>21</a:t>
            </a:r>
          </a:p>
        </p:txBody>
      </p:sp>
      <p:pic>
        <p:nvPicPr>
          <p:cNvPr id="10" name="Picture 6"/>
          <p:cNvPicPr>
            <a:picLocks noChangeAspect="1" noChangeArrowheads="1"/>
          </p:cNvPicPr>
          <p:nvPr/>
        </p:nvPicPr>
        <p:blipFill>
          <a:blip r:embed="rId5"/>
          <a:srcRect l="3125" t="25586" r="27815" b="14474"/>
          <a:stretch>
            <a:fillRect/>
          </a:stretch>
        </p:blipFill>
        <p:spPr bwMode="auto">
          <a:xfrm>
            <a:off x="119063" y="4031456"/>
            <a:ext cx="2342323" cy="1122363"/>
          </a:xfrm>
          <a:prstGeom prst="rect">
            <a:avLst/>
          </a:prstGeom>
          <a:noFill/>
          <a:ln w="9525">
            <a:noFill/>
            <a:miter lim="800000"/>
            <a:headEnd/>
            <a:tailEnd/>
          </a:ln>
          <a:effectLst/>
        </p:spPr>
      </p:pic>
      <p:sp>
        <p:nvSpPr>
          <p:cNvPr id="11" name="Rectangle 10"/>
          <p:cNvSpPr/>
          <p:nvPr/>
        </p:nvSpPr>
        <p:spPr>
          <a:xfrm>
            <a:off x="0" y="5153819"/>
            <a:ext cx="2319072" cy="461665"/>
          </a:xfrm>
          <a:prstGeom prst="rect">
            <a:avLst/>
          </a:prstGeom>
        </p:spPr>
        <p:txBody>
          <a:bodyPr wrap="square">
            <a:spAutoFit/>
          </a:bodyPr>
          <a:lstStyle/>
          <a:p>
            <a:pPr algn="ctr" defTabSz="457200"/>
            <a:r>
              <a:rPr lang="en-US" sz="1200" b="1" i="1" dirty="0">
                <a:solidFill>
                  <a:prstClr val="black"/>
                </a:solidFill>
                <a:latin typeface="Times New Roman"/>
                <a:cs typeface="Times New Roman"/>
              </a:rPr>
              <a:t>3D GCE Model (LES Mode)</a:t>
            </a:r>
          </a:p>
          <a:p>
            <a:pPr algn="ctr" defTabSz="457200"/>
            <a:r>
              <a:rPr lang="en-US" sz="1200" b="1" i="1" dirty="0" err="1">
                <a:solidFill>
                  <a:prstClr val="black"/>
                </a:solidFill>
                <a:latin typeface="Times New Roman"/>
                <a:cs typeface="Times New Roman"/>
              </a:rPr>
              <a:t>dx</a:t>
            </a:r>
            <a:r>
              <a:rPr lang="en-US" sz="1200" b="1" i="1" dirty="0">
                <a:solidFill>
                  <a:prstClr val="black"/>
                </a:solidFill>
                <a:latin typeface="Times New Roman"/>
                <a:cs typeface="Times New Roman"/>
              </a:rPr>
              <a:t>=</a:t>
            </a:r>
            <a:r>
              <a:rPr lang="en-US" sz="1200" b="1" i="1" dirty="0" err="1">
                <a:solidFill>
                  <a:prstClr val="black"/>
                </a:solidFill>
                <a:latin typeface="Times New Roman"/>
                <a:cs typeface="Times New Roman"/>
              </a:rPr>
              <a:t>dy</a:t>
            </a:r>
            <a:r>
              <a:rPr lang="en-US" sz="1200" b="1" i="1" dirty="0">
                <a:solidFill>
                  <a:prstClr val="black"/>
                </a:solidFill>
                <a:latin typeface="Times New Roman"/>
                <a:cs typeface="Times New Roman"/>
              </a:rPr>
              <a:t>=50 </a:t>
            </a:r>
            <a:r>
              <a:rPr lang="en-US" sz="1200" b="1" i="1" dirty="0" err="1">
                <a:solidFill>
                  <a:prstClr val="black"/>
                </a:solidFill>
                <a:latin typeface="Times New Roman"/>
                <a:cs typeface="Times New Roman"/>
              </a:rPr>
              <a:t>m</a:t>
            </a:r>
            <a:r>
              <a:rPr lang="en-US" sz="1200" b="1" i="1" dirty="0">
                <a:solidFill>
                  <a:prstClr val="black"/>
                </a:solidFill>
                <a:latin typeface="Times New Roman"/>
                <a:cs typeface="Times New Roman"/>
              </a:rPr>
              <a:t>, </a:t>
            </a:r>
            <a:r>
              <a:rPr lang="en-US" sz="1200" b="1" i="1" dirty="0" err="1">
                <a:solidFill>
                  <a:prstClr val="black"/>
                </a:solidFill>
                <a:latin typeface="Times New Roman"/>
                <a:cs typeface="Times New Roman"/>
              </a:rPr>
              <a:t>dz</a:t>
            </a:r>
            <a:r>
              <a:rPr lang="en-US" sz="1200" b="1" i="1" dirty="0">
                <a:solidFill>
                  <a:prstClr val="black"/>
                </a:solidFill>
                <a:latin typeface="Times New Roman"/>
                <a:cs typeface="Times New Roman"/>
              </a:rPr>
              <a:t>=25 </a:t>
            </a:r>
            <a:r>
              <a:rPr lang="en-US" sz="1200" b="1" i="1" dirty="0" err="1">
                <a:solidFill>
                  <a:prstClr val="black"/>
                </a:solidFill>
                <a:latin typeface="Times New Roman"/>
                <a:cs typeface="Times New Roman"/>
              </a:rPr>
              <a:t>m</a:t>
            </a:r>
            <a:r>
              <a:rPr lang="en-US" sz="1200" b="1" i="1" dirty="0">
                <a:solidFill>
                  <a:prstClr val="black"/>
                </a:solidFill>
                <a:latin typeface="Times New Roman"/>
                <a:cs typeface="Times New Roman"/>
              </a:rPr>
              <a:t>, </a:t>
            </a:r>
            <a:r>
              <a:rPr lang="en-US" sz="1200" b="1" i="1" dirty="0" err="1">
                <a:solidFill>
                  <a:prstClr val="black"/>
                </a:solidFill>
                <a:latin typeface="Times New Roman"/>
                <a:cs typeface="Times New Roman"/>
              </a:rPr>
              <a:t>dt</a:t>
            </a:r>
            <a:r>
              <a:rPr lang="en-US" sz="1200" b="1" i="1" dirty="0">
                <a:solidFill>
                  <a:prstClr val="black"/>
                </a:solidFill>
                <a:latin typeface="Times New Roman"/>
                <a:cs typeface="Times New Roman"/>
              </a:rPr>
              <a:t>=1 </a:t>
            </a:r>
            <a:r>
              <a:rPr lang="en-US" sz="1200" b="1" i="1" dirty="0" err="1">
                <a:solidFill>
                  <a:prstClr val="black"/>
                </a:solidFill>
                <a:latin typeface="Times New Roman"/>
                <a:cs typeface="Times New Roman"/>
              </a:rPr>
              <a:t>s</a:t>
            </a:r>
            <a:endParaRPr lang="en-US" sz="1200" dirty="0">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838200"/>
          </a:xfrm>
        </p:spPr>
        <p:txBody>
          <a:bodyPr/>
          <a:lstStyle/>
          <a:p>
            <a:pPr eaLnBrk="1" hangingPunct="1"/>
            <a:r>
              <a:rPr lang="en-US" altLang="en-US" sz="3200" b="1" smtClean="0"/>
              <a:t>Evaluation Procedures</a:t>
            </a:r>
          </a:p>
        </p:txBody>
      </p:sp>
      <p:sp>
        <p:nvSpPr>
          <p:cNvPr id="18435" name="Content Placeholder 2"/>
          <p:cNvSpPr>
            <a:spLocks noGrp="1"/>
          </p:cNvSpPr>
          <p:nvPr>
            <p:ph idx="1"/>
          </p:nvPr>
        </p:nvSpPr>
        <p:spPr>
          <a:xfrm>
            <a:off x="228600" y="685800"/>
            <a:ext cx="8686800" cy="5943600"/>
          </a:xfrm>
        </p:spPr>
        <p:txBody>
          <a:bodyPr/>
          <a:lstStyle/>
          <a:p>
            <a:pPr eaLnBrk="1" hangingPunct="1">
              <a:buFont typeface="Arial" charset="0"/>
              <a:buNone/>
            </a:pPr>
            <a:endParaRPr lang="en-US" altLang="en-US" sz="2400" b="1" u="sng" dirty="0" smtClean="0"/>
          </a:p>
          <a:p>
            <a:pPr eaLnBrk="1" hangingPunct="1">
              <a:buFont typeface="Arial" charset="0"/>
              <a:buNone/>
            </a:pPr>
            <a:r>
              <a:rPr lang="en-US" altLang="en-US" sz="2400" b="1" dirty="0" smtClean="0"/>
              <a:t>	Select specific events from convective field experiments to simulate tracer transport in detail using a cloud-resolved model (Weather Research and Forecast (WRF) model)</a:t>
            </a:r>
          </a:p>
          <a:p>
            <a:pPr eaLnBrk="1" hangingPunct="1">
              <a:buFont typeface="Arial" charset="0"/>
              <a:buNone/>
            </a:pPr>
            <a:r>
              <a:rPr lang="en-US" altLang="en-US" sz="2400" b="1" dirty="0" smtClean="0"/>
              <a:t>		</a:t>
            </a:r>
            <a:r>
              <a:rPr lang="en-US" altLang="en-US" sz="2400" b="1" dirty="0" smtClean="0">
                <a:solidFill>
                  <a:srgbClr val="FF0000"/>
                </a:solidFill>
              </a:rPr>
              <a:t>AMMA – West Africa, August 2006</a:t>
            </a:r>
            <a:endParaRPr lang="en-US" altLang="en-US" sz="2400" b="1" dirty="0" smtClean="0"/>
          </a:p>
          <a:p>
            <a:pPr eaLnBrk="1" hangingPunct="1">
              <a:buFont typeface="Arial" charset="0"/>
              <a:buNone/>
            </a:pPr>
            <a:r>
              <a:rPr lang="en-US" altLang="en-US" sz="2400" b="1" dirty="0" smtClean="0"/>
              <a:t>	Initialize WRF with profiles of chemical tracers based on aircraft observations in air undisturbed by convection</a:t>
            </a:r>
          </a:p>
          <a:p>
            <a:pPr eaLnBrk="1" hangingPunct="1">
              <a:buFont typeface="Arial" charset="0"/>
              <a:buNone/>
            </a:pPr>
            <a:r>
              <a:rPr lang="en-US" altLang="en-US" sz="2400" b="1" dirty="0" smtClean="0"/>
              <a:t>		</a:t>
            </a:r>
            <a:r>
              <a:rPr lang="en-US" altLang="en-US" sz="2400" b="1" dirty="0" smtClean="0">
                <a:solidFill>
                  <a:srgbClr val="FF0000"/>
                </a:solidFill>
              </a:rPr>
              <a:t>Observations described by Huntrieser et al. (</a:t>
            </a:r>
            <a:r>
              <a:rPr lang="en-US" altLang="en-US" sz="2400" b="1" dirty="0" smtClean="0">
                <a:solidFill>
                  <a:srgbClr val="FF0000"/>
                </a:solidFill>
              </a:rPr>
              <a:t>2011, </a:t>
            </a:r>
            <a:r>
              <a:rPr lang="en-US" altLang="en-US" sz="2400" b="1" i="1" dirty="0" smtClean="0">
                <a:solidFill>
                  <a:srgbClr val="FF0000"/>
                </a:solidFill>
              </a:rPr>
              <a:t>ACP)</a:t>
            </a:r>
            <a:endParaRPr lang="en-US" altLang="en-US" sz="2400" b="1" dirty="0" smtClean="0"/>
          </a:p>
          <a:p>
            <a:pPr eaLnBrk="1" hangingPunct="1">
              <a:buFont typeface="Arial" charset="0"/>
              <a:buNone/>
            </a:pPr>
            <a:r>
              <a:rPr lang="en-US" altLang="en-US" sz="2400" b="1" dirty="0" smtClean="0"/>
              <a:t>	Simulate tracer transport in same events using Single Column Model (SCM) option of GEOS-5 Fortuna 2.1 (forced by MERRA)</a:t>
            </a:r>
          </a:p>
          <a:p>
            <a:pPr eaLnBrk="1" hangingPunct="1">
              <a:buFont typeface="Arial" charset="0"/>
              <a:buNone/>
            </a:pPr>
            <a:endParaRPr lang="en-US" altLang="en-US" sz="2400" b="1" dirty="0" smtClean="0"/>
          </a:p>
          <a:p>
            <a:pPr eaLnBrk="1" hangingPunct="1">
              <a:buFont typeface="Arial" charset="0"/>
              <a:buNone/>
            </a:pPr>
            <a:r>
              <a:rPr lang="en-US" altLang="en-US" sz="2400" b="1" dirty="0" smtClean="0"/>
              <a:t>	Evaluate SCM tracer using storm-averaged WRF tracer results</a:t>
            </a:r>
          </a:p>
          <a:p>
            <a:pPr eaLnBrk="1" hangingPunct="1">
              <a:buFont typeface="Arial" charset="0"/>
              <a:buNone/>
            </a:pPr>
            <a:endParaRPr lang="en-US" altLang="en-US" sz="2400" b="1" dirty="0" smtClean="0"/>
          </a:p>
          <a:p>
            <a:pPr eaLnBrk="1" hangingPunct="1">
              <a:buFont typeface="Arial" charset="0"/>
              <a:buNone/>
            </a:pPr>
            <a:r>
              <a:rPr lang="en-US" altLang="en-US" sz="2400" b="1" dirty="0" smtClean="0"/>
              <a:t>	Adjust RAS parameters to improve agreement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20060806_IR-MSG_108_09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38600"/>
            <a:ext cx="341947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20060806_IR-MSG_108_200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38600"/>
            <a:ext cx="3429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comdbz_900uv_18h.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55625"/>
            <a:ext cx="46228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51063" y="995363"/>
            <a:ext cx="650875" cy="601662"/>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nvGrpSpPr>
          <p:cNvPr id="22534" name="Group 15"/>
          <p:cNvGrpSpPr>
            <a:grpSpLocks/>
          </p:cNvGrpSpPr>
          <p:nvPr/>
        </p:nvGrpSpPr>
        <p:grpSpPr bwMode="auto">
          <a:xfrm>
            <a:off x="4298950" y="538163"/>
            <a:ext cx="4651375" cy="3489325"/>
            <a:chOff x="4299481" y="538448"/>
            <a:chExt cx="4651020" cy="3488266"/>
          </a:xfrm>
        </p:grpSpPr>
        <p:pic>
          <p:nvPicPr>
            <p:cNvPr id="22540" name="Picture 10" descr="comdbz_900uv_40h.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9481" y="538448"/>
              <a:ext cx="4651020" cy="348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6188462" y="2290516"/>
              <a:ext cx="525423" cy="355492"/>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951943" y="3077677"/>
              <a:ext cx="373034" cy="449126"/>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sp>
        <p:nvSpPr>
          <p:cNvPr id="22535" name="TextBox 14"/>
          <p:cNvSpPr txBox="1">
            <a:spLocks noChangeArrowheads="1"/>
          </p:cNvSpPr>
          <p:nvPr/>
        </p:nvSpPr>
        <p:spPr bwMode="auto">
          <a:xfrm>
            <a:off x="3852863" y="0"/>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a:solidFill>
                  <a:srgbClr val="0000FF"/>
                </a:solidFill>
              </a:rPr>
              <a:t>MERRA-LIS</a:t>
            </a:r>
          </a:p>
        </p:txBody>
      </p:sp>
      <p:cxnSp>
        <p:nvCxnSpPr>
          <p:cNvPr id="18" name="Straight Arrow Connector 17"/>
          <p:cNvCxnSpPr/>
          <p:nvPr/>
        </p:nvCxnSpPr>
        <p:spPr>
          <a:xfrm>
            <a:off x="5087938" y="1719263"/>
            <a:ext cx="1008062" cy="650875"/>
          </a:xfrm>
          <a:prstGeom prst="straightConnector1">
            <a:avLst/>
          </a:pr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003800" y="2913063"/>
            <a:ext cx="838200" cy="269875"/>
          </a:xfrm>
          <a:prstGeom prst="straightConnector1">
            <a:avLst/>
          </a:pr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538" name="TextBox 21"/>
          <p:cNvSpPr txBox="1">
            <a:spLocks noChangeArrowheads="1"/>
          </p:cNvSpPr>
          <p:nvPr/>
        </p:nvSpPr>
        <p:spPr bwMode="auto">
          <a:xfrm>
            <a:off x="4495800" y="1574800"/>
            <a:ext cx="620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200">
                <a:solidFill>
                  <a:srgbClr val="000000"/>
                </a:solidFill>
              </a:rPr>
              <a:t>Box  1</a:t>
            </a:r>
          </a:p>
        </p:txBody>
      </p:sp>
      <p:sp>
        <p:nvSpPr>
          <p:cNvPr id="22539" name="TextBox 22"/>
          <p:cNvSpPr txBox="1">
            <a:spLocks noChangeArrowheads="1"/>
          </p:cNvSpPr>
          <p:nvPr/>
        </p:nvSpPr>
        <p:spPr bwMode="auto">
          <a:xfrm>
            <a:off x="4411663" y="2768600"/>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200">
                <a:solidFill>
                  <a:srgbClr val="000000"/>
                </a:solidFill>
              </a:rPr>
              <a:t>Box  2</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38100"/>
            <a:ext cx="89630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1295400" y="685800"/>
            <a:ext cx="3608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b="1">
                <a:solidFill>
                  <a:prstClr val="black"/>
                </a:solidFill>
              </a:rPr>
              <a:t>WRF with MERRA/LIS</a:t>
            </a:r>
          </a:p>
          <a:p>
            <a:pPr eaLnBrk="1" fontAlgn="base" hangingPunct="1">
              <a:spcBef>
                <a:spcPct val="0"/>
              </a:spcBef>
              <a:spcAft>
                <a:spcPct val="0"/>
              </a:spcAft>
            </a:pPr>
            <a:r>
              <a:rPr lang="en-US" altLang="en-US" b="1">
                <a:solidFill>
                  <a:prstClr val="black"/>
                </a:solidFill>
              </a:rPr>
              <a:t>initial and boundary conditions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7879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600"/>
            <a:ext cx="44196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p:cNvSpPr txBox="1">
            <a:spLocks noChangeArrowheads="1"/>
          </p:cNvSpPr>
          <p:nvPr/>
        </p:nvSpPr>
        <p:spPr bwMode="auto">
          <a:xfrm>
            <a:off x="914400" y="152400"/>
            <a:ext cx="7319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400" b="1">
                <a:solidFill>
                  <a:srgbClr val="000000"/>
                </a:solidFill>
              </a:rPr>
              <a:t>   Evaluation of Parameterized Convective Transport</a:t>
            </a:r>
          </a:p>
          <a:p>
            <a:pPr eaLnBrk="1" fontAlgn="base" hangingPunct="1">
              <a:spcBef>
                <a:spcPct val="0"/>
              </a:spcBef>
              <a:spcAft>
                <a:spcPct val="0"/>
              </a:spcAft>
            </a:pPr>
            <a:r>
              <a:rPr lang="en-US" altLang="en-US" sz="2400" b="1">
                <a:solidFill>
                  <a:srgbClr val="000000"/>
                </a:solidFill>
              </a:rPr>
              <a:t>in the Offline NASA Global Modeling Initiative (GMI)</a:t>
            </a:r>
          </a:p>
          <a:p>
            <a:pPr eaLnBrk="1" fontAlgn="base" hangingPunct="1">
              <a:spcBef>
                <a:spcPct val="0"/>
              </a:spcBef>
              <a:spcAft>
                <a:spcPct val="0"/>
              </a:spcAft>
            </a:pPr>
            <a:r>
              <a:rPr lang="en-US" altLang="en-US" sz="2400" b="1">
                <a:solidFill>
                  <a:srgbClr val="000000"/>
                </a:solidFill>
              </a:rPr>
              <a:t>                Chemistry and Transport Model </a:t>
            </a:r>
          </a:p>
        </p:txBody>
      </p:sp>
      <p:sp>
        <p:nvSpPr>
          <p:cNvPr id="67589" name="TextBox 4"/>
          <p:cNvSpPr txBox="1">
            <a:spLocks noChangeArrowheads="1"/>
          </p:cNvSpPr>
          <p:nvPr/>
        </p:nvSpPr>
        <p:spPr bwMode="auto">
          <a:xfrm>
            <a:off x="2590800" y="3276600"/>
            <a:ext cx="1876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rPr>
              <a:t>GMI CTM driven</a:t>
            </a:r>
          </a:p>
          <a:p>
            <a:pPr eaLnBrk="1" fontAlgn="base" hangingPunct="1">
              <a:spcBef>
                <a:spcPct val="0"/>
              </a:spcBef>
              <a:spcAft>
                <a:spcPct val="0"/>
              </a:spcAft>
            </a:pPr>
            <a:r>
              <a:rPr lang="en-US" altLang="en-US" sz="1400" b="1">
                <a:solidFill>
                  <a:srgbClr val="000000"/>
                </a:solidFill>
              </a:rPr>
              <a:t>by GEOS-4 DAS</a:t>
            </a:r>
          </a:p>
          <a:p>
            <a:pPr eaLnBrk="1" fontAlgn="base" hangingPunct="1">
              <a:spcBef>
                <a:spcPct val="0"/>
              </a:spcBef>
              <a:spcAft>
                <a:spcPct val="0"/>
              </a:spcAft>
            </a:pPr>
            <a:r>
              <a:rPr lang="en-US" altLang="en-US" sz="1400" b="1">
                <a:solidFill>
                  <a:srgbClr val="000000"/>
                </a:solidFill>
              </a:rPr>
              <a:t>with Zhang and </a:t>
            </a:r>
          </a:p>
          <a:p>
            <a:pPr eaLnBrk="1" fontAlgn="base" hangingPunct="1">
              <a:spcBef>
                <a:spcPct val="0"/>
              </a:spcBef>
              <a:spcAft>
                <a:spcPct val="0"/>
              </a:spcAft>
            </a:pPr>
            <a:r>
              <a:rPr lang="en-US" altLang="en-US" sz="1400" b="1">
                <a:solidFill>
                  <a:srgbClr val="000000"/>
                </a:solidFill>
              </a:rPr>
              <a:t>McFarlane convective</a:t>
            </a:r>
          </a:p>
          <a:p>
            <a:pPr eaLnBrk="1" fontAlgn="base" hangingPunct="1">
              <a:spcBef>
                <a:spcPct val="0"/>
              </a:spcBef>
              <a:spcAft>
                <a:spcPct val="0"/>
              </a:spcAft>
            </a:pPr>
            <a:r>
              <a:rPr lang="en-US" altLang="en-US" sz="1400" b="1">
                <a:solidFill>
                  <a:srgbClr val="000000"/>
                </a:solidFill>
              </a:rPr>
              <a:t>parameterization</a:t>
            </a:r>
          </a:p>
        </p:txBody>
      </p:sp>
      <p:sp>
        <p:nvSpPr>
          <p:cNvPr id="67590" name="TextBox 5"/>
          <p:cNvSpPr txBox="1">
            <a:spLocks noChangeArrowheads="1"/>
          </p:cNvSpPr>
          <p:nvPr/>
        </p:nvSpPr>
        <p:spPr bwMode="auto">
          <a:xfrm>
            <a:off x="7108825" y="3352800"/>
            <a:ext cx="19891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rPr>
              <a:t>GMI CTM driven</a:t>
            </a:r>
          </a:p>
          <a:p>
            <a:pPr eaLnBrk="1" fontAlgn="base" hangingPunct="1">
              <a:spcBef>
                <a:spcPct val="0"/>
              </a:spcBef>
              <a:spcAft>
                <a:spcPct val="0"/>
              </a:spcAft>
            </a:pPr>
            <a:r>
              <a:rPr lang="en-US" altLang="en-US" sz="1400" b="1">
                <a:solidFill>
                  <a:srgbClr val="000000"/>
                </a:solidFill>
              </a:rPr>
              <a:t>by GEOS-5 DAS</a:t>
            </a:r>
          </a:p>
          <a:p>
            <a:pPr eaLnBrk="1" fontAlgn="base" hangingPunct="1">
              <a:spcBef>
                <a:spcPct val="0"/>
              </a:spcBef>
              <a:spcAft>
                <a:spcPct val="0"/>
              </a:spcAft>
            </a:pPr>
            <a:r>
              <a:rPr lang="en-US" altLang="en-US" sz="1400" b="1">
                <a:solidFill>
                  <a:srgbClr val="000000"/>
                </a:solidFill>
              </a:rPr>
              <a:t>with Relaxed Arakawa-</a:t>
            </a:r>
          </a:p>
          <a:p>
            <a:pPr eaLnBrk="1" fontAlgn="base" hangingPunct="1">
              <a:spcBef>
                <a:spcPct val="0"/>
              </a:spcBef>
              <a:spcAft>
                <a:spcPct val="0"/>
              </a:spcAft>
            </a:pPr>
            <a:r>
              <a:rPr lang="en-US" altLang="en-US" sz="1400" b="1">
                <a:solidFill>
                  <a:srgbClr val="000000"/>
                </a:solidFill>
              </a:rPr>
              <a:t>Schubert convective</a:t>
            </a:r>
          </a:p>
          <a:p>
            <a:pPr eaLnBrk="1" fontAlgn="base" hangingPunct="1">
              <a:spcBef>
                <a:spcPct val="0"/>
              </a:spcBef>
              <a:spcAft>
                <a:spcPct val="0"/>
              </a:spcAft>
            </a:pPr>
            <a:r>
              <a:rPr lang="en-US" altLang="en-US" sz="1400" b="1">
                <a:solidFill>
                  <a:srgbClr val="000000"/>
                </a:solidFill>
              </a:rPr>
              <a:t>parameterization</a:t>
            </a:r>
          </a:p>
        </p:txBody>
      </p:sp>
      <p:sp>
        <p:nvSpPr>
          <p:cNvPr id="67591" name="TextBox 6"/>
          <p:cNvSpPr txBox="1">
            <a:spLocks noChangeArrowheads="1"/>
          </p:cNvSpPr>
          <p:nvPr/>
        </p:nvSpPr>
        <p:spPr bwMode="auto">
          <a:xfrm>
            <a:off x="990600" y="5410200"/>
            <a:ext cx="7751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800" b="1">
                <a:solidFill>
                  <a:srgbClr val="000000"/>
                </a:solidFill>
              </a:rPr>
              <a:t>NASA DC-8 data from TC4 flight matched in time and with nearest grid cell </a:t>
            </a:r>
          </a:p>
          <a:p>
            <a:pPr eaLnBrk="1" fontAlgn="base" hangingPunct="1">
              <a:spcBef>
                <a:spcPct val="0"/>
              </a:spcBef>
              <a:spcAft>
                <a:spcPct val="0"/>
              </a:spcAft>
            </a:pPr>
            <a:r>
              <a:rPr lang="en-US" altLang="en-US" sz="1800" b="1">
                <a:solidFill>
                  <a:srgbClr val="000000"/>
                </a:solidFill>
              </a:rPr>
              <a:t>in GMI model with deep convection</a:t>
            </a:r>
          </a:p>
        </p:txBody>
      </p:sp>
      <p:sp>
        <p:nvSpPr>
          <p:cNvPr id="67592" name="TextBox 7"/>
          <p:cNvSpPr txBox="1">
            <a:spLocks noChangeArrowheads="1"/>
          </p:cNvSpPr>
          <p:nvPr/>
        </p:nvSpPr>
        <p:spPr bwMode="auto">
          <a:xfrm>
            <a:off x="7467600" y="6553200"/>
            <a:ext cx="84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rPr>
              <a:t>T. Lyons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0"/>
            <a:ext cx="7772400" cy="914400"/>
          </a:xfrm>
        </p:spPr>
        <p:txBody>
          <a:bodyPr/>
          <a:lstStyle/>
          <a:p>
            <a:r>
              <a:rPr lang="en-US" altLang="en-US" sz="3600" b="1">
                <a:solidFill>
                  <a:schemeClr val="bg1"/>
                </a:solidFill>
                <a:latin typeface="Times New Roman" pitchFamily="18" charset="0"/>
              </a:rPr>
              <a:t>Lightning NO Production</a:t>
            </a:r>
          </a:p>
        </p:txBody>
      </p:sp>
      <p:sp>
        <p:nvSpPr>
          <p:cNvPr id="37891" name="Rectangle 3"/>
          <p:cNvSpPr>
            <a:spLocks noGrp="1" noChangeArrowheads="1"/>
          </p:cNvSpPr>
          <p:nvPr>
            <p:ph type="body" idx="1"/>
          </p:nvPr>
        </p:nvSpPr>
        <p:spPr>
          <a:xfrm>
            <a:off x="685800" y="1066800"/>
            <a:ext cx="7772400" cy="4419600"/>
          </a:xfrm>
        </p:spPr>
        <p:txBody>
          <a:bodyPr/>
          <a:lstStyle/>
          <a:p>
            <a:pPr>
              <a:lnSpc>
                <a:spcPct val="90000"/>
              </a:lnSpc>
            </a:pPr>
            <a:r>
              <a:rPr lang="en-US" altLang="en-US" sz="2800" b="1">
                <a:solidFill>
                  <a:schemeClr val="bg1"/>
                </a:solidFill>
                <a:latin typeface="Times New Roman" pitchFamily="18" charset="0"/>
              </a:rPr>
              <a:t>How much NO is produced per cloud-to-ground (CG) flash and per intracloud (IC) flash?  Or per meter of flash length?</a:t>
            </a:r>
          </a:p>
          <a:p>
            <a:pPr>
              <a:lnSpc>
                <a:spcPct val="90000"/>
              </a:lnSpc>
              <a:buFontTx/>
              <a:buNone/>
            </a:pPr>
            <a:r>
              <a:rPr lang="en-US" altLang="en-US" sz="2800"/>
              <a:t>		</a:t>
            </a:r>
            <a:r>
              <a:rPr lang="en-US" altLang="en-US" sz="2800" b="1">
                <a:solidFill>
                  <a:schemeClr val="hlink"/>
                </a:solidFill>
              </a:rPr>
              <a:t>Varies over two orders of magnitude</a:t>
            </a:r>
            <a:endParaRPr lang="en-US" altLang="en-US" sz="2800"/>
          </a:p>
          <a:p>
            <a:pPr>
              <a:lnSpc>
                <a:spcPct val="90000"/>
              </a:lnSpc>
            </a:pPr>
            <a:r>
              <a:rPr lang="en-US" altLang="en-US" sz="2800" b="1">
                <a:solidFill>
                  <a:schemeClr val="bg1"/>
                </a:solidFill>
                <a:latin typeface="Times New Roman" pitchFamily="18" charset="0"/>
              </a:rPr>
              <a:t>How are lightning channels distributed throughout a storm?</a:t>
            </a:r>
          </a:p>
          <a:p>
            <a:pPr>
              <a:lnSpc>
                <a:spcPct val="90000"/>
              </a:lnSpc>
              <a:buFontTx/>
              <a:buNone/>
            </a:pPr>
            <a:r>
              <a:rPr lang="en-US" altLang="en-US" sz="2800"/>
              <a:t>		</a:t>
            </a:r>
            <a:r>
              <a:rPr lang="en-US" altLang="en-US" sz="2800" b="1">
                <a:solidFill>
                  <a:schemeClr val="hlink"/>
                </a:solidFill>
              </a:rPr>
              <a:t>Some indication of bimodal 	distribution in the vertical</a:t>
            </a:r>
            <a:endParaRPr lang="en-US" altLang="en-US" sz="2800"/>
          </a:p>
          <a:p>
            <a:pPr>
              <a:lnSpc>
                <a:spcPct val="90000"/>
              </a:lnSpc>
            </a:pPr>
            <a:r>
              <a:rPr lang="en-US" altLang="en-US" sz="2800" b="1">
                <a:solidFill>
                  <a:schemeClr val="bg1"/>
                </a:solidFill>
                <a:latin typeface="Times New Roman" pitchFamily="18" charset="0"/>
              </a:rPr>
              <a:t>How is the NO distributed in the vertical at the end of the storm?</a:t>
            </a:r>
          </a:p>
          <a:p>
            <a:pPr>
              <a:lnSpc>
                <a:spcPct val="90000"/>
              </a:lnSpc>
              <a:buFontTx/>
              <a:buNone/>
            </a:pPr>
            <a:r>
              <a:rPr lang="en-US" altLang="en-US" sz="2800"/>
              <a:t>		</a:t>
            </a:r>
            <a:r>
              <a:rPr lang="en-US" altLang="en-US" sz="2800" b="1">
                <a:solidFill>
                  <a:schemeClr val="hlink"/>
                </a:solidFill>
              </a:rPr>
              <a:t>Mostly in middle and upper 	troposphere</a:t>
            </a:r>
            <a:endParaRPr lang="en-US" altLang="en-US" sz="2800"/>
          </a:p>
          <a:p>
            <a:pPr>
              <a:lnSpc>
                <a:spcPct val="90000"/>
              </a:lnSpc>
              <a:buFontTx/>
              <a:buNone/>
            </a:pPr>
            <a:endParaRPr lang="en-US" altLang="en-US" sz="28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152400"/>
            <a:ext cx="7772400" cy="76200"/>
          </a:xfrm>
        </p:spPr>
        <p:txBody>
          <a:bodyPr/>
          <a:lstStyle/>
          <a:p>
            <a:endParaRPr lang="en-US" altLang="en-US"/>
          </a:p>
        </p:txBody>
      </p:sp>
      <p:sp>
        <p:nvSpPr>
          <p:cNvPr id="38915" name="Rectangle 3"/>
          <p:cNvSpPr>
            <a:spLocks noGrp="1" noChangeArrowheads="1"/>
          </p:cNvSpPr>
          <p:nvPr>
            <p:ph type="body" idx="1"/>
          </p:nvPr>
        </p:nvSpPr>
        <p:spPr>
          <a:xfrm>
            <a:off x="609600" y="228600"/>
            <a:ext cx="7772400" cy="6172200"/>
          </a:xfrm>
        </p:spPr>
        <p:txBody>
          <a:bodyPr/>
          <a:lstStyle/>
          <a:p>
            <a:pPr>
              <a:buFontTx/>
              <a:buNone/>
            </a:pPr>
            <a:r>
              <a:rPr lang="en-US" altLang="en-US"/>
              <a:t> </a:t>
            </a:r>
            <a:r>
              <a:rPr lang="en-US" altLang="en-US" sz="2800" b="1">
                <a:solidFill>
                  <a:schemeClr val="bg1"/>
                </a:solidFill>
                <a:latin typeface="Times New Roman" pitchFamily="18" charset="0"/>
              </a:rPr>
              <a:t>How many flashes occur globally?</a:t>
            </a:r>
          </a:p>
          <a:p>
            <a:pPr>
              <a:buFontTx/>
              <a:buNone/>
            </a:pPr>
            <a:r>
              <a:rPr lang="en-US" altLang="en-US" sz="2800"/>
              <a:t>	</a:t>
            </a:r>
            <a:r>
              <a:rPr lang="en-US" altLang="en-US" sz="2800" b="1">
                <a:solidFill>
                  <a:schemeClr val="hlink"/>
                </a:solidFill>
              </a:rPr>
              <a:t>Satellite observations indicate ~44 flashes/s</a:t>
            </a:r>
            <a:endParaRPr lang="en-US" altLang="en-US" sz="2800" b="1"/>
          </a:p>
          <a:p>
            <a:pPr>
              <a:buFontTx/>
              <a:buNone/>
            </a:pPr>
            <a:r>
              <a:rPr lang="en-US" altLang="en-US" sz="2800" b="1">
                <a:solidFill>
                  <a:schemeClr val="bg1"/>
                </a:solidFill>
                <a:latin typeface="Times New Roman" pitchFamily="18" charset="0"/>
              </a:rPr>
              <a:t>How are the flashes distributed geographically?</a:t>
            </a:r>
          </a:p>
          <a:p>
            <a:pPr>
              <a:buFontTx/>
              <a:buNone/>
            </a:pPr>
            <a:r>
              <a:rPr lang="en-US" altLang="en-US" sz="2800"/>
              <a:t>	</a:t>
            </a:r>
            <a:r>
              <a:rPr lang="en-US" altLang="en-US" sz="2800" b="1">
                <a:solidFill>
                  <a:schemeClr val="hlink"/>
                </a:solidFill>
              </a:rPr>
              <a:t>At least 75% occur over continents</a:t>
            </a:r>
            <a:endParaRPr lang="en-US" altLang="en-US" sz="2800" b="1"/>
          </a:p>
          <a:p>
            <a:pPr>
              <a:buFontTx/>
              <a:buNone/>
            </a:pPr>
            <a:r>
              <a:rPr lang="en-US" altLang="en-US" sz="2800" b="1">
                <a:solidFill>
                  <a:schemeClr val="bg1"/>
                </a:solidFill>
                <a:latin typeface="Times New Roman" pitchFamily="18" charset="0"/>
              </a:rPr>
              <a:t>What is the IC/CG flash number ratio, and how does it vary from storm to storm?</a:t>
            </a:r>
          </a:p>
          <a:p>
            <a:pPr>
              <a:buFontTx/>
              <a:buNone/>
            </a:pPr>
            <a:r>
              <a:rPr lang="en-US" altLang="en-US" sz="2800"/>
              <a:t>	</a:t>
            </a:r>
            <a:r>
              <a:rPr lang="en-US" altLang="en-US" sz="2800" b="1">
                <a:solidFill>
                  <a:schemeClr val="hlink"/>
                </a:solidFill>
              </a:rPr>
              <a:t>Over continental U.S. annual mean varies from ~1.5 to ~10, with mean ~3</a:t>
            </a:r>
          </a:p>
          <a:p>
            <a:pPr>
              <a:buFontTx/>
              <a:buNone/>
            </a:pPr>
            <a:r>
              <a:rPr lang="en-US" altLang="en-US" sz="2800" b="1">
                <a:solidFill>
                  <a:schemeClr val="bg1"/>
                </a:solidFill>
                <a:latin typeface="Times New Roman" pitchFamily="18" charset="0"/>
              </a:rPr>
              <a:t>What is the global annual production</a:t>
            </a:r>
            <a:r>
              <a:rPr lang="en-US" altLang="en-US" sz="2800" b="1">
                <a:solidFill>
                  <a:schemeClr val="bg1"/>
                </a:solidFill>
              </a:rPr>
              <a:t> ?</a:t>
            </a:r>
          </a:p>
          <a:p>
            <a:pPr>
              <a:buFontTx/>
              <a:buNone/>
            </a:pPr>
            <a:r>
              <a:rPr lang="en-US" altLang="en-US" sz="2800" b="1"/>
              <a:t>	</a:t>
            </a:r>
            <a:r>
              <a:rPr lang="en-US" altLang="en-US" sz="2800" b="1">
                <a:solidFill>
                  <a:schemeClr val="hlink"/>
                </a:solidFill>
              </a:rPr>
              <a:t>Literature estimates range from 2-20 Tg/yr</a:t>
            </a:r>
          </a:p>
          <a:p>
            <a:pPr>
              <a:buFontTx/>
              <a:buNone/>
            </a:pPr>
            <a:r>
              <a:rPr lang="en-US" altLang="en-US" sz="2800" b="1">
                <a:solidFill>
                  <a:schemeClr val="hlink"/>
                </a:solidFill>
              </a:rPr>
              <a:t>	in the most recent decade, but 2-8 Tg/yr appears most likely </a:t>
            </a:r>
            <a:endParaRPr lang="en-US" altLang="en-US" sz="2800" b="1"/>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SCTM_flow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sp>
        <p:nvSpPr>
          <p:cNvPr id="65539" name="Text Box 3"/>
          <p:cNvSpPr txBox="1">
            <a:spLocks noChangeArrowheads="1"/>
          </p:cNvSpPr>
          <p:nvPr/>
        </p:nvSpPr>
        <p:spPr bwMode="auto">
          <a:xfrm>
            <a:off x="1905000" y="381000"/>
            <a:ext cx="512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Times New Roman" pitchFamily="18" charset="0"/>
              </a:rPr>
              <a:t>Cloud/Chemistry Modeling Approach</a:t>
            </a:r>
          </a:p>
        </p:txBody>
      </p:sp>
      <p:sp>
        <p:nvSpPr>
          <p:cNvPr id="65540" name="Text Box 4"/>
          <p:cNvSpPr txBox="1">
            <a:spLocks noChangeArrowheads="1"/>
          </p:cNvSpPr>
          <p:nvPr/>
        </p:nvSpPr>
        <p:spPr bwMode="auto">
          <a:xfrm>
            <a:off x="533400" y="5905500"/>
            <a:ext cx="807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00"/>
                </a:solidFill>
                <a:latin typeface="Times New Roman" pitchFamily="18" charset="0"/>
              </a:rPr>
              <a:t>GCE – Goddard Cumulus Ensemble Model, Tao et al. (2001)</a:t>
            </a:r>
          </a:p>
          <a:p>
            <a:pPr fontAlgn="base">
              <a:spcBef>
                <a:spcPct val="0"/>
              </a:spcBef>
              <a:spcAft>
                <a:spcPct val="0"/>
              </a:spcAft>
            </a:pPr>
            <a:r>
              <a:rPr lang="en-US" altLang="en-US" b="1">
                <a:solidFill>
                  <a:srgbClr val="000000"/>
                </a:solidFill>
                <a:latin typeface="Times New Roman" pitchFamily="18" charset="0"/>
              </a:rPr>
              <a:t>CSCTM – Cloud-Scale Chemical Transport Model, DeCaria et al. (2005)</a:t>
            </a:r>
          </a:p>
        </p:txBody>
      </p:sp>
      <p:sp>
        <p:nvSpPr>
          <p:cNvPr id="65541" name="Text Box 5"/>
          <p:cNvSpPr txBox="1">
            <a:spLocks noChangeArrowheads="1"/>
          </p:cNvSpPr>
          <p:nvPr/>
        </p:nvSpPr>
        <p:spPr bwMode="auto">
          <a:xfrm>
            <a:off x="5470525" y="1230313"/>
            <a:ext cx="21859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0000"/>
                </a:solidFill>
              </a:rPr>
              <a:t>Or 3-D field from larger-</a:t>
            </a:r>
          </a:p>
          <a:p>
            <a:pPr fontAlgn="base">
              <a:spcBef>
                <a:spcPct val="0"/>
              </a:spcBef>
              <a:spcAft>
                <a:spcPct val="0"/>
              </a:spcAft>
            </a:pPr>
            <a:r>
              <a:rPr lang="en-US" altLang="en-US" sz="1400" b="1">
                <a:solidFill>
                  <a:srgbClr val="000000"/>
                </a:solidFill>
              </a:rPr>
              <a:t>scale model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tor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593725"/>
            <a:ext cx="8161337"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447800" y="6248400"/>
            <a:ext cx="616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400">
                <a:solidFill>
                  <a:srgbClr val="000000"/>
                </a:solidFill>
                <a:latin typeface="Arial" charset="0"/>
              </a:rPr>
              <a:t>July 12, 1996 STERAO-A Storm – NE Colorado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ig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
            <a:ext cx="7467600" cy="8153400"/>
          </a:xfrm>
          <a:prstGeom prst="rect">
            <a:avLst/>
          </a:prstGeom>
          <a:noFill/>
          <a:extLst>
            <a:ext uri="{909E8E84-426E-40DD-AFC4-6F175D3DCCD1}">
              <a14:hiddenFill xmlns:a14="http://schemas.microsoft.com/office/drawing/2010/main">
                <a:solidFill>
                  <a:srgbClr val="FFFFFF"/>
                </a:solidFill>
              </a14:hiddenFill>
            </a:ext>
          </a:extLst>
        </p:spPr>
      </p:pic>
      <p:sp>
        <p:nvSpPr>
          <p:cNvPr id="77827" name="Text Box 3"/>
          <p:cNvSpPr txBox="1">
            <a:spLocks noChangeArrowheads="1"/>
          </p:cNvSpPr>
          <p:nvPr/>
        </p:nvSpPr>
        <p:spPr bwMode="auto">
          <a:xfrm>
            <a:off x="898525" y="723900"/>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imes New Roman" pitchFamily="18" charset="0"/>
              </a:rPr>
              <a:t>CG: 460</a:t>
            </a:r>
          </a:p>
        </p:txBody>
      </p:sp>
      <p:sp>
        <p:nvSpPr>
          <p:cNvPr id="77828" name="Text Box 4"/>
          <p:cNvSpPr txBox="1">
            <a:spLocks noChangeArrowheads="1"/>
          </p:cNvSpPr>
          <p:nvPr/>
        </p:nvSpPr>
        <p:spPr bwMode="auto">
          <a:xfrm>
            <a:off x="974725" y="102870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imes New Roman" pitchFamily="18" charset="0"/>
              </a:rPr>
              <a:t>IC:46</a:t>
            </a:r>
          </a:p>
        </p:txBody>
      </p:sp>
      <p:sp>
        <p:nvSpPr>
          <p:cNvPr id="77829" name="Text Box 5"/>
          <p:cNvSpPr txBox="1">
            <a:spLocks noChangeArrowheads="1"/>
          </p:cNvSpPr>
          <p:nvPr/>
        </p:nvSpPr>
        <p:spPr bwMode="auto">
          <a:xfrm>
            <a:off x="974725" y="2933700"/>
            <a:ext cx="96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imes New Roman" pitchFamily="18" charset="0"/>
              </a:rPr>
              <a:t>CG: 460</a:t>
            </a:r>
          </a:p>
        </p:txBody>
      </p:sp>
      <p:sp>
        <p:nvSpPr>
          <p:cNvPr id="77830" name="Text Box 6"/>
          <p:cNvSpPr txBox="1">
            <a:spLocks noChangeArrowheads="1"/>
          </p:cNvSpPr>
          <p:nvPr/>
        </p:nvSpPr>
        <p:spPr bwMode="auto">
          <a:xfrm>
            <a:off x="974725" y="3314700"/>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imes New Roman" pitchFamily="18" charset="0"/>
              </a:rPr>
              <a:t>IC: 460</a:t>
            </a:r>
          </a:p>
        </p:txBody>
      </p:sp>
      <p:sp>
        <p:nvSpPr>
          <p:cNvPr id="77831" name="Text Box 7"/>
          <p:cNvSpPr txBox="1">
            <a:spLocks noChangeArrowheads="1"/>
          </p:cNvSpPr>
          <p:nvPr/>
        </p:nvSpPr>
        <p:spPr bwMode="auto">
          <a:xfrm>
            <a:off x="7239000" y="685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Times New Roman" pitchFamily="18" charset="0"/>
              </a:rPr>
              <a:t>CG: 460      </a:t>
            </a:r>
          </a:p>
        </p:txBody>
      </p:sp>
      <p:sp>
        <p:nvSpPr>
          <p:cNvPr id="77832" name="Text Box 8"/>
          <p:cNvSpPr txBox="1">
            <a:spLocks noChangeArrowheads="1"/>
          </p:cNvSpPr>
          <p:nvPr/>
        </p:nvSpPr>
        <p:spPr bwMode="auto">
          <a:xfrm>
            <a:off x="7299325" y="952500"/>
            <a:ext cx="100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Times New Roman" pitchFamily="18" charset="0"/>
              </a:rPr>
              <a:t>IC: 345</a:t>
            </a:r>
          </a:p>
        </p:txBody>
      </p:sp>
      <p:sp>
        <p:nvSpPr>
          <p:cNvPr id="77833" name="Text Box 9"/>
          <p:cNvSpPr txBox="1">
            <a:spLocks noChangeArrowheads="1"/>
          </p:cNvSpPr>
          <p:nvPr/>
        </p:nvSpPr>
        <p:spPr bwMode="auto">
          <a:xfrm>
            <a:off x="7239000" y="2895600"/>
            <a:ext cx="108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Times New Roman" pitchFamily="18" charset="0"/>
              </a:rPr>
              <a:t>CG: 460 </a:t>
            </a:r>
          </a:p>
        </p:txBody>
      </p:sp>
      <p:sp>
        <p:nvSpPr>
          <p:cNvPr id="77834" name="Text Box 10"/>
          <p:cNvSpPr txBox="1">
            <a:spLocks noChangeArrowheads="1"/>
          </p:cNvSpPr>
          <p:nvPr/>
        </p:nvSpPr>
        <p:spPr bwMode="auto">
          <a:xfrm>
            <a:off x="7299325" y="3467100"/>
            <a:ext cx="100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Times New Roman" pitchFamily="18" charset="0"/>
              </a:rPr>
              <a:t>IC: 690</a:t>
            </a:r>
          </a:p>
        </p:txBody>
      </p:sp>
      <p:sp>
        <p:nvSpPr>
          <p:cNvPr id="77835" name="Text Box 11"/>
          <p:cNvSpPr txBox="1">
            <a:spLocks noChangeArrowheads="1"/>
          </p:cNvSpPr>
          <p:nvPr/>
        </p:nvSpPr>
        <p:spPr bwMode="auto">
          <a:xfrm>
            <a:off x="974725" y="13335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imes New Roman" pitchFamily="18" charset="0"/>
              </a:rPr>
              <a:t>Moles NO</a:t>
            </a:r>
          </a:p>
        </p:txBody>
      </p:sp>
      <p:sp>
        <p:nvSpPr>
          <p:cNvPr id="77836" name="Text Box 12"/>
          <p:cNvSpPr txBox="1">
            <a:spLocks noChangeArrowheads="1"/>
          </p:cNvSpPr>
          <p:nvPr/>
        </p:nvSpPr>
        <p:spPr bwMode="auto">
          <a:xfrm>
            <a:off x="974725" y="1638300"/>
            <a:ext cx="104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imes New Roman" pitchFamily="18" charset="0"/>
              </a:rPr>
              <a:t>Per Flash</a:t>
            </a:r>
          </a:p>
        </p:txBody>
      </p:sp>
      <p:sp>
        <p:nvSpPr>
          <p:cNvPr id="77837" name="Text Box 13"/>
          <p:cNvSpPr txBox="1">
            <a:spLocks noChangeArrowheads="1"/>
          </p:cNvSpPr>
          <p:nvPr/>
        </p:nvSpPr>
        <p:spPr bwMode="auto">
          <a:xfrm>
            <a:off x="2117725" y="4918075"/>
            <a:ext cx="5659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000000"/>
                </a:solidFill>
                <a:latin typeface="Times New Roman" pitchFamily="18" charset="0"/>
              </a:rPr>
              <a:t>Model-simulated vs. Measured NOx Profiles</a:t>
            </a:r>
          </a:p>
        </p:txBody>
      </p:sp>
      <p:sp>
        <p:nvSpPr>
          <p:cNvPr id="77838" name="Text Box 14"/>
          <p:cNvSpPr txBox="1">
            <a:spLocks noChangeArrowheads="1"/>
          </p:cNvSpPr>
          <p:nvPr/>
        </p:nvSpPr>
        <p:spPr bwMode="auto">
          <a:xfrm>
            <a:off x="2133600" y="5334000"/>
            <a:ext cx="572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000000"/>
                </a:solidFill>
                <a:latin typeface="Times New Roman" pitchFamily="18" charset="0"/>
              </a:rPr>
              <a:t>For Four Lightning NO Production Scenarios</a:t>
            </a:r>
          </a:p>
        </p:txBody>
      </p:sp>
      <p:sp>
        <p:nvSpPr>
          <p:cNvPr id="77839" name="Text Box 15"/>
          <p:cNvSpPr txBox="1">
            <a:spLocks noChangeArrowheads="1"/>
          </p:cNvSpPr>
          <p:nvPr/>
        </p:nvSpPr>
        <p:spPr bwMode="auto">
          <a:xfrm>
            <a:off x="3733800" y="5791200"/>
            <a:ext cx="2754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000000"/>
                </a:solidFill>
                <a:latin typeface="Times New Roman" pitchFamily="18" charset="0"/>
              </a:rPr>
              <a:t>DeCaria et al. (2005)</a:t>
            </a:r>
          </a:p>
        </p:txBody>
      </p:sp>
      <p:sp>
        <p:nvSpPr>
          <p:cNvPr id="77840" name="Text Box 16"/>
          <p:cNvSpPr txBox="1">
            <a:spLocks noChangeArrowheads="1"/>
          </p:cNvSpPr>
          <p:nvPr/>
        </p:nvSpPr>
        <p:spPr bwMode="auto">
          <a:xfrm>
            <a:off x="974725" y="2019300"/>
            <a:ext cx="1311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Alpha = 0.1</a:t>
            </a:r>
          </a:p>
        </p:txBody>
      </p:sp>
      <p:sp>
        <p:nvSpPr>
          <p:cNvPr id="77841" name="Text Box 17"/>
          <p:cNvSpPr txBox="1">
            <a:spLocks noChangeArrowheads="1"/>
          </p:cNvSpPr>
          <p:nvPr/>
        </p:nvSpPr>
        <p:spPr bwMode="auto">
          <a:xfrm>
            <a:off x="7299325" y="1333500"/>
            <a:ext cx="1425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Alpha = 0.75</a:t>
            </a:r>
          </a:p>
        </p:txBody>
      </p:sp>
      <p:sp>
        <p:nvSpPr>
          <p:cNvPr id="77842" name="Text Box 18"/>
          <p:cNvSpPr txBox="1">
            <a:spLocks noChangeArrowheads="1"/>
          </p:cNvSpPr>
          <p:nvPr/>
        </p:nvSpPr>
        <p:spPr bwMode="auto">
          <a:xfrm>
            <a:off x="974725" y="3771900"/>
            <a:ext cx="1311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Alpha = 1.0</a:t>
            </a:r>
          </a:p>
        </p:txBody>
      </p:sp>
      <p:sp>
        <p:nvSpPr>
          <p:cNvPr id="77843" name="Text Box 19"/>
          <p:cNvSpPr txBox="1">
            <a:spLocks noChangeArrowheads="1"/>
          </p:cNvSpPr>
          <p:nvPr/>
        </p:nvSpPr>
        <p:spPr bwMode="auto">
          <a:xfrm>
            <a:off x="7299325" y="3848100"/>
            <a:ext cx="1311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Alpha = 1.5</a:t>
            </a:r>
          </a:p>
        </p:txBody>
      </p:sp>
      <p:sp>
        <p:nvSpPr>
          <p:cNvPr id="77844" name="Text Box 20"/>
          <p:cNvSpPr txBox="1">
            <a:spLocks noChangeArrowheads="1"/>
          </p:cNvSpPr>
          <p:nvPr/>
        </p:nvSpPr>
        <p:spPr bwMode="auto">
          <a:xfrm>
            <a:off x="3565525" y="114300"/>
            <a:ext cx="287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July 12, 1996 – STERAO-A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WB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582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2971800" y="0"/>
            <a:ext cx="293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000" b="1">
                <a:solidFill>
                  <a:srgbClr val="000000"/>
                </a:solidFill>
                <a:latin typeface="Arial" charset="0"/>
              </a:rPr>
              <a:t>NASA CRYSTAL-FACE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2800" b="1" dirty="0" smtClean="0"/>
              <a:t>GCE Model Formulation</a:t>
            </a:r>
            <a:endParaRPr lang="en-US" sz="2800" b="1" dirty="0"/>
          </a:p>
        </p:txBody>
      </p:sp>
      <p:sp>
        <p:nvSpPr>
          <p:cNvPr id="3" name="Content Placeholder 2"/>
          <p:cNvSpPr>
            <a:spLocks noGrp="1"/>
          </p:cNvSpPr>
          <p:nvPr>
            <p:ph idx="1"/>
          </p:nvPr>
        </p:nvSpPr>
        <p:spPr>
          <a:xfrm>
            <a:off x="76200" y="1219200"/>
            <a:ext cx="8991600" cy="5562600"/>
          </a:xfrm>
        </p:spPr>
        <p:txBody>
          <a:bodyPr>
            <a:normAutofit/>
          </a:bodyPr>
          <a:lstStyle/>
          <a:p>
            <a:r>
              <a:rPr lang="en-US" sz="2000" b="1" dirty="0" smtClean="0"/>
              <a:t>Momentum Equations:</a:t>
            </a:r>
          </a:p>
          <a:p>
            <a:pPr marL="0" indent="0">
              <a:buNone/>
            </a:pPr>
            <a:r>
              <a:rPr lang="en-US" sz="2000" b="1" dirty="0"/>
              <a:t>	</a:t>
            </a:r>
            <a:r>
              <a:rPr lang="en-US" sz="2000" b="1" dirty="0" smtClean="0"/>
              <a:t>∂u/∂t = Perturbation Press. Gradient + Coriolis + Diffusion</a:t>
            </a:r>
          </a:p>
          <a:p>
            <a:pPr marL="0" indent="0">
              <a:buNone/>
            </a:pPr>
            <a:r>
              <a:rPr lang="en-US" sz="2000" b="1" dirty="0"/>
              <a:t>	</a:t>
            </a:r>
            <a:r>
              <a:rPr lang="en-US" sz="2000" b="1" dirty="0" smtClean="0"/>
              <a:t>∂v/∂t = Perturbation Press. Gradient + Coriolis + Diffusion</a:t>
            </a:r>
          </a:p>
          <a:p>
            <a:pPr marL="0" indent="0">
              <a:buNone/>
            </a:pPr>
            <a:r>
              <a:rPr lang="en-US" sz="2000" b="1" dirty="0"/>
              <a:t>	</a:t>
            </a:r>
            <a:r>
              <a:rPr lang="en-US" sz="2000" b="1" dirty="0" smtClean="0"/>
              <a:t>∂w/∂t = Perturbation Press. Gradient + Coriolis + </a:t>
            </a:r>
          </a:p>
          <a:p>
            <a:pPr marL="0" indent="0">
              <a:buNone/>
            </a:pPr>
            <a:r>
              <a:rPr lang="en-US" sz="2000" b="1" dirty="0"/>
              <a:t>	</a:t>
            </a:r>
            <a:r>
              <a:rPr lang="en-US" sz="2000" b="1" dirty="0" smtClean="0"/>
              <a:t>		virtual temp perturbation term + Diffusion</a:t>
            </a:r>
          </a:p>
          <a:p>
            <a:pPr marL="0" indent="0">
              <a:buNone/>
            </a:pPr>
            <a:endParaRPr lang="en-US" sz="2000" b="1" dirty="0"/>
          </a:p>
          <a:p>
            <a:pPr marL="0" indent="0">
              <a:buNone/>
            </a:pPr>
            <a:r>
              <a:rPr lang="en-US" sz="2000" b="1" dirty="0" smtClean="0"/>
              <a:t>Note that Cloud Resolving Models are </a:t>
            </a:r>
            <a:r>
              <a:rPr lang="en-US" sz="2000" b="1" u="sng" dirty="0" smtClean="0"/>
              <a:t>non-hydrostatic</a:t>
            </a:r>
            <a:r>
              <a:rPr lang="en-US" sz="2000" b="1" dirty="0" smtClean="0"/>
              <a:t>.  The hydrostatic</a:t>
            </a:r>
          </a:p>
          <a:p>
            <a:pPr marL="0" indent="0">
              <a:buNone/>
            </a:pPr>
            <a:r>
              <a:rPr lang="en-US" sz="2000" b="1" dirty="0" smtClean="0"/>
              <a:t>equation is not used and the vertical momentum equation is solved instead.</a:t>
            </a:r>
          </a:p>
          <a:p>
            <a:pPr marL="0" indent="0">
              <a:buNone/>
            </a:pPr>
            <a:r>
              <a:rPr lang="en-US" sz="2000" b="1" dirty="0" smtClean="0"/>
              <a:t>This is appropriate for small mesoscale circulations such as cumulus convection.</a:t>
            </a:r>
          </a:p>
          <a:p>
            <a:pPr marL="0" indent="0">
              <a:buNone/>
            </a:pPr>
            <a:endParaRPr lang="en-US" sz="2000" b="1" dirty="0"/>
          </a:p>
          <a:p>
            <a:pPr marL="0" indent="0">
              <a:buNone/>
            </a:pPr>
            <a:r>
              <a:rPr lang="en-US" sz="2000" b="1" dirty="0" smtClean="0"/>
              <a:t>Equations for </a:t>
            </a:r>
            <a:r>
              <a:rPr lang="el-GR" sz="2000" b="1" dirty="0" smtClean="0"/>
              <a:t>θ</a:t>
            </a:r>
            <a:r>
              <a:rPr lang="en-US" sz="2000" b="1" dirty="0" smtClean="0"/>
              <a:t> and q</a:t>
            </a:r>
            <a:r>
              <a:rPr lang="en-US" sz="2000" b="1" baseline="-25000" dirty="0" smtClean="0"/>
              <a:t>v</a:t>
            </a:r>
            <a:r>
              <a:rPr lang="en-US" sz="2000" b="1" dirty="0" smtClean="0"/>
              <a:t>:</a:t>
            </a:r>
          </a:p>
          <a:p>
            <a:pPr marL="0" indent="0">
              <a:buNone/>
            </a:pPr>
            <a:r>
              <a:rPr lang="en-US" sz="2000" b="1" dirty="0"/>
              <a:t>	</a:t>
            </a:r>
            <a:r>
              <a:rPr lang="en-US" sz="2000" b="1" dirty="0" smtClean="0"/>
              <a:t>∂</a:t>
            </a:r>
            <a:r>
              <a:rPr lang="el-GR" sz="2000" b="1" dirty="0" smtClean="0"/>
              <a:t>θ</a:t>
            </a:r>
            <a:r>
              <a:rPr lang="en-US" sz="2000" b="1" dirty="0" smtClean="0"/>
              <a:t>/∂t = temp advection terms + latent heating + radiative heating/cooling</a:t>
            </a:r>
          </a:p>
          <a:p>
            <a:pPr marL="0" indent="0">
              <a:buNone/>
            </a:pPr>
            <a:r>
              <a:rPr lang="en-US" sz="2000" b="1" dirty="0"/>
              <a:t>	</a:t>
            </a:r>
            <a:r>
              <a:rPr lang="en-US" sz="2000" b="1" dirty="0" smtClean="0"/>
              <a:t>		+ diffusion</a:t>
            </a:r>
          </a:p>
          <a:p>
            <a:pPr marL="0" indent="0">
              <a:buNone/>
            </a:pPr>
            <a:r>
              <a:rPr lang="en-US" sz="2000" b="1" dirty="0"/>
              <a:t>	</a:t>
            </a:r>
            <a:r>
              <a:rPr lang="en-US" sz="2000" b="1" dirty="0" smtClean="0"/>
              <a:t>∂q</a:t>
            </a:r>
            <a:r>
              <a:rPr lang="en-US" sz="2000" b="1" baseline="-25000" dirty="0" smtClean="0"/>
              <a:t>v</a:t>
            </a:r>
            <a:r>
              <a:rPr lang="en-US" sz="2000" b="1" dirty="0" smtClean="0"/>
              <a:t>/∂t = water vapor advection terms +  evaporation + condensation</a:t>
            </a:r>
          </a:p>
          <a:p>
            <a:pPr marL="0" indent="0">
              <a:buNone/>
            </a:pPr>
            <a:r>
              <a:rPr lang="en-US" sz="2000" b="1" dirty="0"/>
              <a:t>	</a:t>
            </a:r>
            <a:r>
              <a:rPr lang="en-US" sz="2000" b="1" dirty="0" smtClean="0"/>
              <a:t>		+ deposition + sublimation</a:t>
            </a:r>
            <a:endParaRPr lang="en-US" sz="2000" b="1" dirty="0"/>
          </a:p>
        </p:txBody>
      </p:sp>
    </p:spTree>
    <p:extLst>
      <p:ext uri="{BB962C8B-B14F-4D97-AF65-F5344CB8AC3E}">
        <p14:creationId xmlns:p14="http://schemas.microsoft.com/office/powerpoint/2010/main" val="37524538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endParaRPr lang="en-US" altLang="en-US" smtClean="0"/>
          </a:p>
        </p:txBody>
      </p:sp>
      <p:sp>
        <p:nvSpPr>
          <p:cNvPr id="86019" name="Rectangle 3"/>
          <p:cNvSpPr>
            <a:spLocks noGrp="1" noChangeArrowheads="1"/>
          </p:cNvSpPr>
          <p:nvPr>
            <p:ph type="body" idx="1"/>
          </p:nvPr>
        </p:nvSpPr>
        <p:spPr/>
        <p:txBody>
          <a:bodyPr/>
          <a:lstStyle/>
          <a:p>
            <a:pPr eaLnBrk="1" hangingPunct="1"/>
            <a:endParaRPr lang="en-US" altLang="en-US" smtClean="0"/>
          </a:p>
        </p:txBody>
      </p:sp>
      <p:pic>
        <p:nvPicPr>
          <p:cNvPr id="86020" name="Picture 4" descr="729_1430z_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5"/>
          <p:cNvSpPr txBox="1">
            <a:spLocks noChangeArrowheads="1"/>
          </p:cNvSpPr>
          <p:nvPr/>
        </p:nvSpPr>
        <p:spPr bwMode="auto">
          <a:xfrm>
            <a:off x="0" y="0"/>
            <a:ext cx="3935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Arial" charset="0"/>
              </a:rPr>
              <a:t>From MM5 simulation run at 2-km horiz. res.</a:t>
            </a:r>
          </a:p>
        </p:txBody>
      </p:sp>
      <p:pic>
        <p:nvPicPr>
          <p:cNvPr id="86022" name="Picture 4" descr="NLDN210"/>
          <p:cNvPicPr>
            <a:picLocks noChangeAspect="1" noChangeArrowheads="1"/>
          </p:cNvPicPr>
          <p:nvPr/>
        </p:nvPicPr>
        <p:blipFill>
          <a:blip r:embed="rId4">
            <a:extLst>
              <a:ext uri="{28A0092B-C50C-407E-A947-70E740481C1C}">
                <a14:useLocalDpi xmlns:a14="http://schemas.microsoft.com/office/drawing/2010/main" val="0"/>
              </a:ext>
            </a:extLst>
          </a:blip>
          <a:srcRect l="10873" r="5310" b="50227"/>
          <a:stretch>
            <a:fillRect/>
          </a:stretch>
        </p:blipFill>
        <p:spPr bwMode="auto">
          <a:xfrm>
            <a:off x="4495800" y="0"/>
            <a:ext cx="46482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2" descr="nox1720_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657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Box 7"/>
          <p:cNvSpPr txBox="1">
            <a:spLocks noChangeArrowheads="1"/>
          </p:cNvSpPr>
          <p:nvPr/>
        </p:nvSpPr>
        <p:spPr bwMode="auto">
          <a:xfrm>
            <a:off x="5638800" y="2590800"/>
            <a:ext cx="22479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FFFFFF"/>
                </a:solidFill>
                <a:latin typeface="Arial" charset="0"/>
              </a:rPr>
              <a:t>Total of 5651 CG flashes</a:t>
            </a:r>
          </a:p>
          <a:p>
            <a:pPr eaLnBrk="1" fontAlgn="base" hangingPunct="1">
              <a:spcBef>
                <a:spcPct val="0"/>
              </a:spcBef>
              <a:spcAft>
                <a:spcPct val="0"/>
              </a:spcAft>
            </a:pPr>
            <a:r>
              <a:rPr lang="en-US" altLang="en-US" sz="1400" b="1">
                <a:solidFill>
                  <a:srgbClr val="FFFFFF"/>
                </a:solidFill>
                <a:latin typeface="Arial" charset="0"/>
              </a:rPr>
              <a:t>over life of storm</a:t>
            </a:r>
          </a:p>
          <a:p>
            <a:pPr eaLnBrk="1" fontAlgn="base" hangingPunct="1">
              <a:spcBef>
                <a:spcPct val="0"/>
              </a:spcBef>
              <a:spcAft>
                <a:spcPct val="0"/>
              </a:spcAft>
            </a:pPr>
            <a:endParaRPr lang="en-US" altLang="en-US" sz="1400">
              <a:solidFill>
                <a:srgbClr val="000000"/>
              </a:solidFill>
            </a:endParaRPr>
          </a:p>
        </p:txBody>
      </p:sp>
      <p:sp>
        <p:nvSpPr>
          <p:cNvPr id="86025" name="TextBox 8"/>
          <p:cNvSpPr txBox="1">
            <a:spLocks noChangeArrowheads="1"/>
          </p:cNvSpPr>
          <p:nvPr/>
        </p:nvSpPr>
        <p:spPr bwMode="auto">
          <a:xfrm>
            <a:off x="5029200" y="3962400"/>
            <a:ext cx="2392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1200" b="1">
                <a:solidFill>
                  <a:srgbClr val="FFFFFF"/>
                </a:solidFill>
                <a:latin typeface="Arial" charset="0"/>
              </a:rPr>
              <a:t>Output from UMD CSCTM</a:t>
            </a:r>
          </a:p>
          <a:p>
            <a:pPr eaLnBrk="1" fontAlgn="base" hangingPunct="1">
              <a:spcBef>
                <a:spcPct val="0"/>
              </a:spcBef>
              <a:spcAft>
                <a:spcPct val="0"/>
              </a:spcAft>
            </a:pPr>
            <a:r>
              <a:rPr lang="en-US" altLang="en-US" sz="1200" b="1">
                <a:solidFill>
                  <a:srgbClr val="FFFFFF"/>
                </a:solidFill>
                <a:latin typeface="Arial" charset="0"/>
              </a:rPr>
              <a:t>driven by cloud-resolved MM5</a:t>
            </a:r>
          </a:p>
          <a:p>
            <a:pPr eaLnBrk="1" fontAlgn="base" hangingPunct="1">
              <a:spcBef>
                <a:spcPct val="0"/>
              </a:spcBef>
              <a:spcAft>
                <a:spcPct val="0"/>
              </a:spcAft>
            </a:pPr>
            <a:r>
              <a:rPr lang="en-US" altLang="en-US" sz="1200" b="1">
                <a:solidFill>
                  <a:srgbClr val="FFFFFF"/>
                </a:solidFill>
                <a:latin typeface="Arial" charset="0"/>
              </a:rPr>
              <a:t>simulation</a:t>
            </a:r>
          </a:p>
          <a:p>
            <a:pPr eaLnBrk="1" fontAlgn="base" hangingPunct="1">
              <a:spcBef>
                <a:spcPct val="0"/>
              </a:spcBef>
              <a:spcAft>
                <a:spcPct val="0"/>
              </a:spcAft>
            </a:pPr>
            <a:endParaRPr lang="en-US" altLang="en-US" sz="1200" b="1">
              <a:solidFill>
                <a:srgbClr val="000000"/>
              </a:solidFill>
            </a:endParaRPr>
          </a:p>
        </p:txBody>
      </p:sp>
      <p:sp>
        <p:nvSpPr>
          <p:cNvPr id="86026" name="TextBox 9"/>
          <p:cNvSpPr txBox="1">
            <a:spLocks noChangeArrowheads="1"/>
          </p:cNvSpPr>
          <p:nvPr/>
        </p:nvSpPr>
        <p:spPr bwMode="auto">
          <a:xfrm>
            <a:off x="1066800" y="4114800"/>
            <a:ext cx="25288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400" b="1">
                <a:solidFill>
                  <a:srgbClr val="000000"/>
                </a:solidFill>
                <a:latin typeface="Arial" charset="0"/>
              </a:rPr>
              <a:t>CRYSTAL-FACE</a:t>
            </a:r>
          </a:p>
          <a:p>
            <a:pPr eaLnBrk="1" fontAlgn="base" hangingPunct="1">
              <a:spcBef>
                <a:spcPct val="0"/>
              </a:spcBef>
              <a:spcAft>
                <a:spcPct val="0"/>
              </a:spcAft>
            </a:pPr>
            <a:r>
              <a:rPr lang="en-US" altLang="en-US" sz="2400" b="1">
                <a:solidFill>
                  <a:srgbClr val="000000"/>
                </a:solidFill>
                <a:latin typeface="Arial" charset="0"/>
              </a:rPr>
              <a:t>South Florida</a:t>
            </a:r>
          </a:p>
          <a:p>
            <a:pPr eaLnBrk="1" fontAlgn="base" hangingPunct="1">
              <a:spcBef>
                <a:spcPct val="0"/>
              </a:spcBef>
              <a:spcAft>
                <a:spcPct val="0"/>
              </a:spcAft>
            </a:pPr>
            <a:r>
              <a:rPr lang="en-US" altLang="en-US" sz="2400" b="1">
                <a:solidFill>
                  <a:srgbClr val="000000"/>
                </a:solidFill>
                <a:latin typeface="Arial" charset="0"/>
              </a:rPr>
              <a:t>July 29, 2002</a:t>
            </a:r>
          </a:p>
          <a:p>
            <a:pPr eaLnBrk="1" fontAlgn="base" hangingPunct="1">
              <a:spcBef>
                <a:spcPct val="0"/>
              </a:spcBef>
              <a:spcAft>
                <a:spcPct val="0"/>
              </a:spcAft>
            </a:pPr>
            <a:endParaRPr lang="en-US" altLang="en-US" sz="2400" b="1">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means_490_4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67" name="Text Box 3"/>
          <p:cNvSpPr txBox="1">
            <a:spLocks noChangeArrowheads="1"/>
          </p:cNvSpPr>
          <p:nvPr/>
        </p:nvSpPr>
        <p:spPr bwMode="auto">
          <a:xfrm>
            <a:off x="3886200" y="609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000000"/>
                </a:solidFill>
                <a:latin typeface="Times New Roman" pitchFamily="18" charset="0"/>
              </a:rPr>
              <a:t>CRYSTAL-FACE</a:t>
            </a:r>
          </a:p>
        </p:txBody>
      </p:sp>
      <p:sp>
        <p:nvSpPr>
          <p:cNvPr id="88068" name="Text Box 4"/>
          <p:cNvSpPr txBox="1">
            <a:spLocks noChangeArrowheads="1"/>
          </p:cNvSpPr>
          <p:nvPr/>
        </p:nvSpPr>
        <p:spPr bwMode="auto">
          <a:xfrm>
            <a:off x="5410200" y="3657600"/>
            <a:ext cx="874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FF0000"/>
                </a:solidFill>
                <a:latin typeface="Times New Roman" pitchFamily="18" charset="0"/>
              </a:rPr>
              <a:t>Model</a:t>
            </a:r>
          </a:p>
        </p:txBody>
      </p:sp>
      <p:sp>
        <p:nvSpPr>
          <p:cNvPr id="88069" name="Text Box 5"/>
          <p:cNvSpPr txBox="1">
            <a:spLocks noChangeArrowheads="1"/>
          </p:cNvSpPr>
          <p:nvPr/>
        </p:nvSpPr>
        <p:spPr bwMode="auto">
          <a:xfrm>
            <a:off x="5410200" y="4114800"/>
            <a:ext cx="306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latin typeface="Times New Roman" pitchFamily="18" charset="0"/>
              </a:rPr>
              <a:t>Ridley NO obs. + PSS NO</a:t>
            </a:r>
            <a:r>
              <a:rPr lang="en-US" altLang="en-US" sz="2000" b="1" baseline="-25000">
                <a:solidFill>
                  <a:srgbClr val="000000"/>
                </a:solidFill>
                <a:latin typeface="Times New Roman" pitchFamily="18" charset="0"/>
              </a:rPr>
              <a:t>2</a:t>
            </a:r>
            <a:endParaRPr lang="en-US" altLang="en-US" sz="2000" b="1">
              <a:solidFill>
                <a:srgbClr val="000000"/>
              </a:solidFill>
              <a:latin typeface="Times New Roman" pitchFamily="18" charset="0"/>
            </a:endParaRPr>
          </a:p>
        </p:txBody>
      </p:sp>
      <p:sp>
        <p:nvSpPr>
          <p:cNvPr id="88070" name="Text Box 6"/>
          <p:cNvSpPr txBox="1">
            <a:spLocks noChangeArrowheads="1"/>
          </p:cNvSpPr>
          <p:nvPr/>
        </p:nvSpPr>
        <p:spPr bwMode="auto">
          <a:xfrm>
            <a:off x="5394325" y="4510088"/>
            <a:ext cx="3063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333399"/>
                </a:solidFill>
                <a:latin typeface="Times New Roman" pitchFamily="18" charset="0"/>
              </a:rPr>
              <a:t>Ridley NO obs. + PSS NO</a:t>
            </a:r>
            <a:r>
              <a:rPr lang="en-US" altLang="en-US" sz="2000" b="1" baseline="-25000">
                <a:solidFill>
                  <a:srgbClr val="333399"/>
                </a:solidFill>
                <a:latin typeface="Times New Roman" pitchFamily="18" charset="0"/>
              </a:rPr>
              <a:t>2</a:t>
            </a:r>
            <a:endParaRPr lang="en-US" altLang="en-US" sz="2000" b="1">
              <a:solidFill>
                <a:srgbClr val="333399"/>
              </a:solidFill>
              <a:latin typeface="Times New Roman" pitchFamily="18" charset="0"/>
            </a:endParaRPr>
          </a:p>
          <a:p>
            <a:pPr fontAlgn="base">
              <a:spcBef>
                <a:spcPct val="0"/>
              </a:spcBef>
              <a:spcAft>
                <a:spcPct val="0"/>
              </a:spcAft>
            </a:pPr>
            <a:r>
              <a:rPr lang="en-US" altLang="en-US" sz="2000" b="1">
                <a:solidFill>
                  <a:srgbClr val="333399"/>
                </a:solidFill>
                <a:latin typeface="Times New Roman" pitchFamily="18" charset="0"/>
              </a:rPr>
              <a:t>	&amp; j(NO</a:t>
            </a:r>
            <a:r>
              <a:rPr lang="en-US" altLang="en-US" sz="2000" b="1" baseline="-25000">
                <a:solidFill>
                  <a:srgbClr val="333399"/>
                </a:solidFill>
                <a:latin typeface="Times New Roman" pitchFamily="18" charset="0"/>
              </a:rPr>
              <a:t>2</a:t>
            </a:r>
            <a:r>
              <a:rPr lang="en-US" altLang="en-US" sz="2000" b="1">
                <a:solidFill>
                  <a:srgbClr val="333399"/>
                </a:solidFill>
                <a:latin typeface="Times New Roman" pitchFamily="18" charset="0"/>
              </a:rPr>
              <a:t>) x 2</a:t>
            </a:r>
          </a:p>
        </p:txBody>
      </p:sp>
      <p:sp>
        <p:nvSpPr>
          <p:cNvPr id="88071" name="Text Box 7"/>
          <p:cNvSpPr txBox="1">
            <a:spLocks noChangeArrowheads="1"/>
          </p:cNvSpPr>
          <p:nvPr/>
        </p:nvSpPr>
        <p:spPr bwMode="auto">
          <a:xfrm>
            <a:off x="1965325" y="3162300"/>
            <a:ext cx="19589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Times New Roman" pitchFamily="18" charset="0"/>
              </a:rPr>
              <a:t>IC/CG = 5</a:t>
            </a:r>
          </a:p>
          <a:p>
            <a:pPr fontAlgn="base">
              <a:spcBef>
                <a:spcPct val="0"/>
              </a:spcBef>
              <a:spcAft>
                <a:spcPct val="0"/>
              </a:spcAft>
            </a:pPr>
            <a:r>
              <a:rPr lang="en-US" altLang="en-US" b="1">
                <a:solidFill>
                  <a:srgbClr val="000000"/>
                </a:solidFill>
                <a:latin typeface="Times New Roman" pitchFamily="18" charset="0"/>
              </a:rPr>
              <a:t>P</a:t>
            </a:r>
            <a:r>
              <a:rPr lang="en-US" altLang="en-US" b="1" baseline="-25000">
                <a:solidFill>
                  <a:srgbClr val="000000"/>
                </a:solidFill>
                <a:latin typeface="Times New Roman" pitchFamily="18" charset="0"/>
              </a:rPr>
              <a:t>CG</a:t>
            </a:r>
            <a:r>
              <a:rPr lang="en-US" altLang="en-US" b="1">
                <a:solidFill>
                  <a:srgbClr val="000000"/>
                </a:solidFill>
                <a:latin typeface="Times New Roman" pitchFamily="18" charset="0"/>
              </a:rPr>
              <a:t> = 590 moles/fl</a:t>
            </a:r>
          </a:p>
          <a:p>
            <a:pPr fontAlgn="base">
              <a:spcBef>
                <a:spcPct val="0"/>
              </a:spcBef>
              <a:spcAft>
                <a:spcPct val="0"/>
              </a:spcAft>
            </a:pPr>
            <a:r>
              <a:rPr lang="en-US" altLang="en-US" b="1">
                <a:solidFill>
                  <a:srgbClr val="000000"/>
                </a:solidFill>
                <a:latin typeface="Times New Roman" pitchFamily="18" charset="0"/>
              </a:rPr>
              <a:t>P</a:t>
            </a:r>
            <a:r>
              <a:rPr lang="en-US" altLang="en-US" b="1" baseline="-25000">
                <a:solidFill>
                  <a:srgbClr val="000000"/>
                </a:solidFill>
                <a:latin typeface="Times New Roman" pitchFamily="18" charset="0"/>
              </a:rPr>
              <a:t>IC</a:t>
            </a:r>
            <a:r>
              <a:rPr lang="en-US" altLang="en-US" b="1">
                <a:solidFill>
                  <a:srgbClr val="000000"/>
                </a:solidFill>
                <a:latin typeface="Times New Roman" pitchFamily="18" charset="0"/>
              </a:rPr>
              <a:t> = 354 moles/fl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85" y="1142999"/>
            <a:ext cx="7773015" cy="5476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5435" y="163522"/>
            <a:ext cx="7242945" cy="461665"/>
          </a:xfrm>
          <a:prstGeom prst="rect">
            <a:avLst/>
          </a:prstGeom>
          <a:noFill/>
        </p:spPr>
        <p:txBody>
          <a:bodyPr wrap="none" rtlCol="0">
            <a:spAutoFit/>
          </a:bodyPr>
          <a:lstStyle/>
          <a:p>
            <a:r>
              <a:rPr lang="en-US" sz="2400" b="1" dirty="0" smtClean="0"/>
              <a:t>Hector Storm Nov. 16, 2005 SCOUT-O3/ACTIVE</a:t>
            </a:r>
            <a:endParaRPr lang="en-US" sz="2400" b="1" dirty="0"/>
          </a:p>
        </p:txBody>
      </p:sp>
      <p:sp>
        <p:nvSpPr>
          <p:cNvPr id="3" name="TextBox 2"/>
          <p:cNvSpPr txBox="1"/>
          <p:nvPr/>
        </p:nvSpPr>
        <p:spPr>
          <a:xfrm>
            <a:off x="1905000" y="685800"/>
            <a:ext cx="2205797" cy="523220"/>
          </a:xfrm>
          <a:prstGeom prst="rect">
            <a:avLst/>
          </a:prstGeom>
          <a:noFill/>
        </p:spPr>
        <p:txBody>
          <a:bodyPr wrap="none" rtlCol="0">
            <a:spAutoFit/>
          </a:bodyPr>
          <a:lstStyle/>
          <a:p>
            <a:r>
              <a:rPr lang="en-US" sz="1400" b="1" dirty="0" smtClean="0"/>
              <a:t>Satellite-observed Anvil</a:t>
            </a:r>
          </a:p>
          <a:p>
            <a:r>
              <a:rPr lang="en-US" sz="1400" b="1" dirty="0" smtClean="0"/>
              <a:t>&amp; Flight Tracks </a:t>
            </a:r>
            <a:endParaRPr lang="en-US" sz="1400" b="1" dirty="0"/>
          </a:p>
        </p:txBody>
      </p:sp>
      <p:sp>
        <p:nvSpPr>
          <p:cNvPr id="4" name="TextBox 3"/>
          <p:cNvSpPr txBox="1"/>
          <p:nvPr/>
        </p:nvSpPr>
        <p:spPr>
          <a:xfrm>
            <a:off x="5791200" y="793521"/>
            <a:ext cx="1558440" cy="307777"/>
          </a:xfrm>
          <a:prstGeom prst="rect">
            <a:avLst/>
          </a:prstGeom>
          <a:noFill/>
        </p:spPr>
        <p:txBody>
          <a:bodyPr wrap="none" rtlCol="0">
            <a:spAutoFit/>
          </a:bodyPr>
          <a:lstStyle/>
          <a:p>
            <a:r>
              <a:rPr lang="en-US" sz="1400" b="1" dirty="0" smtClean="0"/>
              <a:t>WRF Simulation</a:t>
            </a:r>
            <a:endParaRPr lang="en-US" sz="1400" b="1" dirty="0"/>
          </a:p>
        </p:txBody>
      </p:sp>
      <p:sp>
        <p:nvSpPr>
          <p:cNvPr id="5" name="TextBox 4"/>
          <p:cNvSpPr txBox="1"/>
          <p:nvPr/>
        </p:nvSpPr>
        <p:spPr>
          <a:xfrm>
            <a:off x="7349639" y="6520879"/>
            <a:ext cx="1800493" cy="276999"/>
          </a:xfrm>
          <a:prstGeom prst="rect">
            <a:avLst/>
          </a:prstGeom>
          <a:noFill/>
        </p:spPr>
        <p:txBody>
          <a:bodyPr wrap="none" rtlCol="0">
            <a:spAutoFit/>
          </a:bodyPr>
          <a:lstStyle/>
          <a:p>
            <a:r>
              <a:rPr lang="en-US" sz="1200" b="1" dirty="0" smtClean="0"/>
              <a:t>Cummings et al., 2013</a:t>
            </a:r>
            <a:endParaRPr lang="en-US" sz="1200" b="1" dirty="0"/>
          </a:p>
        </p:txBody>
      </p:sp>
    </p:spTree>
    <p:extLst>
      <p:ext uri="{BB962C8B-B14F-4D97-AF65-F5344CB8AC3E}">
        <p14:creationId xmlns:p14="http://schemas.microsoft.com/office/powerpoint/2010/main" val="1631100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21" y="1219199"/>
            <a:ext cx="4233779" cy="516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72418"/>
            <a:ext cx="368617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47800" y="228599"/>
            <a:ext cx="6060890" cy="461665"/>
          </a:xfrm>
          <a:prstGeom prst="rect">
            <a:avLst/>
          </a:prstGeom>
          <a:noFill/>
        </p:spPr>
        <p:txBody>
          <a:bodyPr wrap="none" rtlCol="0">
            <a:spAutoFit/>
          </a:bodyPr>
          <a:lstStyle/>
          <a:p>
            <a:r>
              <a:rPr lang="en-US" sz="2400" b="1" dirty="0" smtClean="0"/>
              <a:t>Hector Storm Simulation – Nov. 16, 2005</a:t>
            </a:r>
            <a:endParaRPr lang="en-US" sz="2400" b="1" dirty="0"/>
          </a:p>
        </p:txBody>
      </p:sp>
      <p:sp>
        <p:nvSpPr>
          <p:cNvPr id="3" name="TextBox 2"/>
          <p:cNvSpPr txBox="1"/>
          <p:nvPr/>
        </p:nvSpPr>
        <p:spPr>
          <a:xfrm>
            <a:off x="7162800" y="6477000"/>
            <a:ext cx="1800493" cy="276999"/>
          </a:xfrm>
          <a:prstGeom prst="rect">
            <a:avLst/>
          </a:prstGeom>
          <a:noFill/>
        </p:spPr>
        <p:txBody>
          <a:bodyPr wrap="none" rtlCol="0">
            <a:spAutoFit/>
          </a:bodyPr>
          <a:lstStyle/>
          <a:p>
            <a:r>
              <a:rPr lang="en-US" sz="1200" b="1" dirty="0" smtClean="0"/>
              <a:t>Cummings et al., 2013</a:t>
            </a:r>
            <a:endParaRPr lang="en-US" sz="1200" b="1" dirty="0"/>
          </a:p>
        </p:txBody>
      </p:sp>
      <p:sp>
        <p:nvSpPr>
          <p:cNvPr id="4" name="TextBox 3"/>
          <p:cNvSpPr txBox="1"/>
          <p:nvPr/>
        </p:nvSpPr>
        <p:spPr>
          <a:xfrm>
            <a:off x="6248400" y="2086689"/>
            <a:ext cx="2087431" cy="246221"/>
          </a:xfrm>
          <a:prstGeom prst="rect">
            <a:avLst/>
          </a:prstGeom>
          <a:noFill/>
        </p:spPr>
        <p:txBody>
          <a:bodyPr wrap="none" rtlCol="0">
            <a:spAutoFit/>
          </a:bodyPr>
          <a:lstStyle/>
          <a:p>
            <a:r>
              <a:rPr lang="en-US" sz="1000" b="1" dirty="0" smtClean="0"/>
              <a:t>Mean Simulated NOx:  834 </a:t>
            </a:r>
            <a:r>
              <a:rPr lang="en-US" sz="1000" b="1" dirty="0" err="1" smtClean="0"/>
              <a:t>pptv</a:t>
            </a:r>
            <a:endParaRPr lang="en-US" sz="1000" b="1" dirty="0"/>
          </a:p>
        </p:txBody>
      </p:sp>
      <p:sp>
        <p:nvSpPr>
          <p:cNvPr id="6" name="TextBox 5"/>
          <p:cNvSpPr txBox="1"/>
          <p:nvPr/>
        </p:nvSpPr>
        <p:spPr>
          <a:xfrm>
            <a:off x="6324600" y="4572000"/>
            <a:ext cx="2052165" cy="246221"/>
          </a:xfrm>
          <a:prstGeom prst="rect">
            <a:avLst/>
          </a:prstGeom>
          <a:noFill/>
        </p:spPr>
        <p:txBody>
          <a:bodyPr wrap="none" rtlCol="0">
            <a:spAutoFit/>
          </a:bodyPr>
          <a:lstStyle/>
          <a:p>
            <a:r>
              <a:rPr lang="en-US" sz="1000" b="1" dirty="0" smtClean="0"/>
              <a:t>Mean Simulated NOx: 811 </a:t>
            </a:r>
            <a:r>
              <a:rPr lang="en-US" sz="1000" b="1" dirty="0" err="1" smtClean="0"/>
              <a:t>pptv</a:t>
            </a:r>
            <a:endParaRPr lang="en-US" sz="1000" b="1" dirty="0"/>
          </a:p>
        </p:txBody>
      </p:sp>
      <p:sp>
        <p:nvSpPr>
          <p:cNvPr id="7" name="TextBox 6"/>
          <p:cNvSpPr txBox="1"/>
          <p:nvPr/>
        </p:nvSpPr>
        <p:spPr>
          <a:xfrm>
            <a:off x="5258725" y="1080699"/>
            <a:ext cx="3135795" cy="276999"/>
          </a:xfrm>
          <a:prstGeom prst="rect">
            <a:avLst/>
          </a:prstGeom>
          <a:noFill/>
        </p:spPr>
        <p:txBody>
          <a:bodyPr wrap="none" rtlCol="0">
            <a:spAutoFit/>
          </a:bodyPr>
          <a:lstStyle/>
          <a:p>
            <a:r>
              <a:rPr lang="en-US" sz="1200" b="1" dirty="0" smtClean="0"/>
              <a:t>Mean </a:t>
            </a:r>
            <a:r>
              <a:rPr lang="en-US" sz="1200" b="1" dirty="0" err="1" smtClean="0"/>
              <a:t>Egrett</a:t>
            </a:r>
            <a:r>
              <a:rPr lang="en-US" sz="1200" b="1" dirty="0" smtClean="0"/>
              <a:t> anvil observation:  845 </a:t>
            </a:r>
            <a:r>
              <a:rPr lang="en-US" sz="1200" b="1" dirty="0" err="1" smtClean="0"/>
              <a:t>pptv</a:t>
            </a:r>
            <a:endParaRPr lang="en-US" sz="1200" b="1" dirty="0"/>
          </a:p>
        </p:txBody>
      </p:sp>
      <p:sp>
        <p:nvSpPr>
          <p:cNvPr id="8" name="TextBox 7"/>
          <p:cNvSpPr txBox="1"/>
          <p:nvPr/>
        </p:nvSpPr>
        <p:spPr>
          <a:xfrm>
            <a:off x="381000" y="990600"/>
            <a:ext cx="5337406" cy="307777"/>
          </a:xfrm>
          <a:prstGeom prst="rect">
            <a:avLst/>
          </a:prstGeom>
          <a:noFill/>
        </p:spPr>
        <p:txBody>
          <a:bodyPr wrap="square" rtlCol="0">
            <a:spAutoFit/>
          </a:bodyPr>
          <a:lstStyle/>
          <a:p>
            <a:r>
              <a:rPr lang="en-US" sz="1400" b="1" dirty="0" smtClean="0"/>
              <a:t>WRF-</a:t>
            </a:r>
            <a:r>
              <a:rPr lang="en-US" sz="1400" b="1" dirty="0" err="1" smtClean="0"/>
              <a:t>Chem</a:t>
            </a:r>
            <a:r>
              <a:rPr lang="en-US" sz="1400" b="1" dirty="0" smtClean="0"/>
              <a:t> Simulation with 500 moles NOx/flash</a:t>
            </a:r>
            <a:endParaRPr lang="en-US" sz="1400" b="1" dirty="0"/>
          </a:p>
        </p:txBody>
      </p:sp>
    </p:spTree>
    <p:extLst>
      <p:ext uri="{BB962C8B-B14F-4D97-AF65-F5344CB8AC3E}">
        <p14:creationId xmlns:p14="http://schemas.microsoft.com/office/powerpoint/2010/main" val="2535459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28956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57200"/>
            <a:ext cx="443865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3"/>
          <p:cNvSpPr txBox="1">
            <a:spLocks noChangeArrowheads="1"/>
          </p:cNvSpPr>
          <p:nvPr/>
        </p:nvSpPr>
        <p:spPr bwMode="auto">
          <a:xfrm>
            <a:off x="1219200" y="0"/>
            <a:ext cx="627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400" b="1">
                <a:solidFill>
                  <a:srgbClr val="000000"/>
                </a:solidFill>
              </a:rPr>
              <a:t>Deep Convective Clouds and Chemistry – DC3</a:t>
            </a:r>
          </a:p>
        </p:txBody>
      </p:sp>
      <p:sp>
        <p:nvSpPr>
          <p:cNvPr id="100357" name="TextBox 4"/>
          <p:cNvSpPr txBox="1">
            <a:spLocks noChangeArrowheads="1"/>
          </p:cNvSpPr>
          <p:nvPr/>
        </p:nvSpPr>
        <p:spPr bwMode="auto">
          <a:xfrm>
            <a:off x="762000" y="3276600"/>
            <a:ext cx="185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base" hangingPunct="1">
              <a:spcBef>
                <a:spcPct val="0"/>
              </a:spcBef>
              <a:spcAft>
                <a:spcPct val="0"/>
              </a:spcAft>
            </a:pPr>
            <a:r>
              <a:rPr lang="en-US" altLang="en-US" sz="2000" b="1">
                <a:solidFill>
                  <a:srgbClr val="000000"/>
                </a:solidFill>
              </a:rPr>
              <a:t>May/June 2012</a:t>
            </a:r>
          </a:p>
        </p:txBody>
      </p:sp>
      <p:pic>
        <p:nvPicPr>
          <p:cNvPr id="1003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888" y="3657600"/>
            <a:ext cx="50466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pPr eaLnBrk="1" hangingPunct="1"/>
            <a:r>
              <a:rPr lang="en-US" altLang="en-US" sz="3600" b="1" smtClean="0">
                <a:solidFill>
                  <a:schemeClr val="bg1"/>
                </a:solidFill>
                <a:latin typeface="Times New Roman" pitchFamily="18" charset="0"/>
              </a:rPr>
              <a:t>Effects of Deep Convection</a:t>
            </a:r>
          </a:p>
        </p:txBody>
      </p:sp>
      <p:sp>
        <p:nvSpPr>
          <p:cNvPr id="27651" name="Rectangle 3"/>
          <p:cNvSpPr>
            <a:spLocks noGrp="1" noChangeArrowheads="1"/>
          </p:cNvSpPr>
          <p:nvPr>
            <p:ph type="body" idx="1"/>
          </p:nvPr>
        </p:nvSpPr>
        <p:spPr>
          <a:xfrm>
            <a:off x="0" y="1066800"/>
            <a:ext cx="9144000" cy="5791200"/>
          </a:xfrm>
        </p:spPr>
        <p:txBody>
          <a:bodyPr/>
          <a:lstStyle/>
          <a:p>
            <a:pPr eaLnBrk="1" hangingPunct="1">
              <a:buFontTx/>
              <a:buNone/>
            </a:pPr>
            <a:r>
              <a:rPr lang="en-US" altLang="en-US" sz="2800" b="1" u="sng" smtClean="0">
                <a:solidFill>
                  <a:schemeClr val="bg1"/>
                </a:solidFill>
                <a:latin typeface="Times New Roman" pitchFamily="18" charset="0"/>
              </a:rPr>
              <a:t>Convection over “Polluted Regions”</a:t>
            </a:r>
          </a:p>
          <a:p>
            <a:pPr eaLnBrk="1" hangingPunct="1">
              <a:buFontTx/>
              <a:buNone/>
            </a:pPr>
            <a:r>
              <a:rPr lang="en-US" altLang="en-US" sz="2800" smtClean="0">
                <a:solidFill>
                  <a:schemeClr val="bg1"/>
                </a:solidFill>
                <a:latin typeface="Times New Roman" pitchFamily="18" charset="0"/>
              </a:rPr>
              <a:t>- </a:t>
            </a:r>
            <a:r>
              <a:rPr lang="en-US" altLang="en-US" sz="2400" smtClean="0">
                <a:solidFill>
                  <a:schemeClr val="bg1"/>
                </a:solidFill>
                <a:latin typeface="Times New Roman" pitchFamily="18" charset="0"/>
              </a:rPr>
              <a:t>Venting of boundary layer pollution</a:t>
            </a:r>
          </a:p>
          <a:p>
            <a:pPr eaLnBrk="1" hangingPunct="1">
              <a:buFontTx/>
              <a:buNone/>
            </a:pPr>
            <a:r>
              <a:rPr lang="en-US" altLang="en-US" sz="2400" smtClean="0">
                <a:solidFill>
                  <a:schemeClr val="bg1"/>
                </a:solidFill>
                <a:latin typeface="Times New Roman" pitchFamily="18" charset="0"/>
              </a:rPr>
              <a:t>- Transport of NO</a:t>
            </a:r>
            <a:r>
              <a:rPr lang="en-US" altLang="en-US" sz="2400" baseline="-25000" smtClean="0">
                <a:solidFill>
                  <a:schemeClr val="bg1"/>
                </a:solidFill>
                <a:latin typeface="Times New Roman" pitchFamily="18" charset="0"/>
              </a:rPr>
              <a:t>x</a:t>
            </a:r>
            <a:r>
              <a:rPr lang="en-US" altLang="en-US" sz="2400" smtClean="0">
                <a:solidFill>
                  <a:schemeClr val="bg1"/>
                </a:solidFill>
                <a:latin typeface="Times New Roman" pitchFamily="18" charset="0"/>
              </a:rPr>
              <a:t>, NMHCs, CO, and HO</a:t>
            </a:r>
            <a:r>
              <a:rPr lang="en-US" altLang="en-US" sz="2400" baseline="-25000" smtClean="0">
                <a:solidFill>
                  <a:schemeClr val="bg1"/>
                </a:solidFill>
                <a:latin typeface="Times New Roman" pitchFamily="18" charset="0"/>
              </a:rPr>
              <a:t>x</a:t>
            </a:r>
            <a:r>
              <a:rPr lang="en-US" altLang="en-US" sz="2400" smtClean="0">
                <a:solidFill>
                  <a:schemeClr val="bg1"/>
                </a:solidFill>
                <a:latin typeface="Times New Roman" pitchFamily="18" charset="0"/>
              </a:rPr>
              <a:t> precursors to the upper troposphere (UT) and sometimes to the lower stratosphere (LS), where chemical lifetimes are longer and wind speeds greater</a:t>
            </a:r>
          </a:p>
          <a:p>
            <a:pPr eaLnBrk="1" hangingPunct="1">
              <a:buFontTx/>
              <a:buNone/>
            </a:pPr>
            <a:r>
              <a:rPr lang="en-US" altLang="en-US" sz="2400" smtClean="0">
                <a:solidFill>
                  <a:schemeClr val="bg1"/>
                </a:solidFill>
                <a:latin typeface="Times New Roman" pitchFamily="18" charset="0"/>
              </a:rPr>
              <a:t>- Downward transport of cleaner air to PBL</a:t>
            </a:r>
          </a:p>
          <a:p>
            <a:pPr eaLnBrk="1" hangingPunct="1">
              <a:buFontTx/>
              <a:buNone/>
            </a:pPr>
            <a:r>
              <a:rPr lang="en-US" altLang="en-US" sz="2400" smtClean="0">
                <a:solidFill>
                  <a:schemeClr val="bg1"/>
                </a:solidFill>
                <a:latin typeface="Times New Roman" pitchFamily="18" charset="0"/>
              </a:rPr>
              <a:t>- Transported pollutants allow efficient ozone production in UT, resulting in enhanced UT ozone over broad regions</a:t>
            </a:r>
          </a:p>
          <a:p>
            <a:pPr eaLnBrk="1" hangingPunct="1">
              <a:buFontTx/>
              <a:buNone/>
            </a:pPr>
            <a:r>
              <a:rPr lang="en-US" altLang="en-US" sz="2400" smtClean="0">
                <a:solidFill>
                  <a:schemeClr val="bg1"/>
                </a:solidFill>
                <a:latin typeface="Times New Roman" pitchFamily="18" charset="0"/>
              </a:rPr>
              <a:t>			NO + HO</a:t>
            </a:r>
            <a:r>
              <a:rPr lang="en-US" altLang="en-US" sz="2400" baseline="-25000" smtClean="0">
                <a:solidFill>
                  <a:schemeClr val="bg1"/>
                </a:solidFill>
                <a:latin typeface="Times New Roman" pitchFamily="18" charset="0"/>
              </a:rPr>
              <a:t>2</a:t>
            </a:r>
            <a:r>
              <a:rPr lang="en-US" altLang="en-US" sz="2400" smtClean="0">
                <a:solidFill>
                  <a:schemeClr val="bg1"/>
                </a:solidFill>
                <a:latin typeface="Times New Roman" pitchFamily="18" charset="0"/>
              </a:rPr>
              <a:t> </a:t>
            </a:r>
            <a:r>
              <a:rPr lang="en-US" altLang="en-US" sz="2400" smtClean="0">
                <a:solidFill>
                  <a:schemeClr val="bg1"/>
                </a:solidFill>
                <a:latin typeface="Times New Roman" pitchFamily="18" charset="0"/>
                <a:sym typeface="Wingdings" pitchFamily="2" charset="2"/>
              </a:rPr>
              <a:t> NO</a:t>
            </a:r>
            <a:r>
              <a:rPr lang="en-US" altLang="en-US" sz="2400" baseline="-25000" smtClean="0">
                <a:solidFill>
                  <a:schemeClr val="bg1"/>
                </a:solidFill>
                <a:latin typeface="Times New Roman" pitchFamily="18" charset="0"/>
                <a:sym typeface="Wingdings" pitchFamily="2" charset="2"/>
              </a:rPr>
              <a:t>2</a:t>
            </a:r>
            <a:r>
              <a:rPr lang="en-US" altLang="en-US" sz="2400" smtClean="0">
                <a:solidFill>
                  <a:schemeClr val="bg1"/>
                </a:solidFill>
                <a:latin typeface="Times New Roman" pitchFamily="18" charset="0"/>
                <a:sym typeface="Wingdings" pitchFamily="2" charset="2"/>
              </a:rPr>
              <a:t> + OH</a:t>
            </a:r>
          </a:p>
          <a:p>
            <a:pPr eaLnBrk="1" hangingPunct="1">
              <a:buFontTx/>
              <a:buNone/>
            </a:pPr>
            <a:r>
              <a:rPr lang="en-US" altLang="en-US" sz="2400" smtClean="0">
                <a:solidFill>
                  <a:schemeClr val="bg1"/>
                </a:solidFill>
                <a:latin typeface="Times New Roman" pitchFamily="18" charset="0"/>
                <a:sym typeface="Wingdings" pitchFamily="2" charset="2"/>
              </a:rPr>
              <a:t>			NO</a:t>
            </a:r>
            <a:r>
              <a:rPr lang="en-US" altLang="en-US" sz="2400" baseline="-25000" smtClean="0">
                <a:solidFill>
                  <a:schemeClr val="bg1"/>
                </a:solidFill>
                <a:latin typeface="Times New Roman" pitchFamily="18" charset="0"/>
                <a:sym typeface="Wingdings" pitchFamily="2" charset="2"/>
              </a:rPr>
              <a:t>2</a:t>
            </a:r>
            <a:r>
              <a:rPr lang="en-US" altLang="en-US" sz="2400" smtClean="0">
                <a:solidFill>
                  <a:schemeClr val="bg1"/>
                </a:solidFill>
                <a:latin typeface="Times New Roman" pitchFamily="18" charset="0"/>
                <a:sym typeface="Wingdings" pitchFamily="2" charset="2"/>
              </a:rPr>
              <a:t> + hʋ  NO + O</a:t>
            </a:r>
            <a:r>
              <a:rPr lang="en-US" altLang="en-US" sz="2400" baseline="30000" smtClean="0">
                <a:solidFill>
                  <a:schemeClr val="bg1"/>
                </a:solidFill>
                <a:latin typeface="Times New Roman" pitchFamily="18" charset="0"/>
                <a:sym typeface="Wingdings" pitchFamily="2" charset="2"/>
              </a:rPr>
              <a:t>*</a:t>
            </a:r>
            <a:endParaRPr lang="en-US" altLang="en-US" sz="2400" smtClean="0">
              <a:solidFill>
                <a:schemeClr val="bg1"/>
              </a:solidFill>
              <a:latin typeface="Times New Roman" pitchFamily="18" charset="0"/>
              <a:sym typeface="Wingdings" pitchFamily="2" charset="2"/>
            </a:endParaRPr>
          </a:p>
          <a:p>
            <a:pPr eaLnBrk="1" hangingPunct="1">
              <a:buFontTx/>
              <a:buNone/>
            </a:pPr>
            <a:r>
              <a:rPr lang="en-US" altLang="en-US" sz="2400" smtClean="0">
                <a:solidFill>
                  <a:schemeClr val="bg1"/>
                </a:solidFill>
                <a:latin typeface="Times New Roman" pitchFamily="18" charset="0"/>
                <a:sym typeface="Wingdings" pitchFamily="2" charset="2"/>
              </a:rPr>
              <a:t>			O</a:t>
            </a:r>
            <a:r>
              <a:rPr lang="en-US" altLang="en-US" sz="2400" baseline="-25000" smtClean="0">
                <a:solidFill>
                  <a:schemeClr val="bg1"/>
                </a:solidFill>
                <a:latin typeface="Times New Roman" pitchFamily="18" charset="0"/>
                <a:sym typeface="Wingdings" pitchFamily="2" charset="2"/>
              </a:rPr>
              <a:t>2</a:t>
            </a:r>
            <a:r>
              <a:rPr lang="en-US" altLang="en-US" sz="2400" smtClean="0">
                <a:solidFill>
                  <a:schemeClr val="bg1"/>
                </a:solidFill>
                <a:latin typeface="Times New Roman" pitchFamily="18" charset="0"/>
                <a:sym typeface="Wingdings" pitchFamily="2" charset="2"/>
              </a:rPr>
              <a:t> + O</a:t>
            </a:r>
            <a:r>
              <a:rPr lang="en-US" altLang="en-US" sz="2400" baseline="30000" smtClean="0">
                <a:solidFill>
                  <a:schemeClr val="bg1"/>
                </a:solidFill>
                <a:latin typeface="Times New Roman" pitchFamily="18" charset="0"/>
                <a:sym typeface="Wingdings" pitchFamily="2" charset="2"/>
              </a:rPr>
              <a:t>*</a:t>
            </a:r>
            <a:r>
              <a:rPr lang="en-US" altLang="en-US" sz="2400" smtClean="0">
                <a:solidFill>
                  <a:schemeClr val="bg1"/>
                </a:solidFill>
                <a:latin typeface="Times New Roman" pitchFamily="18" charset="0"/>
                <a:sym typeface="Wingdings" pitchFamily="2" charset="2"/>
              </a:rPr>
              <a:t> + M  O</a:t>
            </a:r>
            <a:r>
              <a:rPr lang="en-US" altLang="en-US" sz="2400" baseline="-25000" smtClean="0">
                <a:solidFill>
                  <a:schemeClr val="bg1"/>
                </a:solidFill>
                <a:latin typeface="Times New Roman" pitchFamily="18" charset="0"/>
                <a:sym typeface="Wingdings" pitchFamily="2" charset="2"/>
              </a:rPr>
              <a:t>3</a:t>
            </a:r>
            <a:r>
              <a:rPr lang="en-US" altLang="en-US" sz="2400" smtClean="0">
                <a:solidFill>
                  <a:schemeClr val="bg1"/>
                </a:solidFill>
                <a:latin typeface="Times New Roman" pitchFamily="18" charset="0"/>
                <a:sym typeface="Wingdings" pitchFamily="2" charset="2"/>
              </a:rPr>
              <a:t> + M</a:t>
            </a:r>
            <a:endParaRPr lang="en-US" altLang="en-US" sz="2400" smtClean="0">
              <a:solidFill>
                <a:schemeClr val="bg1"/>
              </a:solidFill>
              <a:latin typeface="Times New Roman" pitchFamily="18" charset="0"/>
            </a:endParaRPr>
          </a:p>
          <a:p>
            <a:pPr eaLnBrk="1" hangingPunct="1">
              <a:buFontTx/>
              <a:buNone/>
            </a:pPr>
            <a:r>
              <a:rPr lang="en-US" altLang="en-US" sz="2400" smtClean="0">
                <a:solidFill>
                  <a:schemeClr val="bg1"/>
                </a:solidFill>
                <a:latin typeface="Times New Roman" pitchFamily="18" charset="0"/>
              </a:rPr>
              <a:t>- Increased potential for intercontinental transport</a:t>
            </a:r>
          </a:p>
          <a:p>
            <a:pPr eaLnBrk="1" hangingPunct="1">
              <a:buFontTx/>
              <a:buNone/>
            </a:pPr>
            <a:r>
              <a:rPr lang="en-US" altLang="en-US" sz="2400" smtClean="0">
                <a:solidFill>
                  <a:schemeClr val="bg1"/>
                </a:solidFill>
                <a:latin typeface="Times New Roman" pitchFamily="18" charset="0"/>
              </a:rPr>
              <a:t>- Enhanced radiative forcing by ozone</a:t>
            </a:r>
          </a:p>
          <a:p>
            <a:pPr eaLnBrk="1" hangingPunct="1">
              <a:buFontTx/>
              <a:buChar char="-"/>
            </a:pPr>
            <a:endParaRPr lang="en-US" altLang="en-US" sz="2800" smtClean="0">
              <a:solidFill>
                <a:schemeClr val="bg1"/>
              </a:solidFill>
              <a:latin typeface="Times New Roman" pitchFamily="18" charset="0"/>
            </a:endParaRPr>
          </a:p>
          <a:p>
            <a:pPr eaLnBrk="1" hangingPunct="1">
              <a:buFontTx/>
              <a:buNone/>
            </a:pPr>
            <a:endParaRPr lang="en-US" altLang="en-US" sz="2400" smtClean="0"/>
          </a:p>
          <a:p>
            <a:pPr eaLnBrk="1" hangingPunct="1">
              <a:buFontTx/>
              <a:buNone/>
            </a:pPr>
            <a:endParaRPr lang="en-US" altLang="en-US" sz="2400" smtClean="0"/>
          </a:p>
          <a:p>
            <a:pPr eaLnBrk="1" hangingPunct="1"/>
            <a:endParaRPr lang="en-US" altLang="en-US" sz="240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838200"/>
          </a:xfrm>
        </p:spPr>
        <p:txBody>
          <a:bodyPr/>
          <a:lstStyle/>
          <a:p>
            <a:pPr eaLnBrk="1" hangingPunct="1"/>
            <a:r>
              <a:rPr lang="en-US" altLang="en-US" sz="3600" b="1" smtClean="0">
                <a:solidFill>
                  <a:schemeClr val="bg1"/>
                </a:solidFill>
                <a:latin typeface="Times New Roman" pitchFamily="18" charset="0"/>
              </a:rPr>
              <a:t>Effects of Deep Convection</a:t>
            </a:r>
          </a:p>
        </p:txBody>
      </p:sp>
      <p:sp>
        <p:nvSpPr>
          <p:cNvPr id="28675" name="Rectangle 3"/>
          <p:cNvSpPr>
            <a:spLocks noGrp="1" noChangeArrowheads="1"/>
          </p:cNvSpPr>
          <p:nvPr>
            <p:ph type="body" idx="1"/>
          </p:nvPr>
        </p:nvSpPr>
        <p:spPr>
          <a:xfrm>
            <a:off x="0" y="838200"/>
            <a:ext cx="9144000" cy="6019800"/>
          </a:xfrm>
        </p:spPr>
        <p:txBody>
          <a:bodyPr/>
          <a:lstStyle/>
          <a:p>
            <a:pPr eaLnBrk="1" hangingPunct="1">
              <a:buFontTx/>
              <a:buNone/>
            </a:pPr>
            <a:r>
              <a:rPr lang="en-US" altLang="en-US" sz="2800" b="1" u="sng" smtClean="0">
                <a:solidFill>
                  <a:schemeClr val="bg1"/>
                </a:solidFill>
                <a:latin typeface="Times New Roman" pitchFamily="18" charset="0"/>
              </a:rPr>
              <a:t>Convection over “Clean” Regions</a:t>
            </a:r>
          </a:p>
          <a:p>
            <a:pPr eaLnBrk="1" hangingPunct="1">
              <a:buFontTx/>
              <a:buChar char="-"/>
            </a:pPr>
            <a:r>
              <a:rPr lang="en-US" altLang="en-US" sz="2800" smtClean="0">
                <a:solidFill>
                  <a:schemeClr val="bg1"/>
                </a:solidFill>
                <a:latin typeface="Times New Roman" pitchFamily="18" charset="0"/>
              </a:rPr>
              <a:t>In remote regions low values of PBL O</a:t>
            </a:r>
            <a:r>
              <a:rPr lang="en-US" altLang="en-US" sz="2800" baseline="-25000" smtClean="0">
                <a:solidFill>
                  <a:schemeClr val="bg1"/>
                </a:solidFill>
                <a:latin typeface="Times New Roman" pitchFamily="18" charset="0"/>
              </a:rPr>
              <a:t>3</a:t>
            </a:r>
            <a:r>
              <a:rPr lang="en-US" altLang="en-US" sz="2800" smtClean="0">
                <a:solidFill>
                  <a:schemeClr val="bg1"/>
                </a:solidFill>
                <a:latin typeface="Times New Roman" pitchFamily="18" charset="0"/>
              </a:rPr>
              <a:t> and NO</a:t>
            </a:r>
            <a:r>
              <a:rPr lang="en-US" altLang="en-US" sz="2800" baseline="-25000" smtClean="0">
                <a:solidFill>
                  <a:schemeClr val="bg1"/>
                </a:solidFill>
                <a:latin typeface="Times New Roman" pitchFamily="18" charset="0"/>
              </a:rPr>
              <a:t>x</a:t>
            </a:r>
            <a:r>
              <a:rPr lang="en-US" altLang="en-US" sz="2800" smtClean="0">
                <a:solidFill>
                  <a:schemeClr val="bg1"/>
                </a:solidFill>
                <a:latin typeface="Times New Roman" pitchFamily="18" charset="0"/>
              </a:rPr>
              <a:t> are transported to the upper troposphere</a:t>
            </a:r>
          </a:p>
          <a:p>
            <a:pPr eaLnBrk="1" hangingPunct="1">
              <a:buFontTx/>
              <a:buChar char="-"/>
            </a:pPr>
            <a:r>
              <a:rPr lang="en-US" altLang="en-US" sz="2800" smtClean="0">
                <a:solidFill>
                  <a:schemeClr val="bg1"/>
                </a:solidFill>
                <a:latin typeface="Times New Roman" pitchFamily="18" charset="0"/>
              </a:rPr>
              <a:t>Potential for decreased ozone production in UT</a:t>
            </a:r>
          </a:p>
          <a:p>
            <a:pPr eaLnBrk="1" hangingPunct="1">
              <a:buFontTx/>
              <a:buChar char="-"/>
            </a:pPr>
            <a:r>
              <a:rPr lang="en-US" altLang="en-US" sz="2800" smtClean="0">
                <a:solidFill>
                  <a:schemeClr val="bg1"/>
                </a:solidFill>
                <a:latin typeface="Times New Roman" pitchFamily="18" charset="0"/>
              </a:rPr>
              <a:t>Larger values of these species tranported downward to PBL where they can more readily be destroyed</a:t>
            </a:r>
          </a:p>
          <a:p>
            <a:pPr eaLnBrk="1" hangingPunct="1">
              <a:buFontTx/>
              <a:buNone/>
            </a:pPr>
            <a:r>
              <a:rPr lang="en-US" altLang="en-US" sz="2800" b="1" u="sng" smtClean="0">
                <a:solidFill>
                  <a:schemeClr val="bg1"/>
                </a:solidFill>
                <a:latin typeface="Times New Roman" pitchFamily="18" charset="0"/>
              </a:rPr>
              <a:t>Convection over all Regions</a:t>
            </a:r>
          </a:p>
          <a:p>
            <a:pPr eaLnBrk="1" hangingPunct="1">
              <a:buFontTx/>
              <a:buNone/>
            </a:pPr>
            <a:r>
              <a:rPr lang="en-US" altLang="en-US" sz="2800" smtClean="0">
                <a:solidFill>
                  <a:schemeClr val="bg1"/>
                </a:solidFill>
                <a:latin typeface="Times New Roman" pitchFamily="18" charset="0"/>
              </a:rPr>
              <a:t>- Lightning production of NO (much more over land)</a:t>
            </a:r>
          </a:p>
          <a:p>
            <a:pPr eaLnBrk="1" hangingPunct="1">
              <a:buFontTx/>
              <a:buNone/>
            </a:pPr>
            <a:r>
              <a:rPr lang="en-US" altLang="en-US" sz="2800" smtClean="0">
                <a:solidFill>
                  <a:schemeClr val="bg1"/>
                </a:solidFill>
                <a:latin typeface="Times New Roman" pitchFamily="18" charset="0"/>
              </a:rPr>
              <a:t>- Perturbation of photolysis rates</a:t>
            </a:r>
          </a:p>
          <a:p>
            <a:pPr eaLnBrk="1" hangingPunct="1">
              <a:buFontTx/>
              <a:buNone/>
            </a:pPr>
            <a:r>
              <a:rPr lang="en-US" altLang="en-US" sz="2800" smtClean="0">
                <a:solidFill>
                  <a:schemeClr val="bg1"/>
                </a:solidFill>
                <a:latin typeface="Times New Roman" pitchFamily="18" charset="0"/>
              </a:rPr>
              <a:t>- Effective wet scavenging of soluble species</a:t>
            </a:r>
          </a:p>
          <a:p>
            <a:pPr eaLnBrk="1" hangingPunct="1">
              <a:buFontTx/>
              <a:buNone/>
            </a:pPr>
            <a:r>
              <a:rPr lang="en-US" altLang="en-US" sz="2800" smtClean="0">
                <a:solidFill>
                  <a:schemeClr val="bg1"/>
                </a:solidFill>
                <a:latin typeface="Times New Roman" pitchFamily="18" charset="0"/>
              </a:rPr>
              <a:t>- Nucleation of particles in convective outflow</a:t>
            </a:r>
            <a:r>
              <a:rPr lang="en-US" altLang="en-US" sz="2800"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Initial and Boundary Conditions for</a:t>
            </a:r>
            <a:br>
              <a:rPr lang="en-US" sz="2800" b="1" dirty="0" smtClean="0"/>
            </a:br>
            <a:r>
              <a:rPr lang="en-US" sz="2800" b="1" dirty="0" smtClean="0"/>
              <a:t>Cloud Resolving Model</a:t>
            </a:r>
            <a:endParaRPr lang="en-US" sz="2800" b="1" dirty="0"/>
          </a:p>
        </p:txBody>
      </p:sp>
      <p:sp>
        <p:nvSpPr>
          <p:cNvPr id="3" name="Content Placeholder 2"/>
          <p:cNvSpPr>
            <a:spLocks noGrp="1"/>
          </p:cNvSpPr>
          <p:nvPr>
            <p:ph idx="1"/>
          </p:nvPr>
        </p:nvSpPr>
        <p:spPr/>
        <p:txBody>
          <a:bodyPr>
            <a:normAutofit/>
          </a:bodyPr>
          <a:lstStyle/>
          <a:p>
            <a:r>
              <a:rPr lang="en-US" sz="2000" b="1" dirty="0" smtClean="0"/>
              <a:t>Two modes of operation:</a:t>
            </a:r>
          </a:p>
          <a:p>
            <a:endParaRPr lang="en-US" sz="2000" b="1" dirty="0"/>
          </a:p>
          <a:p>
            <a:pPr marL="457200" indent="-457200">
              <a:buAutoNum type="arabicParenR"/>
            </a:pPr>
            <a:r>
              <a:rPr lang="en-US" sz="2000" b="1" dirty="0" smtClean="0"/>
              <a:t>Idealized convection – initial condition profiles of winds, temperatures,</a:t>
            </a:r>
          </a:p>
          <a:p>
            <a:pPr marL="0" indent="0">
              <a:buNone/>
            </a:pPr>
            <a:r>
              <a:rPr lang="en-US" sz="2000" b="1" dirty="0"/>
              <a:t>	</a:t>
            </a:r>
            <a:r>
              <a:rPr lang="en-US" sz="2000" b="1" dirty="0" smtClean="0"/>
              <a:t>and humidity are assumed to be horizontally homogeneous in the 	model domain</a:t>
            </a:r>
          </a:p>
          <a:p>
            <a:pPr marL="0" indent="0">
              <a:buNone/>
            </a:pPr>
            <a:r>
              <a:rPr lang="en-US" sz="2000" b="1" dirty="0"/>
              <a:t>	</a:t>
            </a:r>
            <a:r>
              <a:rPr lang="en-US" sz="2000" b="1" dirty="0" smtClean="0"/>
              <a:t>Convection initiated with cool pool or warm bubble</a:t>
            </a:r>
          </a:p>
          <a:p>
            <a:pPr marL="0" indent="0">
              <a:buNone/>
            </a:pPr>
            <a:endParaRPr lang="en-US" sz="2000" b="1" dirty="0"/>
          </a:p>
          <a:p>
            <a:pPr marL="457200" indent="-457200">
              <a:buAutoNum type="arabicParenR" startAt="2"/>
            </a:pPr>
            <a:r>
              <a:rPr lang="en-US" sz="2000" b="1" dirty="0" smtClean="0"/>
              <a:t>Realistic convection – initial and boundary conditions from 3-D analyses 	derived from a larger-scale model.</a:t>
            </a:r>
          </a:p>
          <a:p>
            <a:pPr marL="0" indent="0">
              <a:buNone/>
            </a:pPr>
            <a:r>
              <a:rPr lang="en-US" sz="2000" b="1" dirty="0"/>
              <a:t>	</a:t>
            </a:r>
            <a:r>
              <a:rPr lang="en-US" sz="2000" b="1" dirty="0" smtClean="0"/>
              <a:t>Convection will initiate on its own provided sufficient convergence 	and buoyancy exist in the analyses</a:t>
            </a:r>
            <a:endParaRPr lang="en-US" sz="2000" b="1" dirty="0"/>
          </a:p>
        </p:txBody>
      </p:sp>
    </p:spTree>
    <p:extLst>
      <p:ext uri="{BB962C8B-B14F-4D97-AF65-F5344CB8AC3E}">
        <p14:creationId xmlns:p14="http://schemas.microsoft.com/office/powerpoint/2010/main" val="3659019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
            <a:ext cx="8229600" cy="735330"/>
          </a:xfrm>
        </p:spPr>
        <p:txBody>
          <a:bodyPr>
            <a:normAutofit/>
          </a:bodyPr>
          <a:lstStyle/>
          <a:p>
            <a:r>
              <a:rPr lang="en-US" sz="2800" b="1" dirty="0" smtClean="0"/>
              <a:t>Microphysics</a:t>
            </a:r>
            <a:endParaRPr lang="en-US" sz="2800" b="1" dirty="0"/>
          </a:p>
        </p:txBody>
      </p:sp>
      <p:sp>
        <p:nvSpPr>
          <p:cNvPr id="3" name="Content Placeholder 2"/>
          <p:cNvSpPr>
            <a:spLocks noGrp="1"/>
          </p:cNvSpPr>
          <p:nvPr>
            <p:ph idx="1"/>
          </p:nvPr>
        </p:nvSpPr>
        <p:spPr>
          <a:xfrm>
            <a:off x="228600" y="685800"/>
            <a:ext cx="8686800" cy="6096000"/>
          </a:xfrm>
        </p:spPr>
        <p:txBody>
          <a:bodyPr>
            <a:normAutofit lnSpcReduction="10000"/>
          </a:bodyPr>
          <a:lstStyle/>
          <a:p>
            <a:r>
              <a:rPr lang="en-US" sz="2000" b="1" dirty="0" smtClean="0"/>
              <a:t>Two-category liquid water scheme – cloud water and rain</a:t>
            </a:r>
          </a:p>
          <a:p>
            <a:r>
              <a:rPr lang="en-US" sz="2000" b="1" dirty="0" smtClean="0"/>
              <a:t>Ice scheme  -  choice of three or four category ice schemes</a:t>
            </a:r>
          </a:p>
          <a:p>
            <a:pPr marL="0" indent="0">
              <a:buNone/>
            </a:pPr>
            <a:r>
              <a:rPr lang="en-US" sz="2000" b="1" dirty="0"/>
              <a:t>	</a:t>
            </a:r>
            <a:r>
              <a:rPr lang="en-US" sz="2000" b="1" dirty="0" smtClean="0"/>
              <a:t>1) cloud ice, snow, </a:t>
            </a:r>
            <a:r>
              <a:rPr lang="en-US" sz="2000" b="1" dirty="0" err="1" smtClean="0"/>
              <a:t>graupel</a:t>
            </a:r>
            <a:r>
              <a:rPr lang="en-US" sz="2000" b="1" dirty="0" smtClean="0"/>
              <a:t> or hail</a:t>
            </a:r>
          </a:p>
          <a:p>
            <a:pPr marL="0" indent="0">
              <a:buNone/>
            </a:pPr>
            <a:r>
              <a:rPr lang="en-US" sz="2000" b="1" dirty="0"/>
              <a:t>	</a:t>
            </a:r>
            <a:r>
              <a:rPr lang="en-US" sz="2000" b="1" dirty="0" smtClean="0"/>
              <a:t>2) cloud ice, snow, </a:t>
            </a:r>
            <a:r>
              <a:rPr lang="en-US" sz="2000" b="1" dirty="0" err="1" smtClean="0"/>
              <a:t>graupel</a:t>
            </a:r>
            <a:r>
              <a:rPr lang="en-US" sz="2000" b="1" dirty="0" smtClean="0"/>
              <a:t>, hail</a:t>
            </a:r>
          </a:p>
          <a:p>
            <a:r>
              <a:rPr lang="en-US" sz="2000" b="1" dirty="0" smtClean="0"/>
              <a:t>Size distributions of rain, snow, and </a:t>
            </a:r>
            <a:r>
              <a:rPr lang="en-US" sz="2000" b="1" dirty="0" err="1" smtClean="0"/>
              <a:t>graupel</a:t>
            </a:r>
            <a:r>
              <a:rPr lang="en-US" sz="2000" b="1" dirty="0" smtClean="0"/>
              <a:t>/hail:</a:t>
            </a:r>
          </a:p>
          <a:p>
            <a:pPr marL="0" indent="0">
              <a:buNone/>
            </a:pPr>
            <a:r>
              <a:rPr lang="en-US" sz="2000" b="1" dirty="0"/>
              <a:t>	</a:t>
            </a:r>
            <a:r>
              <a:rPr lang="en-US" sz="2000" b="1" dirty="0" smtClean="0"/>
              <a:t>N(D) = </a:t>
            </a:r>
            <a:r>
              <a:rPr lang="en-US" sz="2000" b="1" dirty="0" err="1" smtClean="0"/>
              <a:t>N</a:t>
            </a:r>
            <a:r>
              <a:rPr lang="en-US" sz="2000" b="1" baseline="-25000" dirty="0" err="1" smtClean="0"/>
              <a:t>o</a:t>
            </a:r>
            <a:r>
              <a:rPr lang="en-US" sz="2000" b="1" dirty="0" err="1" smtClean="0"/>
              <a:t>exp</a:t>
            </a:r>
            <a:r>
              <a:rPr lang="en-US" sz="2000" b="1" dirty="0" smtClean="0"/>
              <a:t>(-</a:t>
            </a:r>
            <a:r>
              <a:rPr lang="el-GR" sz="2000" b="1" dirty="0" smtClean="0"/>
              <a:t>λ</a:t>
            </a:r>
            <a:r>
              <a:rPr lang="en-US" sz="2000" b="1" dirty="0" smtClean="0"/>
              <a:t>D), where N</a:t>
            </a:r>
            <a:r>
              <a:rPr lang="en-US" sz="2000" b="1" baseline="-25000" dirty="0" smtClean="0"/>
              <a:t>o</a:t>
            </a:r>
            <a:r>
              <a:rPr lang="en-US" sz="2000" b="1" dirty="0" smtClean="0"/>
              <a:t> is N(D) for D=0; </a:t>
            </a:r>
            <a:r>
              <a:rPr lang="el-GR" sz="2000" b="1" dirty="0" smtClean="0"/>
              <a:t>λ</a:t>
            </a:r>
            <a:r>
              <a:rPr lang="en-US" sz="2000" b="1" dirty="0" smtClean="0"/>
              <a:t> is slope of size</a:t>
            </a:r>
          </a:p>
          <a:p>
            <a:pPr marL="0" indent="0">
              <a:buNone/>
            </a:pPr>
            <a:r>
              <a:rPr lang="en-US" sz="2000" b="1" dirty="0"/>
              <a:t>	</a:t>
            </a:r>
            <a:r>
              <a:rPr lang="en-US" sz="2000" b="1" dirty="0" smtClean="0"/>
              <a:t>distribution, which depends on hydrometeor mixing ratio  and density</a:t>
            </a:r>
          </a:p>
          <a:p>
            <a:r>
              <a:rPr lang="en-US" sz="2000" b="1" dirty="0" smtClean="0"/>
              <a:t>Hydrometeor mixing ratio equations:</a:t>
            </a:r>
          </a:p>
          <a:p>
            <a:pPr marL="0" indent="0">
              <a:buNone/>
            </a:pPr>
            <a:r>
              <a:rPr lang="en-US" sz="2000" b="1" dirty="0"/>
              <a:t>	</a:t>
            </a:r>
            <a:r>
              <a:rPr lang="en-US" sz="2000" b="1" dirty="0" smtClean="0"/>
              <a:t>∂q</a:t>
            </a:r>
            <a:r>
              <a:rPr lang="en-US" sz="2000" b="1" baseline="-25000" dirty="0" smtClean="0"/>
              <a:t>c</a:t>
            </a:r>
            <a:r>
              <a:rPr lang="en-US" sz="2000" b="1" dirty="0" smtClean="0"/>
              <a:t>/∂t = 3-D advection terms + condensation – </a:t>
            </a:r>
            <a:r>
              <a:rPr lang="en-US" sz="2000" b="1" dirty="0" err="1" smtClean="0"/>
              <a:t>evap</a:t>
            </a:r>
            <a:r>
              <a:rPr lang="en-US" sz="2000" b="1" dirty="0" smtClean="0"/>
              <a:t> + diffusion</a:t>
            </a:r>
          </a:p>
          <a:p>
            <a:pPr marL="0" indent="0">
              <a:buNone/>
            </a:pPr>
            <a:r>
              <a:rPr lang="en-US" sz="2000" b="1" dirty="0"/>
              <a:t>	</a:t>
            </a:r>
            <a:r>
              <a:rPr lang="en-US" sz="2000" b="1" dirty="0" smtClean="0"/>
              <a:t>∂</a:t>
            </a:r>
            <a:r>
              <a:rPr lang="en-US" sz="2000" b="1" dirty="0" err="1" smtClean="0"/>
              <a:t>q</a:t>
            </a:r>
            <a:r>
              <a:rPr lang="en-US" sz="2000" b="1" baseline="-25000" dirty="0" err="1" smtClean="0"/>
              <a:t>r</a:t>
            </a:r>
            <a:r>
              <a:rPr lang="en-US" sz="2000" b="1" dirty="0" smtClean="0"/>
              <a:t>/∂t = </a:t>
            </a:r>
            <a:r>
              <a:rPr lang="en-US" sz="2000" b="1" dirty="0" err="1" smtClean="0"/>
              <a:t>horiz</a:t>
            </a:r>
            <a:r>
              <a:rPr lang="en-US" sz="2000" b="1" dirty="0" smtClean="0"/>
              <a:t> advection + (vert </a:t>
            </a:r>
            <a:r>
              <a:rPr lang="en-US" sz="2000" b="1" dirty="0" err="1" smtClean="0"/>
              <a:t>advec</a:t>
            </a:r>
            <a:r>
              <a:rPr lang="en-US" sz="2000" b="1" dirty="0" smtClean="0"/>
              <a:t> – fall speed) – </a:t>
            </a:r>
            <a:r>
              <a:rPr lang="en-US" sz="2000" b="1" dirty="0" err="1" smtClean="0"/>
              <a:t>evap</a:t>
            </a:r>
            <a:r>
              <a:rPr lang="en-US" sz="2000" b="1" dirty="0" smtClean="0"/>
              <a:t> + transfer +</a:t>
            </a:r>
          </a:p>
          <a:p>
            <a:pPr marL="0" indent="0">
              <a:buNone/>
            </a:pPr>
            <a:r>
              <a:rPr lang="en-US" sz="2000" b="1" dirty="0"/>
              <a:t>	</a:t>
            </a:r>
            <a:r>
              <a:rPr lang="en-US" sz="2000" b="1" dirty="0" smtClean="0"/>
              <a:t>		melting – freezing + diffusion</a:t>
            </a:r>
          </a:p>
          <a:p>
            <a:pPr marL="0" indent="0">
              <a:buNone/>
            </a:pPr>
            <a:r>
              <a:rPr lang="en-US" sz="2000" b="1" dirty="0"/>
              <a:t>	</a:t>
            </a:r>
            <a:r>
              <a:rPr lang="en-US" sz="2000" b="1" dirty="0" smtClean="0"/>
              <a:t>∂q</a:t>
            </a:r>
            <a:r>
              <a:rPr lang="en-US" sz="2000" b="1" baseline="-25000" dirty="0" smtClean="0"/>
              <a:t>i</a:t>
            </a:r>
            <a:r>
              <a:rPr lang="en-US" sz="2000" b="1" dirty="0" smtClean="0"/>
              <a:t>/∂t = 3-D advection terms + deposition – sublimation + transfer +</a:t>
            </a:r>
          </a:p>
          <a:p>
            <a:pPr marL="0" indent="0">
              <a:buNone/>
            </a:pPr>
            <a:r>
              <a:rPr lang="en-US" sz="2000" b="1" dirty="0"/>
              <a:t>	</a:t>
            </a:r>
            <a:r>
              <a:rPr lang="en-US" sz="2000" b="1" dirty="0" smtClean="0"/>
              <a:t>		diffusion</a:t>
            </a:r>
          </a:p>
          <a:p>
            <a:pPr marL="0" indent="0">
              <a:buNone/>
            </a:pPr>
            <a:r>
              <a:rPr lang="en-US" sz="2000" b="1" dirty="0"/>
              <a:t>	</a:t>
            </a:r>
            <a:r>
              <a:rPr lang="en-US" sz="2000" b="1" dirty="0" smtClean="0"/>
              <a:t>∂</a:t>
            </a:r>
            <a:r>
              <a:rPr lang="en-US" sz="2000" b="1" dirty="0" err="1" smtClean="0"/>
              <a:t>q</a:t>
            </a:r>
            <a:r>
              <a:rPr lang="en-US" sz="2000" b="1" baseline="-25000" dirty="0" err="1" smtClean="0"/>
              <a:t>s</a:t>
            </a:r>
            <a:r>
              <a:rPr lang="en-US" sz="2000" b="1" dirty="0" smtClean="0"/>
              <a:t>/∂t = </a:t>
            </a:r>
            <a:r>
              <a:rPr lang="en-US" sz="2000" b="1" dirty="0" err="1" smtClean="0"/>
              <a:t>horiz</a:t>
            </a:r>
            <a:r>
              <a:rPr lang="en-US" sz="2000" b="1" dirty="0" smtClean="0"/>
              <a:t> advection + (vert </a:t>
            </a:r>
            <a:r>
              <a:rPr lang="en-US" sz="2000" b="1" dirty="0" err="1" smtClean="0"/>
              <a:t>advec</a:t>
            </a:r>
            <a:r>
              <a:rPr lang="en-US" sz="2000" b="1" dirty="0" smtClean="0"/>
              <a:t> – fall speed) + deposition –</a:t>
            </a:r>
          </a:p>
          <a:p>
            <a:pPr marL="0" indent="0">
              <a:buNone/>
            </a:pPr>
            <a:r>
              <a:rPr lang="en-US" sz="2000" b="1" dirty="0"/>
              <a:t>	</a:t>
            </a:r>
            <a:r>
              <a:rPr lang="en-US" sz="2000" b="1" dirty="0" smtClean="0"/>
              <a:t>		sublimation – melting + freezing + transfer + diffusion</a:t>
            </a:r>
          </a:p>
          <a:p>
            <a:pPr marL="0" indent="0">
              <a:buNone/>
            </a:pPr>
            <a:r>
              <a:rPr lang="en-US" sz="2000" b="1" dirty="0"/>
              <a:t>	</a:t>
            </a:r>
            <a:r>
              <a:rPr lang="en-US" sz="2000" b="1" dirty="0" smtClean="0"/>
              <a:t>∂</a:t>
            </a:r>
            <a:r>
              <a:rPr lang="en-US" sz="2000" b="1" dirty="0" err="1" smtClean="0"/>
              <a:t>q</a:t>
            </a:r>
            <a:r>
              <a:rPr lang="en-US" sz="2000" b="1" baseline="-25000" dirty="0" err="1" smtClean="0"/>
              <a:t>g</a:t>
            </a:r>
            <a:r>
              <a:rPr lang="en-US" sz="2000" b="1" dirty="0" smtClean="0"/>
              <a:t>/∂t = </a:t>
            </a:r>
            <a:r>
              <a:rPr lang="en-US" sz="2000" b="1" dirty="0" err="1" smtClean="0"/>
              <a:t>horiz</a:t>
            </a:r>
            <a:r>
              <a:rPr lang="en-US" sz="2000" b="1" dirty="0" smtClean="0"/>
              <a:t> advection + (vert </a:t>
            </a:r>
            <a:r>
              <a:rPr lang="en-US" sz="2000" b="1" dirty="0" err="1" smtClean="0"/>
              <a:t>advec</a:t>
            </a:r>
            <a:r>
              <a:rPr lang="en-US" sz="2000" b="1" dirty="0" smtClean="0"/>
              <a:t> – fall speed) + deposition –</a:t>
            </a:r>
          </a:p>
          <a:p>
            <a:pPr marL="0" indent="0">
              <a:buNone/>
            </a:pPr>
            <a:r>
              <a:rPr lang="en-US" sz="2000" b="1" dirty="0"/>
              <a:t>	</a:t>
            </a:r>
            <a:r>
              <a:rPr lang="en-US" sz="2000" b="1" dirty="0" smtClean="0"/>
              <a:t>		sublimation – melting + freezing + transfer + diffusion</a:t>
            </a:r>
          </a:p>
          <a:p>
            <a:pPr marL="0" indent="0">
              <a:buNone/>
            </a:pPr>
            <a:r>
              <a:rPr lang="en-US" sz="2000" b="1" dirty="0"/>
              <a:t>	</a:t>
            </a:r>
            <a:endParaRPr lang="en-US" sz="2000" b="1" dirty="0" smtClean="0"/>
          </a:p>
          <a:p>
            <a:pPr marL="0" indent="0">
              <a:buNone/>
            </a:pPr>
            <a:endParaRPr lang="en-US" sz="2000" b="1" dirty="0"/>
          </a:p>
        </p:txBody>
      </p:sp>
    </p:spTree>
    <p:extLst>
      <p:ext uri="{BB962C8B-B14F-4D97-AF65-F5344CB8AC3E}">
        <p14:creationId xmlns:p14="http://schemas.microsoft.com/office/powerpoint/2010/main" val="2797298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1011306" y="-483362"/>
            <a:ext cx="5362711" cy="6936786"/>
          </a:xfrm>
          <a:prstGeom prst="rect">
            <a:avLst/>
          </a:prstGeom>
        </p:spPr>
      </p:pic>
      <p:sp>
        <p:nvSpPr>
          <p:cNvPr id="3" name="TextBox 2"/>
          <p:cNvSpPr txBox="1"/>
          <p:nvPr/>
        </p:nvSpPr>
        <p:spPr>
          <a:xfrm>
            <a:off x="0" y="6519446"/>
            <a:ext cx="392656" cy="338554"/>
          </a:xfrm>
          <a:prstGeom prst="rect">
            <a:avLst/>
          </a:prstGeom>
          <a:noFill/>
        </p:spPr>
        <p:txBody>
          <a:bodyPr wrap="none" rtlCol="0">
            <a:spAutoFit/>
          </a:bodyPr>
          <a:lstStyle/>
          <a:p>
            <a:pPr defTabSz="457200"/>
            <a:r>
              <a:rPr lang="en-US" sz="1600" dirty="0">
                <a:solidFill>
                  <a:prstClr val="black"/>
                </a:solidFill>
              </a:rPr>
              <a:t>15</a:t>
            </a:r>
          </a:p>
        </p:txBody>
      </p:sp>
      <p:sp>
        <p:nvSpPr>
          <p:cNvPr id="5" name="TextBox 4"/>
          <p:cNvSpPr txBox="1"/>
          <p:nvPr/>
        </p:nvSpPr>
        <p:spPr>
          <a:xfrm>
            <a:off x="2847054" y="5312443"/>
            <a:ext cx="5097870" cy="707886"/>
          </a:xfrm>
          <a:prstGeom prst="rect">
            <a:avLst/>
          </a:prstGeom>
          <a:noFill/>
        </p:spPr>
        <p:txBody>
          <a:bodyPr wrap="none" rtlCol="0">
            <a:spAutoFit/>
          </a:bodyPr>
          <a:lstStyle/>
          <a:p>
            <a:pPr defTabSz="457200"/>
            <a:r>
              <a:rPr lang="en-US" sz="2000" dirty="0">
                <a:solidFill>
                  <a:srgbClr val="0000FF"/>
                </a:solidFill>
                <a:latin typeface="Times New Roman"/>
                <a:cs typeface="Times New Roman"/>
              </a:rPr>
              <a:t>Larger letter -&gt; more important</a:t>
            </a:r>
          </a:p>
          <a:p>
            <a:pPr defTabSz="457200"/>
            <a:r>
              <a:rPr lang="en-US" sz="2000" dirty="0">
                <a:solidFill>
                  <a:srgbClr val="0000FF"/>
                </a:solidFill>
                <a:latin typeface="Times New Roman"/>
                <a:cs typeface="Times New Roman"/>
              </a:rPr>
              <a:t>Numerical </a:t>
            </a:r>
            <a:r>
              <a:rPr lang="en-US" sz="2000" dirty="0" smtClean="0">
                <a:solidFill>
                  <a:srgbClr val="0000FF"/>
                </a:solidFill>
                <a:latin typeface="Times New Roman"/>
                <a:cs typeface="Times New Roman"/>
              </a:rPr>
              <a:t>designation </a:t>
            </a:r>
            <a:r>
              <a:rPr lang="en-US" sz="2000" dirty="0">
                <a:solidFill>
                  <a:srgbClr val="0000FF"/>
                </a:solidFill>
                <a:latin typeface="Times New Roman"/>
                <a:cs typeface="Times New Roman"/>
              </a:rPr>
              <a:t>-&gt; </a:t>
            </a:r>
            <a:r>
              <a:rPr lang="en-US" sz="2000" dirty="0" smtClean="0">
                <a:solidFill>
                  <a:srgbClr val="0000FF"/>
                </a:solidFill>
                <a:latin typeface="Times New Roman"/>
                <a:cs typeface="Times New Roman"/>
              </a:rPr>
              <a:t>altitude of occurrence</a:t>
            </a:r>
            <a:endParaRPr lang="en-US" sz="2000" dirty="0">
              <a:solidFill>
                <a:srgbClr val="0000FF"/>
              </a:solidFill>
              <a:latin typeface="Times New Roman"/>
              <a:cs typeface="Times New Roman"/>
            </a:endParaRPr>
          </a:p>
        </p:txBody>
      </p:sp>
      <p:sp>
        <p:nvSpPr>
          <p:cNvPr id="6" name="TextBox 5"/>
          <p:cNvSpPr txBox="1"/>
          <p:nvPr/>
        </p:nvSpPr>
        <p:spPr>
          <a:xfrm>
            <a:off x="7334526" y="303675"/>
            <a:ext cx="1650286" cy="400110"/>
          </a:xfrm>
          <a:prstGeom prst="rect">
            <a:avLst/>
          </a:prstGeom>
          <a:noFill/>
        </p:spPr>
        <p:txBody>
          <a:bodyPr wrap="none" rtlCol="0">
            <a:spAutoFit/>
          </a:bodyPr>
          <a:lstStyle/>
          <a:p>
            <a:pPr defTabSz="457200"/>
            <a:r>
              <a:rPr lang="en-US" sz="2000" dirty="0">
                <a:solidFill>
                  <a:srgbClr val="0000FF"/>
                </a:solidFill>
                <a:latin typeface="Times New Roman"/>
                <a:cs typeface="Times New Roman"/>
              </a:rPr>
              <a:t>Tropical MCS</a:t>
            </a:r>
          </a:p>
        </p:txBody>
      </p:sp>
      <p:sp>
        <p:nvSpPr>
          <p:cNvPr id="7" name="TextBox 6"/>
          <p:cNvSpPr txBox="1"/>
          <p:nvPr/>
        </p:nvSpPr>
        <p:spPr>
          <a:xfrm>
            <a:off x="1004979" y="6288613"/>
            <a:ext cx="8297333" cy="523220"/>
          </a:xfrm>
          <a:prstGeom prst="rect">
            <a:avLst/>
          </a:prstGeom>
          <a:noFill/>
        </p:spPr>
        <p:txBody>
          <a:bodyPr wrap="square" rtlCol="0">
            <a:spAutoFit/>
          </a:bodyPr>
          <a:lstStyle/>
          <a:p>
            <a:pPr defTabSz="457200"/>
            <a:r>
              <a:rPr lang="en-US" sz="1400" dirty="0">
                <a:solidFill>
                  <a:prstClr val="black"/>
                </a:solidFill>
                <a:latin typeface="Times New Roman"/>
                <a:cs typeface="Times New Roman"/>
              </a:rPr>
              <a:t>Tao, W.-K., J. Simpson, S. Lang, M. </a:t>
            </a:r>
            <a:r>
              <a:rPr lang="en-US" sz="1400" dirty="0" err="1">
                <a:solidFill>
                  <a:prstClr val="black"/>
                </a:solidFill>
                <a:latin typeface="Times New Roman"/>
                <a:cs typeface="Times New Roman"/>
              </a:rPr>
              <a:t>McCumber</a:t>
            </a:r>
            <a:r>
              <a:rPr lang="en-US" sz="1400" dirty="0">
                <a:solidFill>
                  <a:prstClr val="black"/>
                </a:solidFill>
                <a:latin typeface="Times New Roman"/>
                <a:cs typeface="Times New Roman"/>
              </a:rPr>
              <a:t>, R. Adler and R. </a:t>
            </a:r>
            <a:r>
              <a:rPr lang="en-US" sz="1400" dirty="0" err="1">
                <a:solidFill>
                  <a:prstClr val="black"/>
                </a:solidFill>
                <a:latin typeface="Times New Roman"/>
                <a:cs typeface="Times New Roman"/>
              </a:rPr>
              <a:t>Penc</a:t>
            </a:r>
            <a:r>
              <a:rPr lang="en-US" sz="1400" dirty="0">
                <a:solidFill>
                  <a:prstClr val="black"/>
                </a:solidFill>
                <a:latin typeface="Times New Roman"/>
                <a:cs typeface="Times New Roman"/>
              </a:rPr>
              <a:t>, 1990: An algorithm to estimate the heating budget from vertical hydrometeor profiles. </a:t>
            </a:r>
            <a:r>
              <a:rPr lang="en-US" sz="1400" i="1" dirty="0">
                <a:solidFill>
                  <a:prstClr val="black"/>
                </a:solidFill>
                <a:latin typeface="Times New Roman"/>
                <a:cs typeface="Times New Roman"/>
              </a:rPr>
              <a:t>J. Appl. Meteor., </a:t>
            </a:r>
            <a:r>
              <a:rPr lang="en-US" sz="1400" b="1" dirty="0">
                <a:solidFill>
                  <a:prstClr val="black"/>
                </a:solidFill>
                <a:latin typeface="Times New Roman"/>
                <a:cs typeface="Times New Roman"/>
              </a:rPr>
              <a:t>29</a:t>
            </a:r>
            <a:r>
              <a:rPr lang="en-US" sz="1400" dirty="0">
                <a:solidFill>
                  <a:prstClr val="black"/>
                </a:solidFill>
                <a:latin typeface="Times New Roman"/>
                <a:cs typeface="Times New Roman"/>
              </a:rPr>
              <a:t>, 1232-1244.</a:t>
            </a:r>
          </a:p>
        </p:txBody>
      </p:sp>
      <p:sp>
        <p:nvSpPr>
          <p:cNvPr id="9" name="TextBox 8"/>
          <p:cNvSpPr txBox="1"/>
          <p:nvPr/>
        </p:nvSpPr>
        <p:spPr>
          <a:xfrm>
            <a:off x="7161055" y="1384300"/>
            <a:ext cx="1805302" cy="2554545"/>
          </a:xfrm>
          <a:prstGeom prst="rect">
            <a:avLst/>
          </a:prstGeom>
          <a:noFill/>
        </p:spPr>
        <p:txBody>
          <a:bodyPr wrap="none" rtlCol="0">
            <a:spAutoFit/>
          </a:bodyPr>
          <a:lstStyle/>
          <a:p>
            <a:pPr defTabSz="457200"/>
            <a:r>
              <a:rPr lang="en-US" sz="2000" dirty="0">
                <a:solidFill>
                  <a:prstClr val="black"/>
                </a:solidFill>
                <a:latin typeface="Times New Roman"/>
                <a:cs typeface="Times New Roman"/>
              </a:rPr>
              <a:t>Identify the</a:t>
            </a:r>
          </a:p>
          <a:p>
            <a:pPr defTabSz="457200"/>
            <a:r>
              <a:rPr lang="en-US" sz="2000" dirty="0">
                <a:solidFill>
                  <a:prstClr val="black"/>
                </a:solidFill>
                <a:latin typeface="Times New Roman"/>
                <a:cs typeface="Times New Roman"/>
              </a:rPr>
              <a:t>important </a:t>
            </a:r>
          </a:p>
          <a:p>
            <a:pPr defTabSz="457200"/>
            <a:r>
              <a:rPr lang="en-US" sz="2000" dirty="0">
                <a:solidFill>
                  <a:prstClr val="black"/>
                </a:solidFill>
                <a:latin typeface="Times New Roman"/>
                <a:cs typeface="Times New Roman"/>
              </a:rPr>
              <a:t>microphysics</a:t>
            </a:r>
          </a:p>
          <a:p>
            <a:pPr defTabSz="457200"/>
            <a:r>
              <a:rPr lang="en-US" sz="2000" dirty="0">
                <a:solidFill>
                  <a:prstClr val="black"/>
                </a:solidFill>
                <a:latin typeface="Times New Roman"/>
                <a:cs typeface="Times New Roman"/>
              </a:rPr>
              <a:t>processes in the</a:t>
            </a:r>
          </a:p>
          <a:p>
            <a:pPr defTabSz="457200"/>
            <a:r>
              <a:rPr lang="en-US" sz="2000" dirty="0">
                <a:solidFill>
                  <a:prstClr val="black"/>
                </a:solidFill>
                <a:latin typeface="Times New Roman"/>
                <a:cs typeface="Times New Roman"/>
              </a:rPr>
              <a:t>CRM</a:t>
            </a:r>
          </a:p>
          <a:p>
            <a:pPr defTabSz="457200"/>
            <a:endParaRPr lang="en-US" sz="2000" dirty="0">
              <a:solidFill>
                <a:prstClr val="black"/>
              </a:solidFill>
              <a:latin typeface="Times New Roman"/>
              <a:cs typeface="Times New Roman"/>
            </a:endParaRPr>
          </a:p>
          <a:p>
            <a:pPr defTabSz="457200"/>
            <a:endParaRPr lang="en-US" sz="2000" dirty="0">
              <a:solidFill>
                <a:prstClr val="black"/>
              </a:solidFill>
              <a:latin typeface="Times New Roman"/>
              <a:cs typeface="Times New Roman"/>
            </a:endParaRPr>
          </a:p>
          <a:p>
            <a:pPr defTabSz="457200"/>
            <a:endParaRPr lang="en-US" sz="2000" dirty="0">
              <a:solidFill>
                <a:prstClr val="black"/>
              </a:solidFill>
              <a:latin typeface="Times New Roman"/>
              <a:cs typeface="Times New Roman"/>
            </a:endParaRPr>
          </a:p>
        </p:txBody>
      </p:sp>
    </p:spTree>
    <p:extLst>
      <p:ext uri="{BB962C8B-B14F-4D97-AF65-F5344CB8AC3E}">
        <p14:creationId xmlns:p14="http://schemas.microsoft.com/office/powerpoint/2010/main" val="351742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703</TotalTime>
  <Words>3906</Words>
  <Application>Microsoft Office PowerPoint</Application>
  <PresentationFormat>On-screen Show (4:3)</PresentationFormat>
  <Paragraphs>630</Paragraphs>
  <Slides>66</Slides>
  <Notes>14</Notes>
  <HiddenSlides>0</HiddenSlides>
  <MMClips>0</MMClips>
  <ScaleCrop>false</ScaleCrop>
  <HeadingPairs>
    <vt:vector size="8" baseType="variant">
      <vt:variant>
        <vt:lpstr>Theme</vt:lpstr>
      </vt:variant>
      <vt:variant>
        <vt:i4>50</vt:i4>
      </vt:variant>
      <vt:variant>
        <vt:lpstr>Links</vt:lpstr>
      </vt:variant>
      <vt:variant>
        <vt:i4>1</vt:i4>
      </vt:variant>
      <vt:variant>
        <vt:lpstr>Embedded OLE Servers</vt:lpstr>
      </vt:variant>
      <vt:variant>
        <vt:i4>1</vt:i4>
      </vt:variant>
      <vt:variant>
        <vt:lpstr>Slide Titles</vt:lpstr>
      </vt:variant>
      <vt:variant>
        <vt:i4>66</vt:i4>
      </vt:variant>
    </vt:vector>
  </HeadingPairs>
  <TitlesOfParts>
    <vt:vector size="118" baseType="lpstr">
      <vt:lpstr>Office Theme</vt:lpstr>
      <vt:lpstr>1_Office Theme</vt:lpstr>
      <vt:lpstr>2_Office Theme</vt:lpstr>
      <vt:lpstr>3_Office Theme</vt:lpstr>
      <vt:lpstr>4_Office Theme</vt:lpstr>
      <vt:lpstr>5_Office Theme</vt:lpstr>
      <vt:lpstr>6_Office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20_Office Theme</vt:lpstr>
      <vt:lpstr>22_Office Theme</vt:lpstr>
      <vt:lpstr>23_Office Theme</vt:lpstr>
      <vt:lpstr>24_Office Theme</vt:lpstr>
      <vt:lpstr>Default Design</vt:lpstr>
      <vt:lpstr>1_Default Design</vt:lpstr>
      <vt:lpstr>2_Default Design</vt:lpstr>
      <vt:lpstr>3_Default Design</vt:lpstr>
      <vt:lpstr>4_Default Design</vt:lpstr>
      <vt:lpstr>5_Default Design</vt:lpstr>
      <vt:lpstr>6_Default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19_Default Design</vt:lpstr>
      <vt:lpstr>20_Default Design</vt:lpstr>
      <vt:lpstr>21_Default Design</vt:lpstr>
      <vt:lpstr>22_Default Design</vt:lpstr>
      <vt:lpstr>23_Default Design</vt:lpstr>
      <vt:lpstr>25_Office Theme</vt:lpstr>
      <vt:lpstr>24_Default Design</vt:lpstr>
      <vt:lpstr>26_Default Design</vt:lpstr>
      <vt:lpstr>28_Default Design</vt:lpstr>
      <vt:lpstr>26_Office Theme</vt:lpstr>
      <vt:lpstr>31_Default Design</vt:lpstr>
      <vt:lpstr>32_Default Design</vt:lpstr>
      <vt:lpstr>33_Default Design</vt:lpstr>
      <vt:lpstr>7_Office Theme</vt:lpstr>
      <vt:lpstr>???</vt:lpstr>
      <vt:lpstr>Document</vt:lpstr>
      <vt:lpstr>PowerPoint Presentation</vt:lpstr>
      <vt:lpstr>Outline</vt:lpstr>
      <vt:lpstr>PowerPoint Presentation</vt:lpstr>
      <vt:lpstr>NASA Cloud Resolving Models</vt:lpstr>
      <vt:lpstr>PowerPoint Presentation</vt:lpstr>
      <vt:lpstr>GCE Model Formulation</vt:lpstr>
      <vt:lpstr>Initial and Boundary Conditions for Cloud Resolving Model</vt:lpstr>
      <vt:lpstr>Microphysics</vt:lpstr>
      <vt:lpstr>PowerPoint Presentation</vt:lpstr>
      <vt:lpstr>Vertical profiles of microphysics (heating) for idealized convective systems</vt:lpstr>
      <vt:lpstr>An Integrated Approach to Atmospheric Water Cycle and Climate Change Research</vt:lpstr>
      <vt:lpstr>PowerPoint Presentation</vt:lpstr>
      <vt:lpstr>PowerPoint Presentation</vt:lpstr>
      <vt:lpstr>PowerPoint Presentation</vt:lpstr>
      <vt:lpstr>PowerPoint Presentation</vt:lpstr>
      <vt:lpstr>PowerPoint Presentation</vt:lpstr>
      <vt:lpstr>PowerPoint Presentation</vt:lpstr>
      <vt:lpstr>Weather Research and Forecasting (WRF) Model</vt:lpstr>
      <vt:lpstr>WRF Microphysics Schemes </vt:lpstr>
      <vt:lpstr>PowerPoint Presentation</vt:lpstr>
      <vt:lpstr>PowerPoint Presentation</vt:lpstr>
      <vt:lpstr>PowerPoint Presentation</vt:lpstr>
      <vt:lpstr>Convective Parameterizations</vt:lpstr>
      <vt:lpstr>Deep Convective Parameterizations</vt:lpstr>
      <vt:lpstr>List of Convective Parameterization Schemes in WRF</vt:lpstr>
      <vt:lpstr>NASA Goddard MMF</vt:lpstr>
      <vt:lpstr>PowerPoint Presentation</vt:lpstr>
      <vt:lpstr>PowerPoint Presentation</vt:lpstr>
      <vt:lpstr>Chemical Tracers</vt:lpstr>
      <vt:lpstr>Observations and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compare aircraft observations with global model output?</vt:lpstr>
      <vt:lpstr>Evaluation Procedures</vt:lpstr>
      <vt:lpstr>PowerPoint Presentation</vt:lpstr>
      <vt:lpstr>PowerPoint Presentation</vt:lpstr>
      <vt:lpstr>PowerPoint Presentation</vt:lpstr>
      <vt:lpstr>Lightning NO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Deep Convection</vt:lpstr>
      <vt:lpstr>Effects of Deep Convection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pickering</dc:creator>
  <cp:lastModifiedBy>k pickering</cp:lastModifiedBy>
  <cp:revision>37</cp:revision>
  <dcterms:created xsi:type="dcterms:W3CDTF">2015-11-18T01:16:50Z</dcterms:created>
  <dcterms:modified xsi:type="dcterms:W3CDTF">2015-11-19T15:47:14Z</dcterms:modified>
</cp:coreProperties>
</file>