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363" r:id="rId3"/>
    <p:sldId id="319" r:id="rId4"/>
    <p:sldId id="377" r:id="rId5"/>
    <p:sldId id="370" r:id="rId6"/>
    <p:sldId id="369" r:id="rId7"/>
    <p:sldId id="258" r:id="rId8"/>
    <p:sldId id="318" r:id="rId9"/>
    <p:sldId id="316" r:id="rId10"/>
    <p:sldId id="361" r:id="rId11"/>
    <p:sldId id="358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3958-53A9-4F54-BBD0-822061B69351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6E28-C77C-460B-89A3-CB9B90037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9DE7-74BC-6D5E-84A8-B9EBA3591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98E7A-6C25-BFA8-2315-097CB5FEF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00912-9561-352C-860D-B9D07BA0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4BB5-7213-DBF0-08CE-52A471D1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8ED2-B813-CEF8-B9AE-F67568C5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7F71-FC34-E6FA-079D-DECF640B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80B79-3575-11E8-85A8-D977B16D8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F3A0-EB94-B001-3100-67082B9D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8EDF-44D0-2C41-2786-AE29FD51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017D4-0765-5ACE-1E0D-1E9F01D5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69624-23B5-ED3B-3A11-B9D1C79C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1F826-B6FE-9A91-C9E1-074B1F511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3E97-7141-25D0-B6FF-460F3AD2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DB499-2CD7-34D1-19DF-E966542F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B6AD-5C37-E588-B10C-083962BA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4375-B639-4C07-065F-053033E2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A5D5-7F9C-A629-1B85-BCC0967B7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3F03D-D058-5609-1BD2-AF9E4A35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2934-C66C-BC61-DF92-E6F6B943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0F2C-D78A-698B-B56D-C2C42F3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C0D7-B6C4-6239-1911-1719678C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FA172-0C0D-19F0-E80C-64548B16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5C05-56E7-6950-CA13-942E3C07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1B455-B906-B212-07D0-78207DB2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D0449-91E7-0343-47DD-A4CF35D5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8B65-0C08-F5A7-95B5-A8A7AFBB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81D8-720B-F310-8B57-D1FD83785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C4F7C-4250-6677-6602-69AA62C6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1278-CB65-F331-DB57-504D6F60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FC9A4-83EF-9AAC-6945-390CC971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3EFB9-3DD7-29EE-6325-C338ACEC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2A20-0A8D-6BA3-2017-CB62BD2A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5FDB-4793-9447-6C70-57F6E72B1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9958-AE79-564E-6DAD-85DF130BE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25CE3-8D52-46AA-EDC2-6017B0654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BC1EE-4C63-60DC-B2FE-78AE148DF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D2BDE-84E3-AF49-B312-507050AE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8B2CA-DED0-7023-5684-8CFF6F4F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F8E65-882B-E690-62DF-02A1E5C4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48A8-5D3B-E05B-481D-53355A43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AFABD-3FCF-0971-3F09-40A44BB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CBADA-EED2-3289-3481-F4EF79A1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C55AA-B55E-AB57-2043-12C4E92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C045D-BE89-3863-8833-27DE84D6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C8E9C-8FB5-CEDB-6CCE-1364293F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90430-C1B3-41ED-3DCC-476F32DC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EE9F-FFF8-C12E-A851-0E2200AF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57C9-1CD2-CC10-4A34-F5A4A46F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BF3C3-E41F-47B5-98F7-2919EAE22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DD51B-F056-3B91-5A68-6BC8CF7D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81A0A-7A35-8688-5552-DEBA8DB5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7F186-AF2C-8350-66BE-2F456EF8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8FE7-426B-9740-3EBF-C542DC6B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73A15-1D6D-471D-67A8-9D5D629B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AF0DB-3E1D-AC6B-B6B6-F6D8BE468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3C00-0298-963A-C951-CE7CC9A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8C682-647E-14B8-6741-F1542840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6984-B428-1C4F-27EE-EB94D329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2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08DC9-2BCB-DBB0-37BC-DAA99AF4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3AA44-65BF-E74B-0A41-0CD17792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13FD-E493-2587-6046-5EC8551F4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4549B-2211-41D5-BD93-11CC66815E0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5F640-EFB5-9752-0784-1C9728019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489A-6D14-1C75-76E0-7EB7EC1ED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8B925-CCF3-48FD-A70E-2D59F763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CB8B6-A213-812C-89DE-8DB4B69C7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8487-E929-8767-8C7E-68366683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5807"/>
            <a:ext cx="10515600" cy="45964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Anomalously low free-tropospheric ozone in the NH starting 2020 during the Covid pandemic and continuing: Impact on trends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0" i="0" dirty="0">
                <a:effectLst/>
                <a:latin typeface="ITCFranklinGothicW02-Md 812972"/>
              </a:rPr>
            </a:br>
            <a:r>
              <a:rPr lang="en-US" sz="2800" b="0" i="0" dirty="0">
                <a:solidFill>
                  <a:srgbClr val="C00000"/>
                </a:solidFill>
                <a:effectLst/>
                <a:latin typeface="ITCFranklinGothicW02-Md 812972"/>
              </a:rPr>
              <a:t>Jerr</a:t>
            </a:r>
            <a:r>
              <a:rPr lang="en-US" sz="2800" dirty="0">
                <a:solidFill>
                  <a:srgbClr val="C00000"/>
                </a:solidFill>
                <a:latin typeface="ITCFranklinGothicW02-Md 812972"/>
              </a:rPr>
              <a:t>y R. Ziemke, Natalya A. Kramarova, Stacey M. Frith</a:t>
            </a:r>
            <a:br>
              <a:rPr lang="en-US" sz="2800" dirty="0">
                <a:solidFill>
                  <a:srgbClr val="C00000"/>
                </a:solidFill>
                <a:latin typeface="ITCFranklinGothicW02-Md 812972"/>
              </a:rPr>
            </a:br>
            <a:r>
              <a:rPr lang="en-US" sz="2800" dirty="0">
                <a:solidFill>
                  <a:srgbClr val="C00000"/>
                </a:solidFill>
                <a:latin typeface="ITCFranklinGothicW02-Md 812972"/>
              </a:rPr>
              <a:t>NASA Goddard Space Flight Center Code 614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53BFF-0C3C-9F72-31AF-348B01A40CE3}"/>
              </a:ext>
            </a:extLst>
          </p:cNvPr>
          <p:cNvSpPr txBox="1"/>
          <p:nvPr/>
        </p:nvSpPr>
        <p:spPr>
          <a:xfrm>
            <a:off x="1170167" y="5977792"/>
            <a:ext cx="98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Quadrennial Ozone Symposium, Boulder, CO                      14-19 July 2024</a:t>
            </a:r>
          </a:p>
        </p:txBody>
      </p:sp>
      <p:pic>
        <p:nvPicPr>
          <p:cNvPr id="8" name="Picture 7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D79078D3-CB22-58D7-D592-9DD1F7F1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3" y="130068"/>
            <a:ext cx="834182" cy="727544"/>
          </a:xfrm>
          <a:prstGeom prst="rect">
            <a:avLst/>
          </a:prstGeom>
        </p:spPr>
      </p:pic>
      <p:pic>
        <p:nvPicPr>
          <p:cNvPr id="9" name="Picture 8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3B26EEDC-FFE0-38DD-0291-DE75D38D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56" y="126582"/>
            <a:ext cx="834182" cy="727544"/>
          </a:xfrm>
          <a:prstGeom prst="rect">
            <a:avLst/>
          </a:prstGeom>
        </p:spPr>
      </p:pic>
      <p:pic>
        <p:nvPicPr>
          <p:cNvPr id="13" name="Picture 12" descr="A logo of a planet earth&#10;&#10;Description automatically generated">
            <a:extLst>
              <a:ext uri="{FF2B5EF4-FFF2-40B4-BE49-F238E27FC236}">
                <a16:creationId xmlns:a16="http://schemas.microsoft.com/office/drawing/2014/main" id="{1F5FC07D-2BDD-EF73-9B95-2F0AB064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8" y="5978087"/>
            <a:ext cx="741416" cy="759101"/>
          </a:xfrm>
          <a:prstGeom prst="rect">
            <a:avLst/>
          </a:prstGeom>
        </p:spPr>
      </p:pic>
      <p:pic>
        <p:nvPicPr>
          <p:cNvPr id="14" name="Picture 13" descr="A logo of a planet earth&#10;&#10;Description automatically generated">
            <a:extLst>
              <a:ext uri="{FF2B5EF4-FFF2-40B4-BE49-F238E27FC236}">
                <a16:creationId xmlns:a16="http://schemas.microsoft.com/office/drawing/2014/main" id="{D032AEC3-AB7C-91E7-ED48-E6A355249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435" y="5978087"/>
            <a:ext cx="741416" cy="7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5EB1-6E5A-BE09-3ABD-5F3C8546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MLS Stratospheric Column Ozone and Lower-Stratospheric Column Ozone Anomalies</a:t>
            </a:r>
          </a:p>
        </p:txBody>
      </p:sp>
      <p:pic>
        <p:nvPicPr>
          <p:cNvPr id="4" name="Picture 3" descr="A graph showing the different types of air quality&#10;&#10;Description automatically generated with medium confidence">
            <a:extLst>
              <a:ext uri="{FF2B5EF4-FFF2-40B4-BE49-F238E27FC236}">
                <a16:creationId xmlns:a16="http://schemas.microsoft.com/office/drawing/2014/main" id="{62A0BE8D-5F04-4927-5564-1D2DFF02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77" y="1392354"/>
            <a:ext cx="7231827" cy="5157995"/>
          </a:xfrm>
          <a:prstGeom prst="rect">
            <a:avLst/>
          </a:prstGeom>
        </p:spPr>
      </p:pic>
      <p:pic>
        <p:nvPicPr>
          <p:cNvPr id="6" name="Picture 5" descr="A chart of a number&#10;&#10;Description automatically generated with medium confidence">
            <a:extLst>
              <a:ext uri="{FF2B5EF4-FFF2-40B4-BE49-F238E27FC236}">
                <a16:creationId xmlns:a16="http://schemas.microsoft.com/office/drawing/2014/main" id="{675A247C-EBC3-508C-CF93-5A9FECC63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92" y="1956987"/>
            <a:ext cx="1014173" cy="3864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E474CF-128D-45BC-207C-755CBF631921}"/>
              </a:ext>
            </a:extLst>
          </p:cNvPr>
          <p:cNvSpPr txBox="1"/>
          <p:nvPr/>
        </p:nvSpPr>
        <p:spPr>
          <a:xfrm>
            <a:off x="642417" y="1382927"/>
            <a:ext cx="19622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columns</a:t>
            </a:r>
          </a:p>
          <a:p>
            <a:r>
              <a:rPr lang="en-US" dirty="0"/>
              <a:t>use MERRA2</a:t>
            </a:r>
          </a:p>
          <a:p>
            <a:r>
              <a:rPr lang="en-US" dirty="0"/>
              <a:t>PV-θ tropopause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Anomalies based</a:t>
            </a:r>
          </a:p>
          <a:p>
            <a:r>
              <a:rPr lang="en-US" dirty="0"/>
              <a:t>on 2016-2019</a:t>
            </a:r>
          </a:p>
          <a:p>
            <a:r>
              <a:rPr lang="en-US" dirty="0"/>
              <a:t>average seasonal</a:t>
            </a:r>
          </a:p>
          <a:p>
            <a:r>
              <a:rPr lang="en-US" dirty="0"/>
              <a:t>cycles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Lower Strat</a:t>
            </a:r>
          </a:p>
          <a:p>
            <a:r>
              <a:rPr lang="en-US" dirty="0">
                <a:solidFill>
                  <a:srgbClr val="FF0000"/>
                </a:solidFill>
              </a:rPr>
              <a:t>Ozone</a:t>
            </a:r>
            <a:r>
              <a:rPr lang="en-US" dirty="0"/>
              <a:t>”:  Column</a:t>
            </a:r>
          </a:p>
          <a:p>
            <a:r>
              <a:rPr lang="en-US" dirty="0"/>
              <a:t>ozone from 80hPa</a:t>
            </a:r>
          </a:p>
          <a:p>
            <a:r>
              <a:rPr lang="en-US" dirty="0"/>
              <a:t>down to the </a:t>
            </a:r>
          </a:p>
          <a:p>
            <a:r>
              <a:rPr lang="en-US" dirty="0"/>
              <a:t>tropopause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B8BE5-D501-89A7-ED18-CBC7C1119C12}"/>
              </a:ext>
            </a:extLst>
          </p:cNvPr>
          <p:cNvSpPr txBox="1"/>
          <p:nvPr/>
        </p:nvSpPr>
        <p:spPr>
          <a:xfrm>
            <a:off x="10661715" y="5704612"/>
            <a:ext cx="1048044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-5 DU is</a:t>
            </a:r>
          </a:p>
          <a:p>
            <a:r>
              <a:rPr lang="en-US" dirty="0"/>
              <a:t>about</a:t>
            </a:r>
          </a:p>
          <a:p>
            <a:r>
              <a:rPr lang="en-US" dirty="0"/>
              <a:t>-25 </a:t>
            </a:r>
            <a:r>
              <a:rPr lang="en-US" dirty="0" err="1"/>
              <a:t>ppbv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C05706-510E-6A13-7716-9621FD5B6BD1}"/>
              </a:ext>
            </a:extLst>
          </p:cNvPr>
          <p:cNvCxnSpPr>
            <a:cxnSpLocks/>
          </p:cNvCxnSpPr>
          <p:nvPr/>
        </p:nvCxnSpPr>
        <p:spPr>
          <a:xfrm flipH="1" flipV="1">
            <a:off x="9624767" y="6024332"/>
            <a:ext cx="843593" cy="90391"/>
          </a:xfrm>
          <a:prstGeom prst="straightConnector1">
            <a:avLst/>
          </a:prstGeom>
          <a:ln w="41275">
            <a:solidFill>
              <a:schemeClr val="tx1"/>
            </a:solidFill>
            <a:headEnd w="lg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9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a map&#10;&#10;Description automatically generated">
            <a:extLst>
              <a:ext uri="{FF2B5EF4-FFF2-40B4-BE49-F238E27FC236}">
                <a16:creationId xmlns:a16="http://schemas.microsoft.com/office/drawing/2014/main" id="{64B859C7-A8F7-4145-22E6-21BD6309C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00" y="1899920"/>
            <a:ext cx="4663440" cy="4642805"/>
          </a:xfrm>
          <a:prstGeom prst="rect">
            <a:avLst/>
          </a:prstGeom>
        </p:spPr>
      </p:pic>
      <p:pic>
        <p:nvPicPr>
          <p:cNvPr id="12" name="Picture 11" descr="A green and yellow graph&#10;&#10;Description automatically generated with medium confidence">
            <a:extLst>
              <a:ext uri="{FF2B5EF4-FFF2-40B4-BE49-F238E27FC236}">
                <a16:creationId xmlns:a16="http://schemas.microsoft.com/office/drawing/2014/main" id="{F8495745-5ECF-4E7F-D24F-D6C3A6EBB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99199"/>
            <a:ext cx="5419291" cy="28663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A367AE-001F-4514-71E4-A70D32A650AB}"/>
              </a:ext>
            </a:extLst>
          </p:cNvPr>
          <p:cNvSpPr/>
          <p:nvPr/>
        </p:nvSpPr>
        <p:spPr>
          <a:xfrm>
            <a:off x="4200762" y="413449"/>
            <a:ext cx="1080665" cy="937290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FB9C9-CF31-F254-DC7E-5F5E8405A5F3}"/>
              </a:ext>
            </a:extLst>
          </p:cNvPr>
          <p:cNvSpPr txBox="1"/>
          <p:nvPr/>
        </p:nvSpPr>
        <p:spPr>
          <a:xfrm>
            <a:off x="6994547" y="465101"/>
            <a:ext cx="4249365" cy="120032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Starting in 2020 During Covid-19</a:t>
            </a:r>
            <a:r>
              <a:rPr lang="en-US" dirty="0"/>
              <a:t>:  Sudden drop of ~3 DU in NH zonal mean Tropospheric Column Ozone in spring-summer that still continues in 2023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5D072-F64D-B126-2431-BBCE60CFAE72}"/>
              </a:ext>
            </a:extLst>
          </p:cNvPr>
          <p:cNvSpPr txBox="1"/>
          <p:nvPr/>
        </p:nvSpPr>
        <p:spPr>
          <a:xfrm>
            <a:off x="1187200" y="4221322"/>
            <a:ext cx="3192295" cy="132343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Anomalous drops in TCO beginning in 2020 have affected long-term trend calculations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798B1-3896-FF08-1F46-46118733E283}"/>
              </a:ext>
            </a:extLst>
          </p:cNvPr>
          <p:cNvSpPr txBox="1"/>
          <p:nvPr/>
        </p:nvSpPr>
        <p:spPr>
          <a:xfrm>
            <a:off x="5818271" y="205089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2004-2019: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90257-0390-11A9-E733-5DD616127F30}"/>
              </a:ext>
            </a:extLst>
          </p:cNvPr>
          <p:cNvSpPr txBox="1"/>
          <p:nvPr/>
        </p:nvSpPr>
        <p:spPr>
          <a:xfrm>
            <a:off x="5815739" y="3535925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2004-2021: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3ABED5-9499-E36D-CCAA-604D975931DD}"/>
              </a:ext>
            </a:extLst>
          </p:cNvPr>
          <p:cNvSpPr txBox="1"/>
          <p:nvPr/>
        </p:nvSpPr>
        <p:spPr>
          <a:xfrm>
            <a:off x="5818270" y="509542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2004-2023: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8FB11EF-5EAD-2DE2-1DCB-B5534772801D}"/>
              </a:ext>
            </a:extLst>
          </p:cNvPr>
          <p:cNvSpPr/>
          <p:nvPr/>
        </p:nvSpPr>
        <p:spPr>
          <a:xfrm flipH="1">
            <a:off x="5979239" y="661685"/>
            <a:ext cx="796412" cy="345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2A25A37-6457-E46D-C3A3-9DD5D95C6631}"/>
              </a:ext>
            </a:extLst>
          </p:cNvPr>
          <p:cNvSpPr/>
          <p:nvPr/>
        </p:nvSpPr>
        <p:spPr>
          <a:xfrm>
            <a:off x="4830601" y="4587425"/>
            <a:ext cx="852850" cy="345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5C26F-3407-2EB0-91EE-3103C6AFF66C}"/>
              </a:ext>
            </a:extLst>
          </p:cNvPr>
          <p:cNvSpPr txBox="1"/>
          <p:nvPr/>
        </p:nvSpPr>
        <p:spPr>
          <a:xfrm>
            <a:off x="214315" y="5934124"/>
            <a:ext cx="7147085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MLR Trend Model:   O3(</a:t>
            </a:r>
            <a:r>
              <a:rPr lang="en-US" dirty="0" err="1"/>
              <a:t>x,y,t</a:t>
            </a:r>
            <a:r>
              <a:rPr lang="en-US" dirty="0"/>
              <a:t>) = A(</a:t>
            </a:r>
            <a:r>
              <a:rPr lang="en-US" dirty="0" err="1"/>
              <a:t>x,y,t</a:t>
            </a:r>
            <a:r>
              <a:rPr lang="en-US" dirty="0"/>
              <a:t>) + t ∙ Trend(</a:t>
            </a:r>
            <a:r>
              <a:rPr lang="en-US" dirty="0" err="1"/>
              <a:t>x,y,t</a:t>
            </a:r>
            <a:r>
              <a:rPr lang="en-US" dirty="0"/>
              <a:t>) </a:t>
            </a:r>
          </a:p>
          <a:p>
            <a:r>
              <a:rPr lang="en-US" dirty="0"/>
              <a:t>                                         + B(</a:t>
            </a:r>
            <a:r>
              <a:rPr lang="en-US" dirty="0" err="1"/>
              <a:t>x,y,t</a:t>
            </a:r>
            <a:r>
              <a:rPr lang="en-US" dirty="0"/>
              <a:t>) ∙ ENSO(t) + C(</a:t>
            </a:r>
            <a:r>
              <a:rPr lang="en-US" dirty="0" err="1"/>
              <a:t>x,y,t</a:t>
            </a:r>
            <a:r>
              <a:rPr lang="en-US" dirty="0"/>
              <a:t>) ∙ IOD(t) + Residual(</a:t>
            </a:r>
            <a:r>
              <a:rPr lang="en-US" dirty="0" err="1"/>
              <a:t>x,y,t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346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D1B9-6B2C-214B-8E0A-8579B9E9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54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A1C1-EF44-6F79-1C38-5A71ABEA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03" y="1647800"/>
            <a:ext cx="7737393" cy="462481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Anomalous drops in NH free tropospheric ozone (~5-15%) that started during Covid-19 has continued now for 2020-2023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Drops coincide with anomalous drops in tropospheric NO2 and lower-stratospheric ozone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Current and future trends in tropospheric ozone will be impacted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1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5837-8F2C-BC82-6DE7-5CD4876C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700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1514-D721-E7F5-1DCB-BD56675D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753"/>
            <a:ext cx="10515600" cy="484778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Covid-19 lockdowns resulted in reduced free-tropospheric ozone (by 5-15%) throughout the NH in </a:t>
            </a:r>
            <a:r>
              <a:rPr lang="en-US" sz="2400" dirty="0">
                <a:solidFill>
                  <a:srgbClr val="FF0000"/>
                </a:solidFill>
              </a:rPr>
              <a:t>year 2020</a:t>
            </a:r>
            <a:r>
              <a:rPr lang="en-US" sz="2400" dirty="0"/>
              <a:t>  -  </a:t>
            </a:r>
            <a:r>
              <a:rPr lang="en-US" sz="2400" i="1" dirty="0"/>
              <a:t>many </a:t>
            </a:r>
            <a:r>
              <a:rPr lang="en-US" sz="2400" dirty="0"/>
              <a:t>papers!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u="sng" dirty="0"/>
              <a:t>Now</a:t>
            </a:r>
            <a:r>
              <a:rPr lang="en-US" sz="2400" dirty="0"/>
              <a:t>:  Satellite products indicate anomalous low free-tropospheric ozone in the NH has </a:t>
            </a:r>
            <a:r>
              <a:rPr lang="en-US" sz="2400" dirty="0">
                <a:solidFill>
                  <a:srgbClr val="FF0000"/>
                </a:solidFill>
              </a:rPr>
              <a:t>continued four consecutive years (2020-2023)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Due to Meteorology?  MLS lower stratospheric ozone is anomalously low for 2020-2023 in both hemispheres </a:t>
            </a:r>
            <a:r>
              <a:rPr lang="en-US" sz="2400" dirty="0">
                <a:solidFill>
                  <a:srgbClr val="FF0000"/>
                </a:solidFill>
              </a:rPr>
              <a:t>(models suggest 25%-33% drop in free-tropospheric ozone in year 2020 due to influx of very low stratospheric ozone)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Due to reduced anthropogenic sources?  (OMI tropospheric NO2 is anomalously low for 2020-2023 in NH)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2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C8AB-1E06-1355-DE77-CA989E11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866" y="27889"/>
            <a:ext cx="10236921" cy="146563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Tropospheric Column Ozone from Satellite: ~2-3 DU drop for 2020-2024 Compared to pre-Covid</a:t>
            </a:r>
          </a:p>
        </p:txBody>
      </p:sp>
      <p:pic>
        <p:nvPicPr>
          <p:cNvPr id="5" name="Picture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CF23546D-4585-06B8-3E2C-03771DDE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" y="1470063"/>
            <a:ext cx="5838021" cy="4219204"/>
          </a:xfrm>
          <a:prstGeom prst="rect">
            <a:avLst/>
          </a:prstGeom>
        </p:spPr>
      </p:pic>
      <p:pic>
        <p:nvPicPr>
          <p:cNvPr id="6" name="Picture 5" descr="A comparison of a map of the atmosphere&#10;&#10;Description automatically generated with medium confidence">
            <a:extLst>
              <a:ext uri="{FF2B5EF4-FFF2-40B4-BE49-F238E27FC236}">
                <a16:creationId xmlns:a16="http://schemas.microsoft.com/office/drawing/2014/main" id="{017FF600-134B-16E1-5DF6-302AB27EE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83" y="1458866"/>
            <a:ext cx="5837656" cy="42833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3D354C-1956-EFC9-078C-73907061A2F3}"/>
              </a:ext>
            </a:extLst>
          </p:cNvPr>
          <p:cNvSpPr/>
          <p:nvPr/>
        </p:nvSpPr>
        <p:spPr>
          <a:xfrm>
            <a:off x="3179713" y="1577417"/>
            <a:ext cx="2692278" cy="88135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9DDBD9-05B4-0AD2-4060-9B449E5BDF1A}"/>
              </a:ext>
            </a:extLst>
          </p:cNvPr>
          <p:cNvSpPr/>
          <p:nvPr/>
        </p:nvSpPr>
        <p:spPr>
          <a:xfrm>
            <a:off x="8827462" y="1587391"/>
            <a:ext cx="2692278" cy="88135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F5D5D3-BB9D-8FBA-B6BE-20194722B74A}"/>
              </a:ext>
            </a:extLst>
          </p:cNvPr>
          <p:cNvSpPr/>
          <p:nvPr/>
        </p:nvSpPr>
        <p:spPr>
          <a:xfrm>
            <a:off x="8840332" y="3636721"/>
            <a:ext cx="2692278" cy="88135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9D2D5D-5C19-3102-87CE-7A193DEAA65E}"/>
              </a:ext>
            </a:extLst>
          </p:cNvPr>
          <p:cNvSpPr/>
          <p:nvPr/>
        </p:nvSpPr>
        <p:spPr>
          <a:xfrm>
            <a:off x="3190471" y="3622704"/>
            <a:ext cx="2692278" cy="88135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F08D2-BF19-5960-D788-CAD95F33368F}"/>
              </a:ext>
            </a:extLst>
          </p:cNvPr>
          <p:cNvSpPr txBox="1"/>
          <p:nvPr/>
        </p:nvSpPr>
        <p:spPr>
          <a:xfrm>
            <a:off x="677732" y="5842073"/>
            <a:ext cx="1084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TOARII (Tropospheric Ozone Assessment Report II) Satellite Tropospheric Ozone Data:</a:t>
            </a:r>
          </a:p>
          <a:p>
            <a:r>
              <a:rPr lang="en-US" sz="1600" dirty="0"/>
              <a:t>OMPS and EPIC:  Code 614, NASA GSFC, 2024              IASI-SOFRID:  B. Barret, E. Le Flochmoen, et al., 2024</a:t>
            </a:r>
          </a:p>
          <a:p>
            <a:r>
              <a:rPr lang="en-US" sz="1600" dirty="0"/>
              <a:t>IASI-GOME2:  E. Cuesta et al., 2024               IASI-FORLI:  C. </a:t>
            </a:r>
            <a:r>
              <a:rPr lang="en-US" sz="1600" dirty="0" err="1"/>
              <a:t>Wespes</a:t>
            </a:r>
            <a:r>
              <a:rPr lang="en-US" sz="1600" dirty="0"/>
              <a:t>, et al., 2024              </a:t>
            </a:r>
            <a:r>
              <a:rPr lang="en-US" sz="1600" dirty="0" err="1"/>
              <a:t>CrIS</a:t>
            </a:r>
            <a:r>
              <a:rPr lang="en-US" sz="1600" dirty="0"/>
              <a:t>:  N. Smith, C. Barnet, et al., 2024</a:t>
            </a:r>
          </a:p>
        </p:txBody>
      </p:sp>
    </p:spTree>
    <p:extLst>
      <p:ext uri="{BB962C8B-B14F-4D97-AF65-F5344CB8AC3E}">
        <p14:creationId xmlns:p14="http://schemas.microsoft.com/office/powerpoint/2010/main" val="35971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748E-6C62-FCA6-B237-030B2ACC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31"/>
            <a:ext cx="10515600" cy="146464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Tropospheric Ozone Satellite Products from TOARII:  20</a:t>
            </a:r>
            <a:r>
              <a:rPr lang="en-US" sz="3600" baseline="30000" dirty="0"/>
              <a:t>o</a:t>
            </a:r>
            <a:r>
              <a:rPr lang="en-US" sz="3600" dirty="0"/>
              <a:t>N-60</a:t>
            </a:r>
            <a:r>
              <a:rPr lang="en-US" sz="3600" baseline="30000" dirty="0"/>
              <a:t>o</a:t>
            </a:r>
            <a:r>
              <a:rPr lang="en-US" sz="3600" dirty="0"/>
              <a:t>N Hemispheric Averages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623A2-CFCB-F633-CE4F-9E96D015F3DD}"/>
              </a:ext>
            </a:extLst>
          </p:cNvPr>
          <p:cNvSpPr txBox="1"/>
          <p:nvPr/>
        </p:nvSpPr>
        <p:spPr>
          <a:xfrm>
            <a:off x="9502219" y="2438357"/>
            <a:ext cx="2017336" cy="1938992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~3 Dobson Unit drop four years in a row starting in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17250-8E5A-168A-D72E-5A6F9672F721}"/>
              </a:ext>
            </a:extLst>
          </p:cNvPr>
          <p:cNvSpPr txBox="1"/>
          <p:nvPr/>
        </p:nvSpPr>
        <p:spPr>
          <a:xfrm>
            <a:off x="365634" y="2090172"/>
            <a:ext cx="2204846" cy="2462213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/>
              <a:t>Deseasonalilzed</a:t>
            </a:r>
            <a:endParaRPr lang="en-US" sz="2200" dirty="0"/>
          </a:p>
          <a:p>
            <a:r>
              <a:rPr lang="en-US" sz="2200" dirty="0"/>
              <a:t>data:</a:t>
            </a:r>
          </a:p>
          <a:p>
            <a:endParaRPr lang="en-US" sz="2200" dirty="0"/>
          </a:p>
          <a:p>
            <a:r>
              <a:rPr lang="en-US" sz="2200" dirty="0"/>
              <a:t>2016-2019</a:t>
            </a:r>
          </a:p>
          <a:p>
            <a:r>
              <a:rPr lang="en-US" sz="2200" dirty="0"/>
              <a:t>seasonal cycles</a:t>
            </a:r>
          </a:p>
          <a:p>
            <a:r>
              <a:rPr lang="en-US" sz="2200" dirty="0"/>
              <a:t>removed from</a:t>
            </a:r>
          </a:p>
          <a:p>
            <a:r>
              <a:rPr lang="en-US" sz="2200" dirty="0"/>
              <a:t>entire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3A02E-31F6-935F-49C1-3008957903B5}"/>
              </a:ext>
            </a:extLst>
          </p:cNvPr>
          <p:cNvSpPr txBox="1"/>
          <p:nvPr/>
        </p:nvSpPr>
        <p:spPr>
          <a:xfrm>
            <a:off x="9298393" y="5577840"/>
            <a:ext cx="2347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(Data source:  TOARII:</a:t>
            </a:r>
          </a:p>
          <a:p>
            <a:r>
              <a:rPr lang="en-US" dirty="0"/>
              <a:t>Tropospheric Ozone</a:t>
            </a:r>
          </a:p>
          <a:p>
            <a:r>
              <a:rPr lang="en-US" dirty="0"/>
              <a:t>Assessment Report II)</a:t>
            </a:r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5F5D720-DC96-2DD5-8004-87F25A274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26" y="1826666"/>
            <a:ext cx="6427467" cy="47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maps&#10;&#10;Description automatically generated">
            <a:extLst>
              <a:ext uri="{FF2B5EF4-FFF2-40B4-BE49-F238E27FC236}">
                <a16:creationId xmlns:a16="http://schemas.microsoft.com/office/drawing/2014/main" id="{F29CC3DA-D1E1-B8F6-6501-51B471B6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1147793"/>
            <a:ext cx="10286282" cy="5096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2E4E1-54D5-A702-4367-8CC63625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1" y="26455"/>
            <a:ext cx="10769600" cy="865367"/>
          </a:xfrm>
        </p:spPr>
        <p:txBody>
          <a:bodyPr/>
          <a:lstStyle/>
          <a:p>
            <a:pPr algn="ctr"/>
            <a:r>
              <a:rPr lang="en-US" dirty="0"/>
              <a:t>Composite Anomaly Maps – Spring 2020-23</a:t>
            </a:r>
          </a:p>
        </p:txBody>
      </p:sp>
      <p:pic>
        <p:nvPicPr>
          <p:cNvPr id="7" name="Picture 6" descr="A chart of a number of colors&#10;&#10;Description automatically generated with medium confidence">
            <a:extLst>
              <a:ext uri="{FF2B5EF4-FFF2-40B4-BE49-F238E27FC236}">
                <a16:creationId xmlns:a16="http://schemas.microsoft.com/office/drawing/2014/main" id="{161A3F00-371C-7C85-F7A4-4F348759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38" y="1320799"/>
            <a:ext cx="1279614" cy="4487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9380E-D484-49A1-C905-0FBBE0E22CC8}"/>
              </a:ext>
            </a:extLst>
          </p:cNvPr>
          <p:cNvSpPr txBox="1"/>
          <p:nvPr/>
        </p:nvSpPr>
        <p:spPr>
          <a:xfrm>
            <a:off x="701040" y="6261412"/>
            <a:ext cx="10769600" cy="369332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“Anomalies”:  </a:t>
            </a:r>
            <a:r>
              <a:rPr lang="en-US" dirty="0" err="1">
                <a:solidFill>
                  <a:srgbClr val="C00000"/>
                </a:solidFill>
              </a:rPr>
              <a:t>Deseasonalilzed</a:t>
            </a:r>
            <a:r>
              <a:rPr lang="en-US" dirty="0">
                <a:solidFill>
                  <a:srgbClr val="C00000"/>
                </a:solidFill>
              </a:rPr>
              <a:t> data by subtracting 2016-2019 seasonal cycles from entire records</a:t>
            </a:r>
          </a:p>
        </p:txBody>
      </p:sp>
    </p:spTree>
    <p:extLst>
      <p:ext uri="{BB962C8B-B14F-4D97-AF65-F5344CB8AC3E}">
        <p14:creationId xmlns:p14="http://schemas.microsoft.com/office/powerpoint/2010/main" val="82895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p&#10;&#10;Description automatically generated">
            <a:extLst>
              <a:ext uri="{FF2B5EF4-FFF2-40B4-BE49-F238E27FC236}">
                <a16:creationId xmlns:a16="http://schemas.microsoft.com/office/drawing/2014/main" id="{64A38E2C-9586-186D-4483-18FBEB06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2" y="1165872"/>
            <a:ext cx="10289736" cy="5079157"/>
          </a:xfrm>
          <a:prstGeom prst="rect">
            <a:avLst/>
          </a:prstGeom>
        </p:spPr>
      </p:pic>
      <p:pic>
        <p:nvPicPr>
          <p:cNvPr id="6" name="Picture 5" descr="A chart of a number of colors&#10;&#10;Description automatically generated with medium confidence">
            <a:extLst>
              <a:ext uri="{FF2B5EF4-FFF2-40B4-BE49-F238E27FC236}">
                <a16:creationId xmlns:a16="http://schemas.microsoft.com/office/drawing/2014/main" id="{289E9B26-8FA6-7B6A-82C0-0AD3E812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38" y="1320799"/>
            <a:ext cx="1279614" cy="44873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01D073-3C0D-AB39-4523-0491673E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1" y="26455"/>
            <a:ext cx="10769600" cy="865367"/>
          </a:xfrm>
        </p:spPr>
        <p:txBody>
          <a:bodyPr/>
          <a:lstStyle/>
          <a:p>
            <a:pPr algn="ctr"/>
            <a:r>
              <a:rPr lang="en-US" dirty="0"/>
              <a:t>Composite Anomaly Maps – Summer 2020-23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3C400-4B2A-6E8E-EC14-D63221456E0F}"/>
              </a:ext>
            </a:extLst>
          </p:cNvPr>
          <p:cNvSpPr txBox="1"/>
          <p:nvPr/>
        </p:nvSpPr>
        <p:spPr>
          <a:xfrm>
            <a:off x="701040" y="6261412"/>
            <a:ext cx="10769600" cy="369332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“Anomalies”:  </a:t>
            </a:r>
            <a:r>
              <a:rPr lang="en-US" dirty="0" err="1">
                <a:solidFill>
                  <a:srgbClr val="C00000"/>
                </a:solidFill>
              </a:rPr>
              <a:t>Deseasonalilzed</a:t>
            </a:r>
            <a:r>
              <a:rPr lang="en-US" dirty="0">
                <a:solidFill>
                  <a:srgbClr val="C00000"/>
                </a:solidFill>
              </a:rPr>
              <a:t> data by subtracting 2016-2019 seasonal cycles from entire records</a:t>
            </a:r>
          </a:p>
        </p:txBody>
      </p:sp>
    </p:spTree>
    <p:extLst>
      <p:ext uri="{BB962C8B-B14F-4D97-AF65-F5344CB8AC3E}">
        <p14:creationId xmlns:p14="http://schemas.microsoft.com/office/powerpoint/2010/main" val="420673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lack and red graphs&#10;&#10;Description automatically generated">
            <a:extLst>
              <a:ext uri="{FF2B5EF4-FFF2-40B4-BE49-F238E27FC236}">
                <a16:creationId xmlns:a16="http://schemas.microsoft.com/office/drawing/2014/main" id="{D0EE3213-26AF-A4F3-5EB7-8E09CE813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67" y="0"/>
            <a:ext cx="92189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5A21F-A507-AED8-A90F-3789BD436A4F}"/>
              </a:ext>
            </a:extLst>
          </p:cNvPr>
          <p:cNvSpPr txBox="1"/>
          <p:nvPr/>
        </p:nvSpPr>
        <p:spPr>
          <a:xfrm>
            <a:off x="197577" y="729023"/>
            <a:ext cx="1273004" cy="4708981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SONDE</a:t>
            </a:r>
          </a:p>
          <a:p>
            <a:r>
              <a:rPr lang="en-US" sz="2000" dirty="0"/>
              <a:t>DAILY TIME</a:t>
            </a:r>
          </a:p>
          <a:p>
            <a:r>
              <a:rPr lang="en-US" sz="2000" dirty="0"/>
              <a:t>SERIES</a:t>
            </a:r>
          </a:p>
          <a:p>
            <a:r>
              <a:rPr lang="en-US" sz="2000" dirty="0"/>
              <a:t>OF</a:t>
            </a:r>
          </a:p>
          <a:p>
            <a:r>
              <a:rPr lang="en-US" sz="2000" dirty="0"/>
              <a:t>TROPO</a:t>
            </a:r>
          </a:p>
          <a:p>
            <a:r>
              <a:rPr lang="en-US" sz="2000" dirty="0"/>
              <a:t>COLUMN</a:t>
            </a:r>
          </a:p>
          <a:p>
            <a:r>
              <a:rPr lang="en-US" sz="2000" dirty="0"/>
              <a:t>OZONE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:</a:t>
            </a:r>
          </a:p>
          <a:p>
            <a:r>
              <a:rPr lang="en-US" sz="2000" dirty="0"/>
              <a:t>2020 AND BEYOND</a:t>
            </a:r>
          </a:p>
        </p:txBody>
      </p:sp>
    </p:spTree>
    <p:extLst>
      <p:ext uri="{BB962C8B-B14F-4D97-AF65-F5344CB8AC3E}">
        <p14:creationId xmlns:p14="http://schemas.microsoft.com/office/powerpoint/2010/main" val="243956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78A3-5038-BAB5-1BAC-D57812A7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2"/>
            <a:ext cx="10515600" cy="127514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Seasonal Anomalies in Free-Tropospheric Ozone (3km-to-Tropopause) from </a:t>
            </a:r>
            <a:r>
              <a:rPr lang="en-US" sz="3600" dirty="0" err="1"/>
              <a:t>Ozonesondes</a:t>
            </a:r>
            <a:endParaRPr lang="en-US" sz="3600" dirty="0"/>
          </a:p>
        </p:txBody>
      </p:sp>
      <p:pic>
        <p:nvPicPr>
          <p:cNvPr id="5" name="Picture 4" descr="A group of graphs showing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63D57445-E471-1525-6D8E-623EC1E2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40" y="1411622"/>
            <a:ext cx="7227919" cy="52012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39F8323-086C-4ED0-B4EB-FC76E9ECA61E}"/>
              </a:ext>
            </a:extLst>
          </p:cNvPr>
          <p:cNvSpPr/>
          <p:nvPr/>
        </p:nvSpPr>
        <p:spPr>
          <a:xfrm>
            <a:off x="7862305" y="2601798"/>
            <a:ext cx="1385389" cy="66694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32FEC9-7521-3F91-EFCF-78E1B578BC7F}"/>
              </a:ext>
            </a:extLst>
          </p:cNvPr>
          <p:cNvSpPr/>
          <p:nvPr/>
        </p:nvSpPr>
        <p:spPr>
          <a:xfrm>
            <a:off x="4395683" y="2601798"/>
            <a:ext cx="1385389" cy="66694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FBCB4-7E2C-039B-FE77-A16E49E3F9E7}"/>
              </a:ext>
            </a:extLst>
          </p:cNvPr>
          <p:cNvSpPr txBox="1"/>
          <p:nvPr/>
        </p:nvSpPr>
        <p:spPr>
          <a:xfrm>
            <a:off x="3170679" y="3177594"/>
            <a:ext cx="536365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DJF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4AC29-FADD-42D4-AC54-A398C7A9DC46}"/>
              </a:ext>
            </a:extLst>
          </p:cNvPr>
          <p:cNvSpPr txBox="1"/>
          <p:nvPr/>
        </p:nvSpPr>
        <p:spPr>
          <a:xfrm>
            <a:off x="6640292" y="3177594"/>
            <a:ext cx="686406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F6648-16A6-37B6-57CB-E26535D03069}"/>
              </a:ext>
            </a:extLst>
          </p:cNvPr>
          <p:cNvSpPr txBox="1"/>
          <p:nvPr/>
        </p:nvSpPr>
        <p:spPr>
          <a:xfrm>
            <a:off x="3170300" y="5738369"/>
            <a:ext cx="467629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1D453-A41E-BD3A-0DF0-E4D78A1DCD53}"/>
              </a:ext>
            </a:extLst>
          </p:cNvPr>
          <p:cNvSpPr txBox="1"/>
          <p:nvPr/>
        </p:nvSpPr>
        <p:spPr>
          <a:xfrm>
            <a:off x="6640292" y="5738369"/>
            <a:ext cx="646331" cy="36933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2BD68-3F49-F71E-A773-9B211DC9E4CD}"/>
              </a:ext>
            </a:extLst>
          </p:cNvPr>
          <p:cNvSpPr txBox="1"/>
          <p:nvPr/>
        </p:nvSpPr>
        <p:spPr>
          <a:xfrm>
            <a:off x="512657" y="3614711"/>
            <a:ext cx="1625253" cy="230832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“Free</a:t>
            </a:r>
          </a:p>
          <a:p>
            <a:r>
              <a:rPr lang="en-US" dirty="0"/>
              <a:t>Tropospheric</a:t>
            </a:r>
          </a:p>
          <a:p>
            <a:r>
              <a:rPr lang="en-US" dirty="0"/>
              <a:t>Ozone”:</a:t>
            </a:r>
          </a:p>
          <a:p>
            <a:endParaRPr lang="en-US" dirty="0"/>
          </a:p>
          <a:p>
            <a:r>
              <a:rPr lang="en-US" dirty="0"/>
              <a:t>Column ozone</a:t>
            </a:r>
          </a:p>
          <a:p>
            <a:r>
              <a:rPr lang="en-US" dirty="0"/>
              <a:t>from 3 km</a:t>
            </a:r>
          </a:p>
          <a:p>
            <a:r>
              <a:rPr lang="en-US" dirty="0"/>
              <a:t>up to the </a:t>
            </a:r>
          </a:p>
          <a:p>
            <a:r>
              <a:rPr lang="en-US" dirty="0"/>
              <a:t>tropopause</a:t>
            </a:r>
          </a:p>
        </p:txBody>
      </p:sp>
    </p:spTree>
    <p:extLst>
      <p:ext uri="{BB962C8B-B14F-4D97-AF65-F5344CB8AC3E}">
        <p14:creationId xmlns:p14="http://schemas.microsoft.com/office/powerpoint/2010/main" val="412983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8DF5-786D-A73F-AB86-1305D037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OMI Tropospheric Column NO2 Indicates Anomalously Low Amounts in NH for 2020-2023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53D4E646-9B45-4D2C-BA77-E7C156584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780"/>
            <a:ext cx="12192000" cy="4410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58038-33D4-E738-6222-B52A35AE7C4A}"/>
              </a:ext>
            </a:extLst>
          </p:cNvPr>
          <p:cNvSpPr txBox="1"/>
          <p:nvPr/>
        </p:nvSpPr>
        <p:spPr>
          <a:xfrm>
            <a:off x="1468395" y="6067169"/>
            <a:ext cx="925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(Anomalies based on removing 2016-2019 seasonal cycles)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488F3D-3E14-6AD2-01D2-B69E9DAEFFBF}"/>
              </a:ext>
            </a:extLst>
          </p:cNvPr>
          <p:cNvSpPr/>
          <p:nvPr/>
        </p:nvSpPr>
        <p:spPr>
          <a:xfrm>
            <a:off x="6284067" y="1762812"/>
            <a:ext cx="4933830" cy="1395167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9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17982</TotalTime>
  <Words>584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ITCFranklinGothicW02-Md 812972</vt:lpstr>
      <vt:lpstr>Office Theme</vt:lpstr>
      <vt:lpstr>Anomalously low free-tropospheric ozone in the NH starting 2020 during the Covid pandemic and continuing: Impact on trends   Jerry R. Ziemke, Natalya A. Kramarova, Stacey M. Frith NASA Goddard Space Flight Center Code 614</vt:lpstr>
      <vt:lpstr>Main Issues</vt:lpstr>
      <vt:lpstr>Tropospheric Column Ozone from Satellite: ~2-3 DU drop for 2020-2024 Compared to pre-Covid</vt:lpstr>
      <vt:lpstr>Tropospheric Ozone Satellite Products from TOARII:  20oN-60oN Hemispheric Averages</vt:lpstr>
      <vt:lpstr>Composite Anomaly Maps – Spring 2020-23</vt:lpstr>
      <vt:lpstr>Composite Anomaly Maps – Summer 2020-23</vt:lpstr>
      <vt:lpstr>PowerPoint Presentation</vt:lpstr>
      <vt:lpstr>Seasonal Anomalies in Free-Tropospheric Ozone (3km-to-Tropopause) from Ozonesondes</vt:lpstr>
      <vt:lpstr>OMI Tropospheric Column NO2 Indicates Anomalously Low Amounts in NH for 2020-2023</vt:lpstr>
      <vt:lpstr>MLS Stratospheric Column Ozone and Lower-Stratospheric Column Ozone Anomalies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Ziemke, Jerald R. (GSFC-614.0)[MORGAN STATE UNIV.]</dc:creator>
  <cp:lastModifiedBy>Ziemke, Jerald R. (GSFC-614.0)[MORGAN STATE UNIV.]</cp:lastModifiedBy>
  <cp:revision>60</cp:revision>
  <dcterms:created xsi:type="dcterms:W3CDTF">2024-01-24T22:34:31Z</dcterms:created>
  <dcterms:modified xsi:type="dcterms:W3CDTF">2024-07-05T18:56:51Z</dcterms:modified>
</cp:coreProperties>
</file>